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  <p:sldMasterId id="2147483710" r:id="rId2"/>
    <p:sldMasterId id="2147483707" r:id="rId3"/>
    <p:sldMasterId id="2147483727" r:id="rId4"/>
    <p:sldMasterId id="2147483730" r:id="rId5"/>
    <p:sldMasterId id="2147483732" r:id="rId6"/>
    <p:sldMasterId id="2147483734" r:id="rId7"/>
  </p:sldMasterIdLst>
  <p:notesMasterIdLst>
    <p:notesMasterId r:id="rId20"/>
  </p:notesMasterIdLst>
  <p:handoutMasterIdLst>
    <p:handoutMasterId r:id="rId21"/>
  </p:handoutMasterIdLst>
  <p:sldIdLst>
    <p:sldId id="266" r:id="rId8"/>
    <p:sldId id="259" r:id="rId9"/>
    <p:sldId id="418" r:id="rId10"/>
    <p:sldId id="424" r:id="rId11"/>
    <p:sldId id="425" r:id="rId12"/>
    <p:sldId id="261" r:id="rId13"/>
    <p:sldId id="415" r:id="rId14"/>
    <p:sldId id="422" r:id="rId15"/>
    <p:sldId id="419" r:id="rId16"/>
    <p:sldId id="426" r:id="rId17"/>
    <p:sldId id="423" r:id="rId18"/>
    <p:sldId id="264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arina Engelmann-Stamm" initials="CE" lastIdx="1" clrIdx="0">
    <p:extLst>
      <p:ext uri="{19B8F6BF-5375-455C-9EA6-DF929625EA0E}">
        <p15:presenceInfo xmlns:p15="http://schemas.microsoft.com/office/powerpoint/2012/main" userId="S-1-5-21-1668314914-1774466095-1563503735-72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BA16"/>
    <a:srgbClr val="267184"/>
    <a:srgbClr val="2D3C46"/>
    <a:srgbClr val="1426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58"/>
    <p:restoredTop sz="75822" autoAdjust="0"/>
  </p:normalViewPr>
  <p:slideViewPr>
    <p:cSldViewPr snapToGrid="0">
      <p:cViewPr varScale="1">
        <p:scale>
          <a:sx n="85" d="100"/>
          <a:sy n="85" d="100"/>
        </p:scale>
        <p:origin x="180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FA90D72-8F74-C849-FCC3-8495C174DF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291CCF-2C5E-2057-3C34-9338BE8B60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5F362-C6D2-A944-87E3-1F932EDE0D8C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E6B633-1FB8-0FBD-2C63-0EB94AA00C3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70473A2-C933-CC46-8EAD-B4FF5A3457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36BEC-EC01-3040-B136-7456F3F1FFE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0512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241A6-1C60-464C-A8D4-F874971407CC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9F2D9-CE99-4DC4-B248-58C20FC832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7661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Hinweis geben, dass der gesamte Lebenszyklus eines DM-Projekts finanziell-administrativ in 1.1 abgewickelt wird.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9F2D9-CE99-4DC4-B248-58C20FC8326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375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9F2D9-CE99-4DC4-B248-58C20FC83268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2505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E9F2D9-CE99-4DC4-B248-58C20FC83268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4834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einzeilig + Vortrag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0096328-9C3B-D0CC-6291-46F745A545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8570" y="270904"/>
            <a:ext cx="8327009" cy="8039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6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Headline eingeben</a:t>
            </a:r>
          </a:p>
        </p:txBody>
      </p:sp>
      <p:sp>
        <p:nvSpPr>
          <p:cNvPr id="3" name="Textplatzhalter 5">
            <a:extLst>
              <a:ext uri="{FF2B5EF4-FFF2-40B4-BE49-F238E27FC236}">
                <a16:creationId xmlns:a16="http://schemas.microsoft.com/office/drawing/2014/main" id="{4B106CAB-CC88-0896-BB04-D7AB2FA71F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800" y="1133475"/>
            <a:ext cx="8327009" cy="31035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100"/>
              </a:lnSpc>
              <a:buNone/>
              <a:defRPr sz="16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342900" indent="0">
              <a:lnSpc>
                <a:spcPts val="18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685800" indent="0">
              <a:lnSpc>
                <a:spcPts val="1800"/>
              </a:lnSpc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028700" indent="0">
              <a:lnSpc>
                <a:spcPts val="1600"/>
              </a:lnSpc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3716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689940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zweizeilig + Vortrag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182A26CC-2F03-01E0-5302-D42F5B4EBA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8570" y="270904"/>
            <a:ext cx="8327009" cy="8039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16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Headline, zweizeilig, eingeben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5BA4F37-6A93-1421-AD23-EF6272EF25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800" y="1133475"/>
            <a:ext cx="8327009" cy="31035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100"/>
              </a:lnSpc>
              <a:buNone/>
              <a:defRPr sz="16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342900" indent="0">
              <a:lnSpc>
                <a:spcPts val="18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685800" indent="0">
              <a:lnSpc>
                <a:spcPts val="1800"/>
              </a:lnSpc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028700" indent="0">
              <a:lnSpc>
                <a:spcPts val="1600"/>
              </a:lnSpc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3716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549172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zweizeilig OHNE Vortrag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7">
            <a:extLst>
              <a:ext uri="{FF2B5EF4-FFF2-40B4-BE49-F238E27FC236}">
                <a16:creationId xmlns:a16="http://schemas.microsoft.com/office/drawing/2014/main" id="{C0C6F885-2F8F-B8A9-A79E-E1AE65571A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8570" y="270904"/>
            <a:ext cx="8327009" cy="8039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16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Headline, zweizeilig, eingeben</a:t>
            </a:r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21A4AF6A-B2BB-EEF8-F669-B09780AAF07B}"/>
              </a:ext>
            </a:extLst>
          </p:cNvPr>
          <p:cNvCxnSpPr>
            <a:cxnSpLocks/>
          </p:cNvCxnSpPr>
          <p:nvPr userDrawn="1"/>
        </p:nvCxnSpPr>
        <p:spPr>
          <a:xfrm>
            <a:off x="408420" y="823830"/>
            <a:ext cx="834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88CC974E-080C-D2E0-C765-FAE0887F9A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800" y="1133475"/>
            <a:ext cx="8327009" cy="31035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100"/>
              </a:lnSpc>
              <a:buNone/>
              <a:defRPr sz="1600" b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342900" indent="0">
              <a:lnSpc>
                <a:spcPts val="18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 marL="685800" indent="0">
              <a:lnSpc>
                <a:spcPts val="1800"/>
              </a:lnSpc>
              <a:buNone/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 marL="1028700" indent="0">
              <a:lnSpc>
                <a:spcPts val="1600"/>
              </a:lnSpc>
              <a:buNone/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4pPr>
            <a:lvl5pPr marL="13716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2050438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einzeilig + Vortrag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0096328-9C3B-D0CC-6291-46F745A545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8570" y="270904"/>
            <a:ext cx="8327009" cy="8039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600" b="1" i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Headline eingeben</a:t>
            </a:r>
          </a:p>
        </p:txBody>
      </p:sp>
      <p:sp>
        <p:nvSpPr>
          <p:cNvPr id="3" name="Textplatzhalter 5">
            <a:extLst>
              <a:ext uri="{FF2B5EF4-FFF2-40B4-BE49-F238E27FC236}">
                <a16:creationId xmlns:a16="http://schemas.microsoft.com/office/drawing/2014/main" id="{2096DCE9-E3E1-AC82-2A3B-A33D843E0E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800" y="1133475"/>
            <a:ext cx="8327009" cy="31035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100"/>
              </a:lnSpc>
              <a:buNone/>
              <a:defRPr sz="1600" b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342900" indent="0">
              <a:lnSpc>
                <a:spcPts val="1800"/>
              </a:lnSpc>
              <a:buNone/>
              <a:defRPr sz="14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 marL="685800" indent="0">
              <a:lnSpc>
                <a:spcPts val="1800"/>
              </a:lnSpc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 marL="1028700" indent="0">
              <a:lnSpc>
                <a:spcPts val="1600"/>
              </a:lnSpc>
              <a:buNone/>
              <a:defRPr sz="11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4pPr>
            <a:lvl5pPr marL="13716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948428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zweizeilig + Vortrag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182A26CC-2F03-01E0-5302-D42F5B4EBA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8570" y="270904"/>
            <a:ext cx="8327009" cy="8039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1600" b="1" i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Headline, zweizeilig, eingeben</a:t>
            </a:r>
          </a:p>
        </p:txBody>
      </p:sp>
      <p:sp>
        <p:nvSpPr>
          <p:cNvPr id="3" name="Textplatzhalter 5">
            <a:extLst>
              <a:ext uri="{FF2B5EF4-FFF2-40B4-BE49-F238E27FC236}">
                <a16:creationId xmlns:a16="http://schemas.microsoft.com/office/drawing/2014/main" id="{E34E6B66-D410-9A1F-C1E9-0E459BC16A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800" y="1133475"/>
            <a:ext cx="8327009" cy="31035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100"/>
              </a:lnSpc>
              <a:buNone/>
              <a:defRPr sz="1600" b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342900" indent="0">
              <a:lnSpc>
                <a:spcPts val="1800"/>
              </a:lnSpc>
              <a:buNone/>
              <a:defRPr sz="14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 marL="685800" indent="0">
              <a:lnSpc>
                <a:spcPts val="1800"/>
              </a:lnSpc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 marL="1028700" indent="0">
              <a:lnSpc>
                <a:spcPts val="1600"/>
              </a:lnSpc>
              <a:buNone/>
              <a:defRPr sz="11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4pPr>
            <a:lvl5pPr marL="13716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649832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line, einzeilig OHNE Vortrag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>
            <a:extLst>
              <a:ext uri="{FF2B5EF4-FFF2-40B4-BE49-F238E27FC236}">
                <a16:creationId xmlns:a16="http://schemas.microsoft.com/office/drawing/2014/main" id="{124D5A33-4638-89D5-A6A6-C46E50180830}"/>
              </a:ext>
            </a:extLst>
          </p:cNvPr>
          <p:cNvCxnSpPr>
            <a:cxnSpLocks/>
          </p:cNvCxnSpPr>
          <p:nvPr userDrawn="1"/>
        </p:nvCxnSpPr>
        <p:spPr>
          <a:xfrm>
            <a:off x="408420" y="592098"/>
            <a:ext cx="83484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75367B3C-21CA-60EC-6404-0342A7FC46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8570" y="270904"/>
            <a:ext cx="8327009" cy="8039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600" b="1" i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Headline eingeben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427806B-954D-2F6F-04F3-E2B2D4B17D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800" y="1133475"/>
            <a:ext cx="8327009" cy="31035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100"/>
              </a:lnSpc>
              <a:buNone/>
              <a:defRPr sz="1600" b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342900" indent="0">
              <a:lnSpc>
                <a:spcPts val="1800"/>
              </a:lnSpc>
              <a:buNone/>
              <a:defRPr sz="14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 marL="685800" indent="0">
              <a:lnSpc>
                <a:spcPts val="1800"/>
              </a:lnSpc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 marL="1028700" indent="0">
              <a:lnSpc>
                <a:spcPts val="1600"/>
              </a:lnSpc>
              <a:buNone/>
              <a:defRPr sz="11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4pPr>
            <a:lvl5pPr marL="13716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4194504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line, zweizeilig OHNE Vortrag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3F1D67DF-B9BD-D8F9-625F-891F3107A9B4}"/>
              </a:ext>
            </a:extLst>
          </p:cNvPr>
          <p:cNvCxnSpPr>
            <a:cxnSpLocks/>
          </p:cNvCxnSpPr>
          <p:nvPr userDrawn="1"/>
        </p:nvCxnSpPr>
        <p:spPr>
          <a:xfrm>
            <a:off x="408420" y="823830"/>
            <a:ext cx="83484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A92AA1D-1CD1-EE75-39A0-7C0729B9B4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8570" y="270904"/>
            <a:ext cx="8327009" cy="80391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600" b="1" i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Headline eingeben</a:t>
            </a: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E6F5385D-B17F-C5C7-AD22-0FC9792215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800" y="1133475"/>
            <a:ext cx="8327009" cy="31035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100"/>
              </a:lnSpc>
              <a:buNone/>
              <a:defRPr sz="1600" b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342900" indent="0">
              <a:lnSpc>
                <a:spcPts val="1800"/>
              </a:lnSpc>
              <a:buNone/>
              <a:defRPr sz="14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 marL="685800" indent="0">
              <a:lnSpc>
                <a:spcPts val="1800"/>
              </a:lnSpc>
              <a:buNone/>
              <a:defRPr sz="12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 marL="1028700" indent="0">
              <a:lnSpc>
                <a:spcPts val="1600"/>
              </a:lnSpc>
              <a:buNone/>
              <a:defRPr sz="11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4pPr>
            <a:lvl5pPr marL="1371600" indent="0"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46983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 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5024D38E-51E8-15CD-0149-2F751D76DF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6800" y="2204623"/>
            <a:ext cx="725805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 hier eingeben</a:t>
            </a:r>
          </a:p>
          <a:p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48F0429-55B2-F13B-3645-F4CFE8B041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6800" y="786812"/>
            <a:ext cx="7258050" cy="1403389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200"/>
              </a:lnSpc>
              <a:spcBef>
                <a:spcPts val="0"/>
              </a:spcBef>
              <a:buClr>
                <a:schemeClr val="tx1"/>
              </a:buClr>
              <a:buFontTx/>
              <a:buNone/>
              <a:defRPr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de-DE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_01 Zwischenfolie. Hier Text eingeben</a:t>
            </a:r>
          </a:p>
        </p:txBody>
      </p:sp>
    </p:spTree>
    <p:extLst>
      <p:ext uri="{BB962C8B-B14F-4D97-AF65-F5344CB8AC3E}">
        <p14:creationId xmlns:p14="http://schemas.microsoft.com/office/powerpoint/2010/main" val="2595450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2">
            <a:extLst>
              <a:ext uri="{FF2B5EF4-FFF2-40B4-BE49-F238E27FC236}">
                <a16:creationId xmlns:a16="http://schemas.microsoft.com/office/drawing/2014/main" id="{AF87E2D5-FEBA-B73E-A8F1-78713AFA4B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6800" y="2204623"/>
            <a:ext cx="7258050" cy="12414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/>
              <a:t>Subline</a:t>
            </a:r>
            <a:r>
              <a:rPr lang="de-DE" dirty="0"/>
              <a:t> hier eingeben</a:t>
            </a:r>
          </a:p>
          <a:p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C80BCA2A-1C91-BEA5-76D7-A2367375DF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6400" y="787400"/>
            <a:ext cx="7258050" cy="140335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200"/>
              </a:lnSpc>
              <a:spcBef>
                <a:spcPts val="0"/>
              </a:spcBef>
              <a:buFontTx/>
              <a:buNone/>
              <a:defRPr b="1">
                <a:solidFill>
                  <a:schemeClr val="bg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_01 Zwischenfolie. Hier Text eingeben</a:t>
            </a:r>
          </a:p>
        </p:txBody>
      </p:sp>
    </p:spTree>
    <p:extLst>
      <p:ext uri="{BB962C8B-B14F-4D97-AF65-F5344CB8AC3E}">
        <p14:creationId xmlns:p14="http://schemas.microsoft.com/office/powerpoint/2010/main" val="1557793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003A1B3-4387-4DED-1296-36D85575AC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57216EC-7BFC-937A-A316-DC81FA220975}"/>
              </a:ext>
            </a:extLst>
          </p:cNvPr>
          <p:cNvGrpSpPr/>
          <p:nvPr userDrawn="1"/>
        </p:nvGrpSpPr>
        <p:grpSpPr>
          <a:xfrm>
            <a:off x="7740350" y="4532400"/>
            <a:ext cx="1403650" cy="445904"/>
            <a:chOff x="7740350" y="4532124"/>
            <a:chExt cx="1403650" cy="445904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4EAC2E49-8341-04B4-599E-F1ADC28A8958}"/>
                </a:ext>
              </a:extLst>
            </p:cNvPr>
            <p:cNvSpPr/>
            <p:nvPr userDrawn="1"/>
          </p:nvSpPr>
          <p:spPr>
            <a:xfrm>
              <a:off x="7740352" y="4535661"/>
              <a:ext cx="1403648" cy="438769"/>
            </a:xfrm>
            <a:prstGeom prst="rect">
              <a:avLst/>
            </a:prstGeom>
            <a:solidFill>
              <a:srgbClr val="89BA17"/>
            </a:solidFill>
            <a:ln>
              <a:noFill/>
            </a:ln>
            <a:effectLst>
              <a:outerShdw sx="1000" sy="1000" algn="tl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098B9475-68D0-AE75-1FC3-B35588E08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40350" y="4532124"/>
              <a:ext cx="1152825" cy="445904"/>
            </a:xfrm>
            <a:prstGeom prst="rect">
              <a:avLst/>
            </a:prstGeom>
          </p:spPr>
        </p:pic>
      </p:grp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2071B8CC-4692-21BF-50C8-218A5B2BE1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1415" y="1225296"/>
            <a:ext cx="3773507" cy="1166301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0" indent="0">
              <a:lnSpc>
                <a:spcPts val="3360"/>
              </a:lnSpc>
              <a:spcBef>
                <a:spcPts val="0"/>
              </a:spcBef>
              <a:buFontTx/>
              <a:buNone/>
              <a:defRPr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de-DE" dirty="0"/>
              <a:t>Titel der Präsentation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D3B2743A-311E-607A-58ED-D9DB629AFC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7513" y="2382592"/>
            <a:ext cx="3767410" cy="12579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Hier </a:t>
            </a:r>
            <a:r>
              <a:rPr lang="de-DE" dirty="0" err="1"/>
              <a:t>Subline</a:t>
            </a:r>
            <a:r>
              <a:rPr lang="de-DE" dirty="0"/>
              <a:t> eingeben</a:t>
            </a:r>
          </a:p>
        </p:txBody>
      </p:sp>
    </p:spTree>
    <p:extLst>
      <p:ext uri="{BB962C8B-B14F-4D97-AF65-F5344CB8AC3E}">
        <p14:creationId xmlns:p14="http://schemas.microsoft.com/office/powerpoint/2010/main" val="482344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2071B8CC-4692-21BF-50C8-218A5B2BE1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1415" y="1225296"/>
            <a:ext cx="3773507" cy="1166301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0" indent="0">
              <a:lnSpc>
                <a:spcPts val="3360"/>
              </a:lnSpc>
              <a:spcBef>
                <a:spcPts val="0"/>
              </a:spcBef>
              <a:buFontTx/>
              <a:buNone/>
              <a:defRPr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de-DE" dirty="0"/>
              <a:t>Titel der Präsentation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D3B2743A-311E-607A-58ED-D9DB629AFC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7513" y="2382592"/>
            <a:ext cx="3767410" cy="12579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Hier </a:t>
            </a:r>
            <a:r>
              <a:rPr lang="de-DE" dirty="0" err="1"/>
              <a:t>Subline</a:t>
            </a:r>
            <a:r>
              <a:rPr lang="de-DE" dirty="0"/>
              <a:t> eingeben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15413BA-538B-0D62-217D-FC7EA979E1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57216EC-7BFC-937A-A316-DC81FA220975}"/>
              </a:ext>
            </a:extLst>
          </p:cNvPr>
          <p:cNvGrpSpPr/>
          <p:nvPr userDrawn="1"/>
        </p:nvGrpSpPr>
        <p:grpSpPr>
          <a:xfrm>
            <a:off x="7740350" y="4532124"/>
            <a:ext cx="1403650" cy="445904"/>
            <a:chOff x="7740350" y="4532124"/>
            <a:chExt cx="1403650" cy="445904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4EAC2E49-8341-04B4-599E-F1ADC28A8958}"/>
                </a:ext>
              </a:extLst>
            </p:cNvPr>
            <p:cNvSpPr/>
            <p:nvPr userDrawn="1"/>
          </p:nvSpPr>
          <p:spPr>
            <a:xfrm>
              <a:off x="7740352" y="4535661"/>
              <a:ext cx="1403648" cy="438769"/>
            </a:xfrm>
            <a:prstGeom prst="rect">
              <a:avLst/>
            </a:prstGeom>
            <a:solidFill>
              <a:srgbClr val="89BA17"/>
            </a:solidFill>
            <a:ln>
              <a:noFill/>
            </a:ln>
            <a:effectLst>
              <a:outerShdw sx="1000" sy="1000" algn="tl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098B9475-68D0-AE75-1FC3-B35588E08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40350" y="4532124"/>
              <a:ext cx="1152825" cy="4459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1747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110470B-5AC8-3721-2EF9-16C0E97188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9" y="0"/>
            <a:ext cx="4572001" cy="5143500"/>
          </a:xfrm>
          <a:prstGeom prst="rect">
            <a:avLst/>
          </a:prstGeom>
        </p:spPr>
      </p:pic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2071B8CC-4692-21BF-50C8-218A5B2BE1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1415" y="1225296"/>
            <a:ext cx="3773507" cy="1166301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0" indent="0">
              <a:lnSpc>
                <a:spcPts val="3360"/>
              </a:lnSpc>
              <a:spcBef>
                <a:spcPts val="0"/>
              </a:spcBef>
              <a:buFontTx/>
              <a:buNone/>
              <a:defRPr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de-DE" dirty="0"/>
              <a:t>Titel der Präsentation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D3B2743A-311E-607A-58ED-D9DB629AFC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7513" y="2382592"/>
            <a:ext cx="3767410" cy="12579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Hier </a:t>
            </a:r>
            <a:r>
              <a:rPr lang="de-DE" dirty="0" err="1"/>
              <a:t>Subline</a:t>
            </a:r>
            <a:r>
              <a:rPr lang="de-DE" dirty="0"/>
              <a:t> eingeben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25C6F09-42E0-6AB1-B2C5-61A026D4E6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8" y="0"/>
            <a:ext cx="4572001" cy="5143500"/>
          </a:xfrm>
          <a:prstGeom prst="rect">
            <a:avLst/>
          </a:prstGeom>
        </p:spPr>
      </p:pic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F625BC10-DEBE-6897-F528-F960FCDC0512}"/>
              </a:ext>
            </a:extLst>
          </p:cNvPr>
          <p:cNvGrpSpPr/>
          <p:nvPr userDrawn="1"/>
        </p:nvGrpSpPr>
        <p:grpSpPr>
          <a:xfrm>
            <a:off x="7740000" y="4532400"/>
            <a:ext cx="1403650" cy="445904"/>
            <a:chOff x="7740350" y="4532124"/>
            <a:chExt cx="1403650" cy="445904"/>
          </a:xfrm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B94AEED0-A313-915B-44B5-BADBBDE22970}"/>
                </a:ext>
              </a:extLst>
            </p:cNvPr>
            <p:cNvSpPr/>
            <p:nvPr userDrawn="1"/>
          </p:nvSpPr>
          <p:spPr>
            <a:xfrm>
              <a:off x="7740352" y="4535661"/>
              <a:ext cx="1403648" cy="438769"/>
            </a:xfrm>
            <a:prstGeom prst="rect">
              <a:avLst/>
            </a:prstGeom>
            <a:solidFill>
              <a:srgbClr val="89BA17"/>
            </a:solidFill>
            <a:ln>
              <a:noFill/>
            </a:ln>
            <a:effectLst>
              <a:outerShdw sx="1000" sy="1000" algn="tl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C556346C-7916-78D3-06F8-5160BE23B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40350" y="4532124"/>
              <a:ext cx="1152825" cy="4459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6441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1F4F756-7C67-F86B-7083-8D76701CD4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9" y="0"/>
            <a:ext cx="4572001" cy="5143500"/>
          </a:xfrm>
          <a:prstGeom prst="rect">
            <a:avLst/>
          </a:prstGeom>
        </p:spPr>
      </p:pic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2071B8CC-4692-21BF-50C8-218A5B2BE1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1415" y="1225296"/>
            <a:ext cx="3773507" cy="1166301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0" indent="0">
              <a:lnSpc>
                <a:spcPts val="3360"/>
              </a:lnSpc>
              <a:spcBef>
                <a:spcPts val="0"/>
              </a:spcBef>
              <a:buFontTx/>
              <a:buNone/>
              <a:defRPr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de-DE" dirty="0"/>
              <a:t>Titel der Präsentation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D3B2743A-311E-607A-58ED-D9DB629AFC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7513" y="2382592"/>
            <a:ext cx="3767410" cy="12579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Hier </a:t>
            </a:r>
            <a:r>
              <a:rPr lang="de-DE" dirty="0" err="1"/>
              <a:t>Subline</a:t>
            </a:r>
            <a:r>
              <a:rPr lang="de-DE" dirty="0"/>
              <a:t> eingeben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57216EC-7BFC-937A-A316-DC81FA220975}"/>
              </a:ext>
            </a:extLst>
          </p:cNvPr>
          <p:cNvGrpSpPr/>
          <p:nvPr userDrawn="1"/>
        </p:nvGrpSpPr>
        <p:grpSpPr>
          <a:xfrm>
            <a:off x="7740350" y="4532124"/>
            <a:ext cx="1403650" cy="445904"/>
            <a:chOff x="7740350" y="4532124"/>
            <a:chExt cx="1403650" cy="445904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4EAC2E49-8341-04B4-599E-F1ADC28A8958}"/>
                </a:ext>
              </a:extLst>
            </p:cNvPr>
            <p:cNvSpPr/>
            <p:nvPr userDrawn="1"/>
          </p:nvSpPr>
          <p:spPr>
            <a:xfrm>
              <a:off x="7740352" y="4535661"/>
              <a:ext cx="1403648" cy="438769"/>
            </a:xfrm>
            <a:prstGeom prst="rect">
              <a:avLst/>
            </a:prstGeom>
            <a:solidFill>
              <a:srgbClr val="89BA17"/>
            </a:solidFill>
            <a:ln>
              <a:noFill/>
            </a:ln>
            <a:effectLst>
              <a:outerShdw sx="1000" sy="1000" algn="tl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098B9475-68D0-AE75-1FC3-B35588E08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40350" y="4532124"/>
              <a:ext cx="1152825" cy="4459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9435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AE53F5D-798F-C841-20F6-19BC9CA691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8" y="0"/>
            <a:ext cx="4572000" cy="5143500"/>
          </a:xfrm>
          <a:prstGeom prst="rect">
            <a:avLst/>
          </a:prstGeom>
        </p:spPr>
      </p:pic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2071B8CC-4692-21BF-50C8-218A5B2BE1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1415" y="1225296"/>
            <a:ext cx="3773507" cy="1166301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0" indent="0">
              <a:lnSpc>
                <a:spcPts val="3360"/>
              </a:lnSpc>
              <a:spcBef>
                <a:spcPts val="0"/>
              </a:spcBef>
              <a:buFontTx/>
              <a:buNone/>
              <a:defRPr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de-DE" dirty="0"/>
              <a:t>Titel der Präsentation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D3B2743A-311E-607A-58ED-D9DB629AFC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7513" y="2382592"/>
            <a:ext cx="3767410" cy="12579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Hier </a:t>
            </a:r>
            <a:r>
              <a:rPr lang="de-DE" dirty="0" err="1"/>
              <a:t>Subline</a:t>
            </a:r>
            <a:r>
              <a:rPr lang="de-DE" dirty="0"/>
              <a:t> eingeben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57216EC-7BFC-937A-A316-DC81FA220975}"/>
              </a:ext>
            </a:extLst>
          </p:cNvPr>
          <p:cNvGrpSpPr/>
          <p:nvPr userDrawn="1"/>
        </p:nvGrpSpPr>
        <p:grpSpPr>
          <a:xfrm>
            <a:off x="7740350" y="4532124"/>
            <a:ext cx="1403650" cy="445904"/>
            <a:chOff x="7740350" y="4532124"/>
            <a:chExt cx="1403650" cy="445904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4EAC2E49-8341-04B4-599E-F1ADC28A8958}"/>
                </a:ext>
              </a:extLst>
            </p:cNvPr>
            <p:cNvSpPr/>
            <p:nvPr userDrawn="1"/>
          </p:nvSpPr>
          <p:spPr>
            <a:xfrm>
              <a:off x="7740352" y="4535661"/>
              <a:ext cx="1403648" cy="438769"/>
            </a:xfrm>
            <a:prstGeom prst="rect">
              <a:avLst/>
            </a:prstGeom>
            <a:solidFill>
              <a:srgbClr val="89BA17"/>
            </a:solidFill>
            <a:ln>
              <a:noFill/>
            </a:ln>
            <a:effectLst>
              <a:outerShdw sx="1000" sy="1000" algn="tl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098B9475-68D0-AE75-1FC3-B35588E08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40350" y="4532124"/>
              <a:ext cx="1152825" cy="4459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3470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F44F234-88BE-8362-0577-686DBAB055F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572000" y="0"/>
            <a:ext cx="4572000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de-DE" dirty="0"/>
              <a:t>Hier Bild einfügen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2071B8CC-4692-21BF-50C8-218A5B2BE1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1415" y="1225296"/>
            <a:ext cx="3773507" cy="1166301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marL="0" indent="0">
              <a:lnSpc>
                <a:spcPts val="3360"/>
              </a:lnSpc>
              <a:spcBef>
                <a:spcPts val="0"/>
              </a:spcBef>
              <a:buFontTx/>
              <a:buNone/>
              <a:defRPr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de-DE" dirty="0"/>
              <a:t>Titel der Präsentation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D3B2743A-311E-607A-58ED-D9DB629AFC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7513" y="2382592"/>
            <a:ext cx="3767410" cy="125796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Hier </a:t>
            </a:r>
            <a:r>
              <a:rPr lang="de-DE" dirty="0" err="1"/>
              <a:t>Subline</a:t>
            </a:r>
            <a:r>
              <a:rPr lang="de-DE" dirty="0"/>
              <a:t> eingeben</a:t>
            </a:r>
          </a:p>
        </p:txBody>
      </p:sp>
    </p:spTree>
    <p:extLst>
      <p:ext uri="{BB962C8B-B14F-4D97-AF65-F5344CB8AC3E}">
        <p14:creationId xmlns:p14="http://schemas.microsoft.com/office/powerpoint/2010/main" val="4118383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8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14262E"/>
            </a:gs>
            <a:gs pos="50000">
              <a:srgbClr val="2D3C46"/>
            </a:gs>
            <a:gs pos="100000">
              <a:srgbClr val="267184"/>
            </a:gs>
          </a:gsLst>
          <a:lin ang="15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9352CB66-9A71-44EE-7634-5458FFC47BB3}"/>
              </a:ext>
            </a:extLst>
          </p:cNvPr>
          <p:cNvGrpSpPr/>
          <p:nvPr userDrawn="1"/>
        </p:nvGrpSpPr>
        <p:grpSpPr>
          <a:xfrm>
            <a:off x="7740350" y="4532124"/>
            <a:ext cx="1403650" cy="445904"/>
            <a:chOff x="7740350" y="4532124"/>
            <a:chExt cx="1403650" cy="445904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A9E1D10F-CB9D-9979-1B6E-1A3FA25BB8F0}"/>
                </a:ext>
              </a:extLst>
            </p:cNvPr>
            <p:cNvSpPr/>
            <p:nvPr userDrawn="1"/>
          </p:nvSpPr>
          <p:spPr>
            <a:xfrm>
              <a:off x="7740352" y="4535661"/>
              <a:ext cx="1403648" cy="438769"/>
            </a:xfrm>
            <a:prstGeom prst="rect">
              <a:avLst/>
            </a:prstGeom>
            <a:solidFill>
              <a:srgbClr val="89BA17"/>
            </a:solidFill>
            <a:ln>
              <a:noFill/>
            </a:ln>
            <a:effectLst>
              <a:outerShdw sx="1000" sy="1000" algn="tl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95AD7B3-9DBA-6772-E09F-D8215935E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40350" y="4532124"/>
              <a:ext cx="1152825" cy="445904"/>
            </a:xfrm>
            <a:prstGeom prst="rect">
              <a:avLst/>
            </a:prstGeom>
          </p:spPr>
        </p:pic>
      </p:grpSp>
      <p:sp>
        <p:nvSpPr>
          <p:cNvPr id="13" name="Textfeld 12">
            <a:extLst>
              <a:ext uri="{FF2B5EF4-FFF2-40B4-BE49-F238E27FC236}">
                <a16:creationId xmlns:a16="http://schemas.microsoft.com/office/drawing/2014/main" id="{76734CA9-6A58-B02D-AF5E-23B35A3584D8}"/>
              </a:ext>
            </a:extLst>
          </p:cNvPr>
          <p:cNvSpPr txBox="1"/>
          <p:nvPr userDrawn="1"/>
        </p:nvSpPr>
        <p:spPr>
          <a:xfrm>
            <a:off x="422016" y="4563985"/>
            <a:ext cx="5471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b="1" dirty="0">
                <a:solidFill>
                  <a:schemeClr val="bg1"/>
                </a:solidFill>
                <a:latin typeface="+mn-lt"/>
                <a:cs typeface="Arial"/>
              </a:rPr>
              <a:t>Vortragstitel </a:t>
            </a:r>
          </a:p>
          <a:p>
            <a:r>
              <a:rPr lang="de-DE" sz="800" dirty="0">
                <a:solidFill>
                  <a:schemeClr val="bg1"/>
                </a:solidFill>
                <a:latin typeface="+mn-lt"/>
                <a:cs typeface="Arial"/>
              </a:rPr>
              <a:t>Titel Vorname Name | Funktion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0001FE6C-5EE8-7EFF-5ED6-CBFFD40F2521}"/>
              </a:ext>
            </a:extLst>
          </p:cNvPr>
          <p:cNvCxnSpPr>
            <a:cxnSpLocks/>
          </p:cNvCxnSpPr>
          <p:nvPr userDrawn="1"/>
        </p:nvCxnSpPr>
        <p:spPr>
          <a:xfrm>
            <a:off x="408420" y="4542996"/>
            <a:ext cx="716423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81B6D211-0CDA-009A-88FF-AC2713421D1D}"/>
              </a:ext>
            </a:extLst>
          </p:cNvPr>
          <p:cNvSpPr txBox="1"/>
          <p:nvPr userDrawn="1"/>
        </p:nvSpPr>
        <p:spPr>
          <a:xfrm>
            <a:off x="6875891" y="4682721"/>
            <a:ext cx="77941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3825DCB6-102F-8C49-831C-E02165DBD770}" type="slidenum">
              <a:rPr lang="de-DE" sz="800" b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pPr algn="r"/>
              <a:t>‹Nr.›</a:t>
            </a:fld>
            <a:endParaRPr lang="de-DE" sz="8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853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7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14262E"/>
            </a:gs>
            <a:gs pos="50000">
              <a:srgbClr val="2D3C46"/>
            </a:gs>
            <a:gs pos="100000">
              <a:srgbClr val="267184"/>
            </a:gs>
          </a:gsLst>
          <a:lin ang="15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302F7283-FB74-8DFE-EBAA-7CC093B16AE4}"/>
              </a:ext>
            </a:extLst>
          </p:cNvPr>
          <p:cNvGrpSpPr/>
          <p:nvPr userDrawn="1"/>
        </p:nvGrpSpPr>
        <p:grpSpPr>
          <a:xfrm>
            <a:off x="7740350" y="4532124"/>
            <a:ext cx="1403650" cy="445904"/>
            <a:chOff x="7740350" y="4532124"/>
            <a:chExt cx="1403650" cy="445904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1129E975-0508-DCB0-7CBB-690DCDDDAD26}"/>
                </a:ext>
              </a:extLst>
            </p:cNvPr>
            <p:cNvSpPr/>
            <p:nvPr userDrawn="1"/>
          </p:nvSpPr>
          <p:spPr>
            <a:xfrm>
              <a:off x="7740352" y="4535661"/>
              <a:ext cx="1403648" cy="438769"/>
            </a:xfrm>
            <a:prstGeom prst="rect">
              <a:avLst/>
            </a:prstGeom>
            <a:solidFill>
              <a:srgbClr val="89BA17"/>
            </a:solidFill>
            <a:ln>
              <a:noFill/>
            </a:ln>
            <a:effectLst>
              <a:outerShdw sx="1000" sy="1000" algn="tl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B66D093E-953C-2B42-EA25-28877CB97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40350" y="4532124"/>
              <a:ext cx="1152825" cy="445904"/>
            </a:xfrm>
            <a:prstGeom prst="rect">
              <a:avLst/>
            </a:prstGeom>
          </p:spPr>
        </p:pic>
      </p:grpSp>
      <p:sp>
        <p:nvSpPr>
          <p:cNvPr id="15" name="Textfeld 14">
            <a:extLst>
              <a:ext uri="{FF2B5EF4-FFF2-40B4-BE49-F238E27FC236}">
                <a16:creationId xmlns:a16="http://schemas.microsoft.com/office/drawing/2014/main" id="{6D15FCCE-9F22-C33A-282E-5C3EE2FE0B0A}"/>
              </a:ext>
            </a:extLst>
          </p:cNvPr>
          <p:cNvSpPr txBox="1"/>
          <p:nvPr userDrawn="1"/>
        </p:nvSpPr>
        <p:spPr>
          <a:xfrm>
            <a:off x="411747" y="4681328"/>
            <a:ext cx="77941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3825DCB6-102F-8C49-831C-E02165DBD770}" type="slidenum">
              <a:rPr lang="de-DE" sz="8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‹Nr.›</a:t>
            </a:fld>
            <a:endParaRPr lang="de-D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261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9352CB66-9A71-44EE-7634-5458FFC47BB3}"/>
              </a:ext>
            </a:extLst>
          </p:cNvPr>
          <p:cNvGrpSpPr/>
          <p:nvPr userDrawn="1"/>
        </p:nvGrpSpPr>
        <p:grpSpPr>
          <a:xfrm>
            <a:off x="7740350" y="4532124"/>
            <a:ext cx="1403650" cy="445904"/>
            <a:chOff x="7740350" y="4532124"/>
            <a:chExt cx="1403650" cy="445904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A9E1D10F-CB9D-9979-1B6E-1A3FA25BB8F0}"/>
                </a:ext>
              </a:extLst>
            </p:cNvPr>
            <p:cNvSpPr/>
            <p:nvPr userDrawn="1"/>
          </p:nvSpPr>
          <p:spPr>
            <a:xfrm>
              <a:off x="7740352" y="4535661"/>
              <a:ext cx="1403648" cy="438769"/>
            </a:xfrm>
            <a:prstGeom prst="rect">
              <a:avLst/>
            </a:prstGeom>
            <a:solidFill>
              <a:srgbClr val="89BA17"/>
            </a:solidFill>
            <a:ln>
              <a:noFill/>
            </a:ln>
            <a:effectLst>
              <a:outerShdw sx="1000" sy="1000" algn="tl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95AD7B3-9DBA-6772-E09F-D8215935E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40350" y="4532124"/>
              <a:ext cx="1152825" cy="445904"/>
            </a:xfrm>
            <a:prstGeom prst="rect">
              <a:avLst/>
            </a:prstGeom>
          </p:spPr>
        </p:pic>
      </p:grpSp>
      <p:sp>
        <p:nvSpPr>
          <p:cNvPr id="13" name="Textfeld 12">
            <a:extLst>
              <a:ext uri="{FF2B5EF4-FFF2-40B4-BE49-F238E27FC236}">
                <a16:creationId xmlns:a16="http://schemas.microsoft.com/office/drawing/2014/main" id="{76734CA9-6A58-B02D-AF5E-23B35A3584D8}"/>
              </a:ext>
            </a:extLst>
          </p:cNvPr>
          <p:cNvSpPr txBox="1"/>
          <p:nvPr userDrawn="1"/>
        </p:nvSpPr>
        <p:spPr>
          <a:xfrm>
            <a:off x="422016" y="4563985"/>
            <a:ext cx="5471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b="1" dirty="0">
                <a:solidFill>
                  <a:schemeClr val="tx2"/>
                </a:solidFill>
                <a:latin typeface="+mn-lt"/>
                <a:cs typeface="Arial"/>
              </a:rPr>
              <a:t>Vorstellung der Services der Forschungsförderung, Abt. 1.1 BUW</a:t>
            </a:r>
          </a:p>
          <a:p>
            <a:r>
              <a:rPr lang="de-DE" sz="800" dirty="0">
                <a:solidFill>
                  <a:schemeClr val="tx2"/>
                </a:solidFill>
                <a:latin typeface="+mn-lt"/>
                <a:cs typeface="Arial"/>
              </a:rPr>
              <a:t>Catarina Engelmann, Ingo </a:t>
            </a:r>
            <a:r>
              <a:rPr lang="de-DE" sz="800" dirty="0" err="1">
                <a:solidFill>
                  <a:schemeClr val="tx2"/>
                </a:solidFill>
                <a:latin typeface="+mn-lt"/>
                <a:cs typeface="Arial"/>
              </a:rPr>
              <a:t>Trempeck</a:t>
            </a:r>
            <a:r>
              <a:rPr lang="de-DE" sz="800" dirty="0">
                <a:solidFill>
                  <a:schemeClr val="tx2"/>
                </a:solidFill>
                <a:latin typeface="+mn-lt"/>
                <a:cs typeface="Arial"/>
              </a:rPr>
              <a:t> | Forschungsreferent*innen 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0001FE6C-5EE8-7EFF-5ED6-CBFFD40F2521}"/>
              </a:ext>
            </a:extLst>
          </p:cNvPr>
          <p:cNvCxnSpPr>
            <a:cxnSpLocks/>
          </p:cNvCxnSpPr>
          <p:nvPr userDrawn="1"/>
        </p:nvCxnSpPr>
        <p:spPr>
          <a:xfrm>
            <a:off x="408420" y="4542996"/>
            <a:ext cx="716423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81B6D211-0CDA-009A-88FF-AC2713421D1D}"/>
              </a:ext>
            </a:extLst>
          </p:cNvPr>
          <p:cNvSpPr txBox="1"/>
          <p:nvPr userDrawn="1"/>
        </p:nvSpPr>
        <p:spPr>
          <a:xfrm>
            <a:off x="6875891" y="4682721"/>
            <a:ext cx="77941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3825DCB6-102F-8C49-831C-E02165DBD770}" type="slidenum">
              <a:rPr lang="de-DE" sz="8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‹Nr.›</a:t>
            </a:fld>
            <a:endParaRPr lang="de-DE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46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70">
          <p15:clr>
            <a:srgbClr val="F26B43"/>
          </p15:clr>
        </p15:guide>
        <p15:guide id="2" pos="216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302F7283-FB74-8DFE-EBAA-7CC093B16AE4}"/>
              </a:ext>
            </a:extLst>
          </p:cNvPr>
          <p:cNvGrpSpPr/>
          <p:nvPr userDrawn="1"/>
        </p:nvGrpSpPr>
        <p:grpSpPr>
          <a:xfrm>
            <a:off x="7740350" y="4532124"/>
            <a:ext cx="1403650" cy="445904"/>
            <a:chOff x="7740350" y="4532124"/>
            <a:chExt cx="1403650" cy="445904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1129E975-0508-DCB0-7CBB-690DCDDDAD26}"/>
                </a:ext>
              </a:extLst>
            </p:cNvPr>
            <p:cNvSpPr/>
            <p:nvPr userDrawn="1"/>
          </p:nvSpPr>
          <p:spPr>
            <a:xfrm>
              <a:off x="7740352" y="4535661"/>
              <a:ext cx="1403648" cy="438769"/>
            </a:xfrm>
            <a:prstGeom prst="rect">
              <a:avLst/>
            </a:prstGeom>
            <a:solidFill>
              <a:srgbClr val="89BA17"/>
            </a:solidFill>
            <a:ln>
              <a:noFill/>
            </a:ln>
            <a:effectLst>
              <a:outerShdw sx="1000" sy="1000" algn="tl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B66D093E-953C-2B42-EA25-28877CB97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40350" y="4532124"/>
              <a:ext cx="1152825" cy="445904"/>
            </a:xfrm>
            <a:prstGeom prst="rect">
              <a:avLst/>
            </a:prstGeom>
          </p:spPr>
        </p:pic>
      </p:grpSp>
      <p:sp>
        <p:nvSpPr>
          <p:cNvPr id="15" name="Textfeld 14">
            <a:extLst>
              <a:ext uri="{FF2B5EF4-FFF2-40B4-BE49-F238E27FC236}">
                <a16:creationId xmlns:a16="http://schemas.microsoft.com/office/drawing/2014/main" id="{6D15FCCE-9F22-C33A-282E-5C3EE2FE0B0A}"/>
              </a:ext>
            </a:extLst>
          </p:cNvPr>
          <p:cNvSpPr txBox="1"/>
          <p:nvPr userDrawn="1"/>
        </p:nvSpPr>
        <p:spPr>
          <a:xfrm>
            <a:off x="411747" y="4681328"/>
            <a:ext cx="77941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3825DCB6-102F-8C49-831C-E02165DBD770}" type="slidenum">
              <a:rPr lang="de-DE" sz="800" b="1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pPr/>
              <a:t>‹Nr.›</a:t>
            </a:fld>
            <a:endParaRPr lang="de-DE" sz="8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673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89BA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706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007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3F610A7-D3C5-4DEC-3B4A-8C246EF76800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89BA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1235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twiebusch@uni-wuppertal.de" TargetMode="External"/><Relationship Id="rId3" Type="http://schemas.openxmlformats.org/officeDocument/2006/relationships/hyperlink" Target="mailto:uhartig@uni-wuppertal.de" TargetMode="External"/><Relationship Id="rId7" Type="http://schemas.openxmlformats.org/officeDocument/2006/relationships/hyperlink" Target="mailto:trempeck@uni-wuppertal.de" TargetMode="External"/><Relationship Id="rId2" Type="http://schemas.openxmlformats.org/officeDocument/2006/relationships/hyperlink" Target="mailto:Engelmann-stamm@uni-wuppertal.de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sonnenschein@uni-wuppertal.de" TargetMode="External"/><Relationship Id="rId5" Type="http://schemas.openxmlformats.org/officeDocument/2006/relationships/hyperlink" Target="mailto:meyer-seitz@uni-wuppertal.de" TargetMode="External"/><Relationship Id="rId4" Type="http://schemas.openxmlformats.org/officeDocument/2006/relationships/hyperlink" Target="mailto:klein@uni-wuppertal.d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B249F8E-1C13-B2ED-0575-B29B79D7F3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Schulung zum Forschungsdaten-management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85FD4B-2B1A-6DB1-FB3E-0E4E68C58A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Vorstellung der Forschungsförderung</a:t>
            </a:r>
          </a:p>
          <a:p>
            <a:r>
              <a:rPr lang="de-DE" dirty="0"/>
              <a:t>07.10.2026</a:t>
            </a:r>
          </a:p>
        </p:txBody>
      </p:sp>
    </p:spTree>
    <p:extLst>
      <p:ext uri="{BB962C8B-B14F-4D97-AF65-F5344CB8AC3E}">
        <p14:creationId xmlns:p14="http://schemas.microsoft.com/office/powerpoint/2010/main" val="3639650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B240193-0EF6-E1C2-7135-296690E262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sz="1800" dirty="0">
                <a:solidFill>
                  <a:srgbClr val="92D050"/>
                </a:solidFill>
              </a:rPr>
              <a:t>Abt. 1.1: Unsere Services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76F5D5-346C-161D-2D8B-D682687BB0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800" y="584838"/>
            <a:ext cx="8327009" cy="3797976"/>
          </a:xfrm>
        </p:spPr>
        <p:txBody>
          <a:bodyPr/>
          <a:lstStyle/>
          <a:p>
            <a:r>
              <a:rPr lang="de-DE" dirty="0"/>
              <a:t>Finanziell-administrative Unterstützung der BUW-Mitglieder bei der Beantragung, Vertragsgestaltung und Abwicklung von nationalen und EU Drittmittel-Projekten </a:t>
            </a:r>
          </a:p>
          <a:p>
            <a:endParaRPr lang="de-DE" dirty="0"/>
          </a:p>
        </p:txBody>
      </p:sp>
      <p:sp>
        <p:nvSpPr>
          <p:cNvPr id="6" name="Legende mit Pfeil nach rechts 5"/>
          <p:cNvSpPr/>
          <p:nvPr/>
        </p:nvSpPr>
        <p:spPr>
          <a:xfrm>
            <a:off x="395536" y="1273163"/>
            <a:ext cx="4536504" cy="1584176"/>
          </a:xfrm>
          <a:prstGeom prst="rightArrowCallout">
            <a:avLst/>
          </a:prstGeom>
          <a:noFill/>
          <a:ln>
            <a:solidFill>
              <a:srgbClr val="89BA1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Legende mit Pfeil nach rechts 6"/>
          <p:cNvSpPr/>
          <p:nvPr/>
        </p:nvSpPr>
        <p:spPr>
          <a:xfrm>
            <a:off x="395536" y="2986101"/>
            <a:ext cx="4536504" cy="1080120"/>
          </a:xfrm>
          <a:prstGeom prst="rightArrowCallout">
            <a:avLst/>
          </a:prstGeom>
          <a:noFill/>
          <a:ln>
            <a:solidFill>
              <a:srgbClr val="7AB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718908" y="1627001"/>
            <a:ext cx="24929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92D050"/>
                </a:solidFill>
              </a:rPr>
              <a:t>Orientierungsphase</a:t>
            </a:r>
          </a:p>
          <a:p>
            <a:r>
              <a:rPr lang="de-DE" b="1" dirty="0">
                <a:solidFill>
                  <a:srgbClr val="92D050"/>
                </a:solidFill>
              </a:rPr>
              <a:t>Konkrete Projektidee</a:t>
            </a:r>
          </a:p>
          <a:p>
            <a:r>
              <a:rPr lang="de-DE" b="1" dirty="0">
                <a:solidFill>
                  <a:srgbClr val="92D050"/>
                </a:solidFill>
              </a:rPr>
              <a:t>Projektstart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775670" y="3235086"/>
            <a:ext cx="1762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92D050"/>
                </a:solidFill>
              </a:rPr>
              <a:t>Projektlaufzeit</a:t>
            </a:r>
          </a:p>
          <a:p>
            <a:r>
              <a:rPr lang="de-DE" b="1" dirty="0">
                <a:solidFill>
                  <a:srgbClr val="92D050"/>
                </a:solidFill>
              </a:rPr>
              <a:t>Projektende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5587299" y="1627001"/>
            <a:ext cx="25955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Forschungsförderung</a:t>
            </a:r>
          </a:p>
          <a:p>
            <a:r>
              <a:rPr lang="de-DE" dirty="0"/>
              <a:t>Vertragsmanagement</a:t>
            </a:r>
          </a:p>
          <a:p>
            <a:r>
              <a:rPr lang="de-DE" dirty="0"/>
              <a:t>Stabsstelle Steuern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5689858" y="3078759"/>
            <a:ext cx="23904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DM-Bewirtschaftung</a:t>
            </a:r>
          </a:p>
          <a:p>
            <a:r>
              <a:rPr lang="de-DE" dirty="0"/>
              <a:t>Vertragsmanagement</a:t>
            </a:r>
          </a:p>
          <a:p>
            <a:r>
              <a:rPr lang="de-DE" dirty="0"/>
              <a:t>Stabsstelle Steuern</a:t>
            </a:r>
          </a:p>
        </p:txBody>
      </p:sp>
    </p:spTree>
    <p:extLst>
      <p:ext uri="{BB962C8B-B14F-4D97-AF65-F5344CB8AC3E}">
        <p14:creationId xmlns:p14="http://schemas.microsoft.com/office/powerpoint/2010/main" val="1286980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4F50C45-B4AA-E38E-7E7F-4447C884E9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sz="1800" dirty="0">
                <a:solidFill>
                  <a:srgbClr val="92D050"/>
                </a:solidFill>
              </a:rPr>
              <a:t>Fragen über Fragen</a:t>
            </a: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223F74-E56D-C000-894A-43AD0AC657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800" y="635286"/>
            <a:ext cx="8327009" cy="382950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Wie finde ich geeignete Fördermittel?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Welche Förderung passt zu meinem Projekt?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Nationale oder internationale Förderung?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Projekt- oder Karriereförderung?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Einzel- oder Verbundförderung?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Bin ich antragsberechtigt?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Wie erstelle ich einen Kostenplan?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Wie schreibe ich einen Antrag?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Wer unterschreibt meinen Antrag?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…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6300192" y="621198"/>
            <a:ext cx="6480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b="1" dirty="0">
                <a:solidFill>
                  <a:srgbClr val="92D050"/>
                </a:solidFill>
              </a:rPr>
              <a:t>?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989555" y="1383200"/>
            <a:ext cx="6480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b="1" dirty="0">
                <a:solidFill>
                  <a:srgbClr val="92D050"/>
                </a:solidFill>
              </a:rPr>
              <a:t>?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029260" y="1738796"/>
            <a:ext cx="6480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b="1" dirty="0">
                <a:solidFill>
                  <a:srgbClr val="92D050"/>
                </a:solidFill>
              </a:rPr>
              <a:t>?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5158889" y="3015571"/>
            <a:ext cx="6480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b="1" dirty="0">
                <a:solidFill>
                  <a:srgbClr val="92D050"/>
                </a:solidFill>
              </a:rPr>
              <a:t>?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909792" y="2571919"/>
            <a:ext cx="6480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b="1" dirty="0">
                <a:solidFill>
                  <a:srgbClr val="92D050"/>
                </a:solidFill>
              </a:rPr>
              <a:t>?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461818" y="1891196"/>
            <a:ext cx="6480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b="1" dirty="0">
                <a:solidFill>
                  <a:srgbClr val="92D05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3671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4F50C45-B4AA-E38E-7E7F-4447C884E9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sz="1800" dirty="0">
                <a:solidFill>
                  <a:srgbClr val="92D050"/>
                </a:solidFill>
              </a:rPr>
              <a:t>Services der Forschungsförderung</a:t>
            </a: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223F74-E56D-C000-894A-43AD0AC657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800" y="554010"/>
            <a:ext cx="8327009" cy="3829507"/>
          </a:xfrm>
        </p:spPr>
        <p:txBody>
          <a:bodyPr/>
          <a:lstStyle/>
          <a:p>
            <a:r>
              <a:rPr lang="de-DE" dirty="0"/>
              <a:t>Individuelle und bedarfsorientierte Beratung zu Fördermitteln, Geldgebern, juristischer Vertragsgestaltung, steuerlichen Aspekten und finanzieller Abwicklung Ihrer Forschungsprojekte</a:t>
            </a:r>
          </a:p>
          <a:p>
            <a:endParaRPr lang="de-DE" dirty="0"/>
          </a:p>
          <a:p>
            <a:pPr algn="ctr"/>
            <a:r>
              <a:rPr lang="de-DE" b="1" dirty="0"/>
              <a:t>Welche Services umfasst dies konkret?</a:t>
            </a:r>
          </a:p>
          <a:p>
            <a:pPr algn="ctr"/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98" y="2514602"/>
            <a:ext cx="3241258" cy="186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363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4F50C45-B4AA-E38E-7E7F-4447C884E9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sz="1800" dirty="0">
                <a:solidFill>
                  <a:srgbClr val="92D050"/>
                </a:solidFill>
              </a:rPr>
              <a:t>Services der Forschungsförderung</a:t>
            </a: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223F74-E56D-C000-894A-43AD0AC657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800" y="554010"/>
            <a:ext cx="8327009" cy="3829507"/>
          </a:xfrm>
        </p:spPr>
        <p:txBody>
          <a:bodyPr/>
          <a:lstStyle/>
          <a:p>
            <a:r>
              <a:rPr lang="de-DE" dirty="0"/>
              <a:t>Gezielte Unterstützungsangebote von Forschungsaktivitäten an der BUW durch folgende Services: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Fördermittel- und Wissenschaftspreis</a:t>
            </a:r>
            <a:r>
              <a:rPr lang="de-DE" b="1" dirty="0"/>
              <a:t>recherche</a:t>
            </a:r>
            <a:endParaRPr lang="de-DE" dirty="0"/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Beratung zur Auslegung der jeweiligen </a:t>
            </a:r>
            <a:r>
              <a:rPr lang="de-DE" b="1" dirty="0"/>
              <a:t>Förderbestimmungen</a:t>
            </a:r>
            <a:r>
              <a:rPr lang="de-DE" dirty="0"/>
              <a:t> in deutscher und englischer Sprache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Administrative und inhaltlich-strategische </a:t>
            </a:r>
            <a:r>
              <a:rPr lang="de-DE" b="1" dirty="0"/>
              <a:t>Beratung</a:t>
            </a:r>
            <a:r>
              <a:rPr lang="de-DE" dirty="0"/>
              <a:t> zur Antragstellung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Administrative und rechtliche </a:t>
            </a:r>
            <a:r>
              <a:rPr lang="de-DE" b="1" dirty="0"/>
              <a:t>Abwicklung</a:t>
            </a:r>
            <a:r>
              <a:rPr lang="de-DE" dirty="0"/>
              <a:t> der Antragstellung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Unterstützung bei der </a:t>
            </a:r>
            <a:r>
              <a:rPr lang="de-DE" b="1" dirty="0"/>
              <a:t>Budgetkalkulation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b="1" dirty="0" err="1"/>
              <a:t>Onboarding</a:t>
            </a:r>
            <a:r>
              <a:rPr lang="de-DE" b="1" dirty="0"/>
              <a:t> </a:t>
            </a:r>
            <a:r>
              <a:rPr lang="de-DE" dirty="0"/>
              <a:t>von Junior-Professor*innen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3040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4F50C45-B4AA-E38E-7E7F-4447C884E9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sz="1800" dirty="0">
                <a:solidFill>
                  <a:srgbClr val="92D050"/>
                </a:solidFill>
              </a:rPr>
              <a:t>Services der Forschungsförderung</a:t>
            </a: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223F74-E56D-C000-894A-43AD0AC657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800" y="554010"/>
            <a:ext cx="8327009" cy="3829507"/>
          </a:xfrm>
        </p:spPr>
        <p:txBody>
          <a:bodyPr/>
          <a:lstStyle/>
          <a:p>
            <a:r>
              <a:rPr lang="de-DE" dirty="0"/>
              <a:t>Gezielte Unterstützungsangebote von Forschungsaktivitäten an der BUW durch folgende Services: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Orientierungsberatungen sowie </a:t>
            </a:r>
            <a:r>
              <a:rPr lang="de-DE" b="1" dirty="0"/>
              <a:t>Drittmittel-Karriereberatungen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Informations</a:t>
            </a:r>
            <a:r>
              <a:rPr lang="de-DE" b="1" dirty="0"/>
              <a:t>veranstaltungen</a:t>
            </a:r>
            <a:r>
              <a:rPr lang="de-DE" dirty="0"/>
              <a:t> und Workshops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 err="1"/>
              <a:t>FoFö</a:t>
            </a:r>
            <a:r>
              <a:rPr lang="de-DE" dirty="0"/>
              <a:t>-Briefe, FIT-Newsletter, </a:t>
            </a:r>
            <a:r>
              <a:rPr lang="de-DE" dirty="0" err="1"/>
              <a:t>FoFö</a:t>
            </a:r>
            <a:r>
              <a:rPr lang="de-DE" dirty="0"/>
              <a:t>-Homepage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dirty="0"/>
              <a:t>Einholung rechtsverbindlicher </a:t>
            </a:r>
            <a:r>
              <a:rPr lang="de-DE" b="1" dirty="0"/>
              <a:t>Unterschriften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b="1" dirty="0"/>
              <a:t>Schnittstelle</a:t>
            </a:r>
            <a:r>
              <a:rPr lang="de-DE" dirty="0"/>
              <a:t> zu wichtigen BUW-Akteuren, zu Projektträgern, Kooperationspartnern und Geldgebern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b="1" dirty="0"/>
              <a:t>FORIS</a:t>
            </a:r>
            <a:r>
              <a:rPr lang="de-DE" dirty="0"/>
              <a:t> und Graduiertenförderung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3622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4F50C45-B4AA-E38E-7E7F-4447C884E9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de-DE" sz="1800" dirty="0">
                <a:solidFill>
                  <a:srgbClr val="92D050"/>
                </a:solidFill>
              </a:rPr>
              <a:t>Ihr </a:t>
            </a:r>
            <a:r>
              <a:rPr lang="de-DE" sz="1800" dirty="0" err="1">
                <a:solidFill>
                  <a:srgbClr val="92D050"/>
                </a:solidFill>
              </a:rPr>
              <a:t>Faculty</a:t>
            </a:r>
            <a:r>
              <a:rPr lang="de-DE" sz="1800" dirty="0">
                <a:solidFill>
                  <a:srgbClr val="92D050"/>
                </a:solidFill>
              </a:rPr>
              <a:t> </a:t>
            </a:r>
            <a:r>
              <a:rPr lang="de-DE" sz="1800" dirty="0" err="1">
                <a:solidFill>
                  <a:srgbClr val="92D050"/>
                </a:solidFill>
              </a:rPr>
              <a:t>Contact</a:t>
            </a:r>
            <a:endParaRPr lang="de-DE" sz="1800" dirty="0">
              <a:solidFill>
                <a:srgbClr val="92D050"/>
              </a:solidFill>
            </a:endParaRPr>
          </a:p>
          <a:p>
            <a:pPr>
              <a:lnSpc>
                <a:spcPct val="100000"/>
              </a:lnSpc>
            </a:pPr>
            <a:r>
              <a:rPr lang="de-DE" sz="1800" dirty="0">
                <a:solidFill>
                  <a:srgbClr val="92D050"/>
                </a:solidFill>
              </a:rPr>
              <a:t>Der direkte Weg zur Forschungsförderung</a:t>
            </a: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223F74-E56D-C000-894A-43AD0AC657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800" y="1101583"/>
            <a:ext cx="8327009" cy="243102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1400" b="1" dirty="0"/>
              <a:t>Wer kümmert sich um welches Anliegen? Wer ist für welchen Geldgeber zuständig?</a:t>
            </a:r>
          </a:p>
          <a:p>
            <a:pPr>
              <a:lnSpc>
                <a:spcPct val="100000"/>
              </a:lnSpc>
            </a:pPr>
            <a:r>
              <a:rPr lang="de-DE" sz="1400" b="1" dirty="0"/>
              <a:t>Ihr Fakultätskontakt weiß Bescheid und hilft Ihnen gerne weiter!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512" y="2069070"/>
            <a:ext cx="1490297" cy="1490297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406800" y="1824444"/>
            <a:ext cx="6600669" cy="1975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de-DE" sz="1400" dirty="0"/>
              <a:t>Erste Ansprechperson für Wissenschaftler*innen einer Fakultät</a:t>
            </a:r>
          </a:p>
          <a:p>
            <a:pPr marL="285750" indent="-28575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de-DE" sz="1400" dirty="0"/>
              <a:t>Direktes Bindeglied zwischen den Fakultäten und der Forschungsförderung</a:t>
            </a:r>
          </a:p>
          <a:p>
            <a:pPr marL="285750" indent="-28575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de-DE" sz="1400" dirty="0"/>
              <a:t>Anfragen zu Förderprogrammen, geldgebenden Institutionen, Abläufen in der Antragsphase etc. können direkt an den </a:t>
            </a:r>
            <a:r>
              <a:rPr lang="de-DE" sz="1400" dirty="0" err="1"/>
              <a:t>Faculty</a:t>
            </a:r>
            <a:r>
              <a:rPr lang="de-DE" sz="1400" dirty="0"/>
              <a:t> </a:t>
            </a:r>
            <a:r>
              <a:rPr lang="de-DE" sz="1400" dirty="0" err="1"/>
              <a:t>Contact</a:t>
            </a:r>
            <a:r>
              <a:rPr lang="de-DE" sz="1400" dirty="0"/>
              <a:t> gestellt werden</a:t>
            </a:r>
          </a:p>
          <a:p>
            <a:pPr marL="285750" indent="-28575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de-DE" sz="1400" dirty="0"/>
              <a:t>Inhaltliche Zuordnung und </a:t>
            </a:r>
            <a:r>
              <a:rPr lang="de-DE" sz="1400" u="sng" dirty="0"/>
              <a:t>kurzfristige</a:t>
            </a:r>
            <a:r>
              <a:rPr lang="de-DE" sz="1400" dirty="0"/>
              <a:t> interne Weiterleitung des Anliegens an die fachlich zuständige Person innerhalb der Forschungsförderung</a:t>
            </a:r>
          </a:p>
          <a:p>
            <a:pPr>
              <a:lnSpc>
                <a:spcPct val="150000"/>
              </a:lnSpc>
            </a:pPr>
            <a:endParaRPr lang="de-DE" sz="1400" dirty="0"/>
          </a:p>
        </p:txBody>
      </p:sp>
      <p:sp>
        <p:nvSpPr>
          <p:cNvPr id="7" name="Textfeld 6"/>
          <p:cNvSpPr txBox="1"/>
          <p:nvPr/>
        </p:nvSpPr>
        <p:spPr>
          <a:xfrm>
            <a:off x="7211043" y="3669629"/>
            <a:ext cx="15552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chemeClr val="bg1">
                    <a:lumMod val="50000"/>
                  </a:schemeClr>
                </a:solidFill>
              </a:rPr>
              <a:t>Link „</a:t>
            </a:r>
            <a:r>
              <a:rPr lang="de-DE" sz="1100" dirty="0" err="1">
                <a:solidFill>
                  <a:schemeClr val="bg1">
                    <a:lumMod val="50000"/>
                  </a:schemeClr>
                </a:solidFill>
              </a:rPr>
              <a:t>Faculty</a:t>
            </a:r>
            <a:r>
              <a:rPr lang="de-DE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100" dirty="0" err="1">
                <a:solidFill>
                  <a:schemeClr val="bg1">
                    <a:lumMod val="50000"/>
                  </a:schemeClr>
                </a:solidFill>
              </a:rPr>
              <a:t>Contact</a:t>
            </a:r>
            <a:r>
              <a:rPr lang="de-DE" sz="1100" dirty="0">
                <a:solidFill>
                  <a:schemeClr val="bg1">
                    <a:lumMod val="50000"/>
                  </a:schemeClr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280098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4F50C45-B4AA-E38E-7E7F-4447C884E9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sz="1800" dirty="0">
                <a:solidFill>
                  <a:srgbClr val="92D050"/>
                </a:solidFill>
              </a:rPr>
              <a:t>Ihre Ansprechpartner*innen in der Forschungsförderung</a:t>
            </a:r>
          </a:p>
          <a:p>
            <a:endParaRPr lang="de-DE" dirty="0"/>
          </a:p>
        </p:txBody>
      </p:sp>
      <p:graphicFrame>
        <p:nvGraphicFramePr>
          <p:cNvPr id="5" name="Inhaltsplatzhalt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2469010"/>
              </p:ext>
            </p:extLst>
          </p:nvPr>
        </p:nvGraphicFramePr>
        <p:xfrm>
          <a:off x="501892" y="632995"/>
          <a:ext cx="7988574" cy="37868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05185">
                  <a:extLst>
                    <a:ext uri="{9D8B030D-6E8A-4147-A177-3AD203B41FA5}">
                      <a16:colId xmlns:a16="http://schemas.microsoft.com/office/drawing/2014/main" val="4056583201"/>
                    </a:ext>
                  </a:extLst>
                </a:gridCol>
                <a:gridCol w="3031332">
                  <a:extLst>
                    <a:ext uri="{9D8B030D-6E8A-4147-A177-3AD203B41FA5}">
                      <a16:colId xmlns:a16="http://schemas.microsoft.com/office/drawing/2014/main" val="672581353"/>
                    </a:ext>
                  </a:extLst>
                </a:gridCol>
                <a:gridCol w="1652057">
                  <a:extLst>
                    <a:ext uri="{9D8B030D-6E8A-4147-A177-3AD203B41FA5}">
                      <a16:colId xmlns:a16="http://schemas.microsoft.com/office/drawing/2014/main" val="2735883907"/>
                    </a:ext>
                  </a:extLst>
                </a:gridCol>
              </a:tblGrid>
              <a:tr h="251545">
                <a:tc>
                  <a:txBody>
                    <a:bodyPr/>
                    <a:lstStyle/>
                    <a:p>
                      <a:r>
                        <a:rPr lang="de-DE" dirty="0"/>
                        <a:t>Name</a:t>
                      </a:r>
                    </a:p>
                  </a:txBody>
                  <a:tcPr>
                    <a:solidFill>
                      <a:srgbClr val="89BA1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Zuständigkeit nach Fakultäten</a:t>
                      </a:r>
                    </a:p>
                  </a:txBody>
                  <a:tcPr>
                    <a:solidFill>
                      <a:srgbClr val="89BA1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Durchwahl</a:t>
                      </a:r>
                    </a:p>
                  </a:txBody>
                  <a:tcPr>
                    <a:solidFill>
                      <a:srgbClr val="89BA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407419"/>
                  </a:ext>
                </a:extLst>
              </a:tr>
              <a:tr h="520490">
                <a:tc>
                  <a:txBody>
                    <a:bodyPr/>
                    <a:lstStyle/>
                    <a:p>
                      <a:r>
                        <a:rPr lang="de-DE" sz="1300" dirty="0"/>
                        <a:t>Catarina Engelmann-Stamm</a:t>
                      </a:r>
                    </a:p>
                    <a:p>
                      <a:r>
                        <a:rPr lang="de-DE" sz="1300" dirty="0">
                          <a:hlinkClick r:id="rId2"/>
                        </a:rPr>
                        <a:t>engelmann-stamm@uni-wuppertal.de</a:t>
                      </a:r>
                      <a:r>
                        <a:rPr lang="de-DE" sz="13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/>
                        <a:t>FK 3</a:t>
                      </a:r>
                      <a:endParaRPr lang="de-DE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/>
                        <a:t>-1119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617768"/>
                  </a:ext>
                </a:extLst>
              </a:tr>
              <a:tr h="438592">
                <a:tc>
                  <a:txBody>
                    <a:bodyPr/>
                    <a:lstStyle/>
                    <a:p>
                      <a:r>
                        <a:rPr lang="de-DE" sz="1300" dirty="0"/>
                        <a:t>Ulrike Hartig</a:t>
                      </a:r>
                    </a:p>
                    <a:p>
                      <a:r>
                        <a:rPr lang="de-DE" sz="1300" dirty="0">
                          <a:hlinkClick r:id="rId3"/>
                        </a:rPr>
                        <a:t>uhartig@uni-wuppertal.de</a:t>
                      </a:r>
                      <a:endParaRPr lang="de-D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dirty="0"/>
                        <a:t>FK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/>
                        <a:t>-3806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794416"/>
                  </a:ext>
                </a:extLst>
              </a:tr>
              <a:tr h="438592">
                <a:tc>
                  <a:txBody>
                    <a:bodyPr/>
                    <a:lstStyle/>
                    <a:p>
                      <a:r>
                        <a:rPr lang="de-DE" sz="1300" dirty="0"/>
                        <a:t>Kathrin Klein</a:t>
                      </a:r>
                    </a:p>
                    <a:p>
                      <a:r>
                        <a:rPr lang="de-DE" sz="1300" dirty="0">
                          <a:hlinkClick r:id="rId4"/>
                        </a:rPr>
                        <a:t>klein@uni-wuppertal.de</a:t>
                      </a:r>
                      <a:endParaRPr lang="de-D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/>
                        <a:t>FK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/>
                        <a:t>-1069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90799"/>
                  </a:ext>
                </a:extLst>
              </a:tr>
              <a:tr h="509680">
                <a:tc>
                  <a:txBody>
                    <a:bodyPr/>
                    <a:lstStyle/>
                    <a:p>
                      <a:r>
                        <a:rPr lang="de-DE" sz="1300" dirty="0"/>
                        <a:t>Eva Lenz</a:t>
                      </a:r>
                    </a:p>
                    <a:p>
                      <a:r>
                        <a:rPr lang="de-DE" sz="1300" dirty="0">
                          <a:hlinkClick r:id="rId5"/>
                        </a:rPr>
                        <a:t>elenz@uni-wuppertal.de</a:t>
                      </a:r>
                      <a:endParaRPr lang="de-D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dirty="0"/>
                        <a:t>FK 2, FK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/>
                        <a:t>-1079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245407"/>
                  </a:ext>
                </a:extLst>
              </a:tr>
              <a:tr h="508764">
                <a:tc>
                  <a:txBody>
                    <a:bodyPr/>
                    <a:lstStyle/>
                    <a:p>
                      <a:r>
                        <a:rPr lang="de-DE" sz="1300" dirty="0"/>
                        <a:t>Carolin Sonnenschein</a:t>
                      </a:r>
                    </a:p>
                    <a:p>
                      <a:r>
                        <a:rPr lang="de-DE" sz="1300" dirty="0">
                          <a:hlinkClick r:id="rId6"/>
                        </a:rPr>
                        <a:t>sonnenschein@uni-wuppertal.de</a:t>
                      </a:r>
                      <a:endParaRPr lang="de-D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/>
                        <a:t>FK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/>
                        <a:t>-1125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190144"/>
                  </a:ext>
                </a:extLst>
              </a:tr>
              <a:tr h="438592">
                <a:tc>
                  <a:txBody>
                    <a:bodyPr/>
                    <a:lstStyle/>
                    <a:p>
                      <a:r>
                        <a:rPr lang="de-DE" sz="1300" dirty="0"/>
                        <a:t>Ingo Trempeck</a:t>
                      </a:r>
                    </a:p>
                    <a:p>
                      <a:r>
                        <a:rPr lang="de-DE" sz="1300" dirty="0">
                          <a:hlinkClick r:id="rId7"/>
                        </a:rPr>
                        <a:t>trempeck@uni-wuppertal.de</a:t>
                      </a:r>
                      <a:endParaRPr lang="de-D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dirty="0"/>
                        <a:t>FK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/>
                        <a:t>-1101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508702"/>
                  </a:ext>
                </a:extLst>
              </a:tr>
              <a:tr h="4385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dirty="0"/>
                        <a:t>Tiana Wiebusch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dirty="0">
                          <a:hlinkClick r:id="rId8"/>
                        </a:rPr>
                        <a:t>twiebusch@uni-wuppertal.de</a:t>
                      </a:r>
                      <a:endParaRPr lang="de-DE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/>
                        <a:t>FK 7, FK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300" dirty="0"/>
                        <a:t>-1066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206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975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4F50C45-B4AA-E38E-7E7F-4447C884E9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8570" y="270904"/>
            <a:ext cx="8327009" cy="521576"/>
          </a:xfrm>
        </p:spPr>
        <p:txBody>
          <a:bodyPr/>
          <a:lstStyle/>
          <a:p>
            <a:r>
              <a:rPr lang="de-DE" sz="1800" dirty="0">
                <a:solidFill>
                  <a:srgbClr val="92D050"/>
                </a:solidFill>
              </a:rPr>
              <a:t>Schulungsangebote</a:t>
            </a:r>
          </a:p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6" b="27024"/>
          <a:stretch/>
        </p:blipFill>
        <p:spPr>
          <a:xfrm>
            <a:off x="408570" y="717443"/>
            <a:ext cx="6451535" cy="3195807"/>
          </a:xfrm>
          <a:prstGeom prst="rect">
            <a:avLst/>
          </a:prstGeom>
          <a:solidFill>
            <a:srgbClr val="F4A009"/>
          </a:solidFill>
        </p:spPr>
      </p:pic>
      <p:sp>
        <p:nvSpPr>
          <p:cNvPr id="7" name="Textfeld 6"/>
          <p:cNvSpPr txBox="1"/>
          <p:nvPr/>
        </p:nvSpPr>
        <p:spPr>
          <a:xfrm>
            <a:off x="716165" y="4047978"/>
            <a:ext cx="5725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Details und Veranstaltungskalender finden Sie auf unserer Homepage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31" y="1397977"/>
            <a:ext cx="1538654" cy="1538654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329425" y="3001413"/>
            <a:ext cx="14061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>
                <a:solidFill>
                  <a:schemeClr val="bg1">
                    <a:lumMod val="50000"/>
                  </a:schemeClr>
                </a:solidFill>
              </a:rPr>
              <a:t>Link „Workshops &amp; </a:t>
            </a:r>
          </a:p>
          <a:p>
            <a:pPr algn="ctr"/>
            <a:r>
              <a:rPr lang="de-DE" sz="1100" dirty="0">
                <a:solidFill>
                  <a:schemeClr val="bg1">
                    <a:lumMod val="50000"/>
                  </a:schemeClr>
                </a:solidFill>
              </a:rPr>
              <a:t>Veranstaltungen“</a:t>
            </a:r>
          </a:p>
        </p:txBody>
      </p:sp>
    </p:spTree>
    <p:extLst>
      <p:ext uri="{BB962C8B-B14F-4D97-AF65-F5344CB8AC3E}">
        <p14:creationId xmlns:p14="http://schemas.microsoft.com/office/powerpoint/2010/main" val="1326913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4F50C45-B4AA-E38E-7E7F-4447C884E9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8570" y="270904"/>
            <a:ext cx="8327009" cy="521576"/>
          </a:xfrm>
        </p:spPr>
        <p:txBody>
          <a:bodyPr/>
          <a:lstStyle/>
          <a:p>
            <a:r>
              <a:rPr lang="de-DE" sz="1800" dirty="0">
                <a:solidFill>
                  <a:srgbClr val="92D050"/>
                </a:solidFill>
              </a:rPr>
              <a:t>Schulungsangebote</a:t>
            </a: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BD35D24-048B-4342-BC4D-288289D5A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76" y="554109"/>
            <a:ext cx="7933765" cy="391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5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4F50C45-B4AA-E38E-7E7F-4447C884E9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8570" y="270904"/>
            <a:ext cx="8327009" cy="425527"/>
          </a:xfrm>
        </p:spPr>
        <p:txBody>
          <a:bodyPr/>
          <a:lstStyle/>
          <a:p>
            <a:r>
              <a:rPr lang="de-DE" sz="1800" dirty="0">
                <a:solidFill>
                  <a:srgbClr val="92D050"/>
                </a:solidFill>
              </a:rPr>
              <a:t>Forschungshomepage und </a:t>
            </a:r>
            <a:r>
              <a:rPr lang="de-DE" sz="1800" dirty="0" err="1">
                <a:solidFill>
                  <a:srgbClr val="92D050"/>
                </a:solidFill>
              </a:rPr>
              <a:t>FoFö</a:t>
            </a:r>
            <a:r>
              <a:rPr lang="de-DE" sz="1800" dirty="0">
                <a:solidFill>
                  <a:srgbClr val="92D050"/>
                </a:solidFill>
              </a:rPr>
              <a:t>-Briefe</a:t>
            </a:r>
          </a:p>
          <a:p>
            <a:endParaRPr lang="de-DE" sz="1800" dirty="0">
              <a:solidFill>
                <a:srgbClr val="92D050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11771" y="1381576"/>
            <a:ext cx="2565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Melden Sie sich gerne für unseren Newsletter an!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991" y="1895989"/>
            <a:ext cx="1505485" cy="150548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4210" y="2727502"/>
            <a:ext cx="228177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FIT Newsletter</a:t>
            </a:r>
          </a:p>
          <a:p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Externer E-Mail-Dienst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mit aktuellen Informationen zur Forschungsförderung mit individuellen Profil für Benutzer*innen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153624" y="249484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634857" y="3428401"/>
            <a:ext cx="164775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>
                    <a:lumMod val="50000"/>
                  </a:schemeClr>
                </a:solidFill>
              </a:rPr>
              <a:t>Link „Forschungsförder-informationen und Recherche-möglichkeiten“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DC9135D-EEE1-46B9-B7A5-CB693240B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973" y="1160736"/>
            <a:ext cx="3357182" cy="294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715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3F28FA8-195F-F126-DAE7-74A61FB9A3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937" y="1037421"/>
            <a:ext cx="7258050" cy="1403389"/>
          </a:xfrm>
        </p:spPr>
        <p:txBody>
          <a:bodyPr/>
          <a:lstStyle/>
          <a:p>
            <a:r>
              <a:rPr lang="de-DE" sz="3000" dirty="0"/>
              <a:t>Vielen Dank für Ihre Aufmerksamkeit!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40F7DCC-88BE-3F75-60BD-7E9CA7EC0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686" y="2551877"/>
            <a:ext cx="2064050" cy="79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956165"/>
      </p:ext>
    </p:extLst>
  </p:cSld>
  <p:clrMapOvr>
    <a:masterClrMapping/>
  </p:clrMapOvr>
</p:sld>
</file>

<file path=ppt/theme/theme1.xml><?xml version="1.0" encoding="utf-8"?>
<a:theme xmlns:a="http://schemas.openxmlformats.org/drawingml/2006/main" name="Folie, dunkel mit Vortragstitel">
  <a:themeElements>
    <a:clrScheme name="Bergische Universität Wuppertal">
      <a:dk1>
        <a:srgbClr val="143C46"/>
      </a:dk1>
      <a:lt1>
        <a:srgbClr val="FFFFFF"/>
      </a:lt1>
      <a:dk2>
        <a:srgbClr val="143C46"/>
      </a:dk2>
      <a:lt2>
        <a:srgbClr val="89BA17"/>
      </a:lt2>
      <a:accent1>
        <a:srgbClr val="1FA22E"/>
      </a:accent1>
      <a:accent2>
        <a:srgbClr val="008DA3"/>
      </a:accent2>
      <a:accent3>
        <a:srgbClr val="CAC813"/>
      </a:accent3>
      <a:accent4>
        <a:srgbClr val="006932"/>
      </a:accent4>
      <a:accent5>
        <a:srgbClr val="87888A"/>
      </a:accent5>
      <a:accent6>
        <a:srgbClr val="89BA1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lie, dunkel ohne Vortragstitel">
  <a:themeElements>
    <a:clrScheme name="Gestaltungsfarben Master Bergische Universität">
      <a:dk1>
        <a:srgbClr val="143C46"/>
      </a:dk1>
      <a:lt1>
        <a:srgbClr val="FFFFFF"/>
      </a:lt1>
      <a:dk2>
        <a:srgbClr val="143C46"/>
      </a:dk2>
      <a:lt2>
        <a:srgbClr val="89BA17"/>
      </a:lt2>
      <a:accent1>
        <a:srgbClr val="1FA22E"/>
      </a:accent1>
      <a:accent2>
        <a:srgbClr val="008DA3"/>
      </a:accent2>
      <a:accent3>
        <a:srgbClr val="CAC813"/>
      </a:accent3>
      <a:accent4>
        <a:srgbClr val="006932"/>
      </a:accent4>
      <a:accent5>
        <a:srgbClr val="87888A"/>
      </a:accent5>
      <a:accent6>
        <a:srgbClr val="89BA1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olie, hell mit Fortragstitel">
  <a:themeElements>
    <a:clrScheme name="Gestaltungsfarben Master Bergische Universität">
      <a:dk1>
        <a:srgbClr val="143C46"/>
      </a:dk1>
      <a:lt1>
        <a:srgbClr val="FFFFFF"/>
      </a:lt1>
      <a:dk2>
        <a:srgbClr val="143C46"/>
      </a:dk2>
      <a:lt2>
        <a:srgbClr val="89BA17"/>
      </a:lt2>
      <a:accent1>
        <a:srgbClr val="1FA22E"/>
      </a:accent1>
      <a:accent2>
        <a:srgbClr val="008DA3"/>
      </a:accent2>
      <a:accent3>
        <a:srgbClr val="CAC813"/>
      </a:accent3>
      <a:accent4>
        <a:srgbClr val="006932"/>
      </a:accent4>
      <a:accent5>
        <a:srgbClr val="87888A"/>
      </a:accent5>
      <a:accent6>
        <a:srgbClr val="89BA1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Folie, hell ohne Vortragstitel">
  <a:themeElements>
    <a:clrScheme name="Gestaltungsfarben Master Bergische Universität">
      <a:dk1>
        <a:srgbClr val="143C46"/>
      </a:dk1>
      <a:lt1>
        <a:srgbClr val="FFFFFF"/>
      </a:lt1>
      <a:dk2>
        <a:srgbClr val="143C46"/>
      </a:dk2>
      <a:lt2>
        <a:srgbClr val="89BA17"/>
      </a:lt2>
      <a:accent1>
        <a:srgbClr val="1FA22E"/>
      </a:accent1>
      <a:accent2>
        <a:srgbClr val="008DA3"/>
      </a:accent2>
      <a:accent3>
        <a:srgbClr val="CAC813"/>
      </a:accent3>
      <a:accent4>
        <a:srgbClr val="006932"/>
      </a:accent4>
      <a:accent5>
        <a:srgbClr val="87888A"/>
      </a:accent5>
      <a:accent6>
        <a:srgbClr val="89BA1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Zwischenfolie grün">
  <a:themeElements>
    <a:clrScheme name="Gestaltungsfarben Master Bergische Universität">
      <a:dk1>
        <a:srgbClr val="143C46"/>
      </a:dk1>
      <a:lt1>
        <a:srgbClr val="FFFFFF"/>
      </a:lt1>
      <a:dk2>
        <a:srgbClr val="143C46"/>
      </a:dk2>
      <a:lt2>
        <a:srgbClr val="89BA17"/>
      </a:lt2>
      <a:accent1>
        <a:srgbClr val="1FA22E"/>
      </a:accent1>
      <a:accent2>
        <a:srgbClr val="008DA3"/>
      </a:accent2>
      <a:accent3>
        <a:srgbClr val="CAC813"/>
      </a:accent3>
      <a:accent4>
        <a:srgbClr val="006932"/>
      </a:accent4>
      <a:accent5>
        <a:srgbClr val="87888A"/>
      </a:accent5>
      <a:accent6>
        <a:srgbClr val="89BA1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Zwischenfolie weiß">
  <a:themeElements>
    <a:clrScheme name="Gestaltungsfarben Master Bergische Universität">
      <a:dk1>
        <a:srgbClr val="143C46"/>
      </a:dk1>
      <a:lt1>
        <a:srgbClr val="FFFFFF"/>
      </a:lt1>
      <a:dk2>
        <a:srgbClr val="143C46"/>
      </a:dk2>
      <a:lt2>
        <a:srgbClr val="89BA17"/>
      </a:lt2>
      <a:accent1>
        <a:srgbClr val="1FA22E"/>
      </a:accent1>
      <a:accent2>
        <a:srgbClr val="008DA3"/>
      </a:accent2>
      <a:accent3>
        <a:srgbClr val="CAC813"/>
      </a:accent3>
      <a:accent4>
        <a:srgbClr val="006932"/>
      </a:accent4>
      <a:accent5>
        <a:srgbClr val="87888A"/>
      </a:accent5>
      <a:accent6>
        <a:srgbClr val="89BA1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itelfolie mit Bild rechts">
  <a:themeElements>
    <a:clrScheme name="Gestaltungsfarben Master Bergische Universität">
      <a:dk1>
        <a:srgbClr val="143C46"/>
      </a:dk1>
      <a:lt1>
        <a:srgbClr val="FFFFFF"/>
      </a:lt1>
      <a:dk2>
        <a:srgbClr val="143C46"/>
      </a:dk2>
      <a:lt2>
        <a:srgbClr val="89BA17"/>
      </a:lt2>
      <a:accent1>
        <a:srgbClr val="1FA22E"/>
      </a:accent1>
      <a:accent2>
        <a:srgbClr val="008DA3"/>
      </a:accent2>
      <a:accent3>
        <a:srgbClr val="CAC813"/>
      </a:accent3>
      <a:accent4>
        <a:srgbClr val="006932"/>
      </a:accent4>
      <a:accent5>
        <a:srgbClr val="87888A"/>
      </a:accent5>
      <a:accent6>
        <a:srgbClr val="89BA1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478</Words>
  <Application>Microsoft Office PowerPoint</Application>
  <PresentationFormat>Bildschirmpräsentation (16:9)</PresentationFormat>
  <Paragraphs>109</Paragraphs>
  <Slides>12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7</vt:i4>
      </vt:variant>
      <vt:variant>
        <vt:lpstr>Folientitel</vt:lpstr>
      </vt:variant>
      <vt:variant>
        <vt:i4>12</vt:i4>
      </vt:variant>
    </vt:vector>
  </HeadingPairs>
  <TitlesOfParts>
    <vt:vector size="21" baseType="lpstr">
      <vt:lpstr>Arial</vt:lpstr>
      <vt:lpstr>Calibri</vt:lpstr>
      <vt:lpstr>Folie, dunkel mit Vortragstitel</vt:lpstr>
      <vt:lpstr>Folie, dunkel ohne Vortragstitel</vt:lpstr>
      <vt:lpstr>Folie, hell mit Fortragstitel</vt:lpstr>
      <vt:lpstr>Folie, hell ohne Vortragstitel</vt:lpstr>
      <vt:lpstr>Zwischenfolie grün</vt:lpstr>
      <vt:lpstr>Zwischenfolie weiß</vt:lpstr>
      <vt:lpstr>Titelfolie mit Bild rechts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Tania Stiller</dc:creator>
  <cp:lastModifiedBy>Engelmann-Stamm, Catarina</cp:lastModifiedBy>
  <cp:revision>93</cp:revision>
  <dcterms:created xsi:type="dcterms:W3CDTF">2023-10-31T11:59:58Z</dcterms:created>
  <dcterms:modified xsi:type="dcterms:W3CDTF">2026-10-05T06:54:25Z</dcterms:modified>
</cp:coreProperties>
</file>