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8" r:id="rId2"/>
    <p:sldMasterId id="2147483672" r:id="rId3"/>
    <p:sldMasterId id="2147483676" r:id="rId4"/>
  </p:sldMasterIdLst>
  <p:notesMasterIdLst>
    <p:notesMasterId r:id="rId40"/>
  </p:notesMasterIdLst>
  <p:handoutMasterIdLst>
    <p:handoutMasterId r:id="rId41"/>
  </p:handoutMasterIdLst>
  <p:sldIdLst>
    <p:sldId id="342" r:id="rId5"/>
    <p:sldId id="383" r:id="rId6"/>
    <p:sldId id="340" r:id="rId7"/>
    <p:sldId id="371" r:id="rId8"/>
    <p:sldId id="374" r:id="rId9"/>
    <p:sldId id="384" r:id="rId10"/>
    <p:sldId id="385" r:id="rId11"/>
    <p:sldId id="372" r:id="rId12"/>
    <p:sldId id="377" r:id="rId13"/>
    <p:sldId id="381" r:id="rId14"/>
    <p:sldId id="386" r:id="rId15"/>
    <p:sldId id="376" r:id="rId16"/>
    <p:sldId id="370" r:id="rId17"/>
    <p:sldId id="379" r:id="rId18"/>
    <p:sldId id="380" r:id="rId19"/>
    <p:sldId id="378" r:id="rId20"/>
    <p:sldId id="353" r:id="rId21"/>
    <p:sldId id="355" r:id="rId22"/>
    <p:sldId id="354" r:id="rId23"/>
    <p:sldId id="344" r:id="rId24"/>
    <p:sldId id="356" r:id="rId25"/>
    <p:sldId id="357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58" r:id="rId38"/>
    <p:sldId id="343" r:id="rId39"/>
  </p:sldIdLst>
  <p:sldSz cx="9144000" cy="5143500" type="screen16x9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89" userDrawn="1">
          <p15:clr>
            <a:srgbClr val="A4A3A4"/>
          </p15:clr>
        </p15:guide>
        <p15:guide id="2" orient="horz" pos="98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608" userDrawn="1">
          <p15:clr>
            <a:srgbClr val="A4A3A4"/>
          </p15:clr>
        </p15:guide>
        <p15:guide id="5" orient="horz" pos="1369" userDrawn="1">
          <p15:clr>
            <a:srgbClr val="A4A3A4"/>
          </p15:clr>
        </p15:guide>
        <p15:guide id="6" orient="horz" pos="1887" userDrawn="1">
          <p15:clr>
            <a:srgbClr val="A4A3A4"/>
          </p15:clr>
        </p15:guide>
        <p15:guide id="7" orient="horz" pos="2743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orient="horz" pos="830" userDrawn="1">
          <p15:clr>
            <a:srgbClr val="A4A3A4"/>
          </p15:clr>
        </p15:guide>
        <p15:guide id="10" orient="horz" pos="1610" userDrawn="1">
          <p15:clr>
            <a:srgbClr val="A4A3A4"/>
          </p15:clr>
        </p15:guide>
        <p15:guide id="11" orient="horz" pos="1207" userDrawn="1">
          <p15:clr>
            <a:srgbClr val="A4A3A4"/>
          </p15:clr>
        </p15:guide>
        <p15:guide id="12" pos="4612" userDrawn="1">
          <p15:clr>
            <a:srgbClr val="A4A3A4"/>
          </p15:clr>
        </p15:guide>
        <p15:guide id="13" pos="5587" userDrawn="1">
          <p15:clr>
            <a:srgbClr val="A4A3A4"/>
          </p15:clr>
        </p15:guide>
        <p15:guide id="14" pos="448" userDrawn="1">
          <p15:clr>
            <a:srgbClr val="A4A3A4"/>
          </p15:clr>
        </p15:guide>
        <p15:guide id="15" pos="1830" userDrawn="1">
          <p15:clr>
            <a:srgbClr val="A4A3A4"/>
          </p15:clr>
        </p15:guide>
        <p15:guide id="16" pos="2277" userDrawn="1">
          <p15:clr>
            <a:srgbClr val="A4A3A4"/>
          </p15:clr>
        </p15:guide>
        <p15:guide id="17" pos="4208" userDrawn="1">
          <p15:clr>
            <a:srgbClr val="A4A3A4"/>
          </p15:clr>
        </p15:guide>
        <p15:guide id="18" pos="3766" userDrawn="1">
          <p15:clr>
            <a:srgbClr val="A4A3A4"/>
          </p15:clr>
        </p15:guide>
        <p15:guide id="19" pos="5632" userDrawn="1">
          <p15:clr>
            <a:srgbClr val="A4A3A4"/>
          </p15:clr>
        </p15:guide>
        <p15:guide id="20" orient="horz" pos="2879" userDrawn="1">
          <p15:clr>
            <a:srgbClr val="A4A3A4"/>
          </p15:clr>
        </p15:guide>
        <p15:guide id="21" orient="horz" pos="122" userDrawn="1">
          <p15:clr>
            <a:srgbClr val="A4A3A4"/>
          </p15:clr>
        </p15:guide>
        <p15:guide id="22" orient="horz" pos="3134" userDrawn="1">
          <p15:clr>
            <a:srgbClr val="A4A3A4"/>
          </p15:clr>
        </p15:guide>
        <p15:guide id="24" orient="horz" pos="486" userDrawn="1">
          <p15:clr>
            <a:srgbClr val="A4A3A4"/>
          </p15:clr>
        </p15:guide>
        <p15:guide id="25" orient="horz" pos="2530" userDrawn="1">
          <p15:clr>
            <a:srgbClr val="A4A3A4"/>
          </p15:clr>
        </p15:guide>
        <p15:guide id="26" orient="horz" pos="1619" userDrawn="1">
          <p15:clr>
            <a:srgbClr val="A4A3A4"/>
          </p15:clr>
        </p15:guide>
        <p15:guide id="27" orient="horz" pos="602" userDrawn="1">
          <p15:clr>
            <a:srgbClr val="A4A3A4"/>
          </p15:clr>
        </p15:guide>
        <p15:guide id="28" pos="5463" userDrawn="1">
          <p15:clr>
            <a:srgbClr val="A4A3A4"/>
          </p15:clr>
        </p15:guide>
        <p15:guide id="29" pos="676" userDrawn="1">
          <p15:clr>
            <a:srgbClr val="A4A3A4"/>
          </p15:clr>
        </p15:guide>
        <p15:guide id="30" pos="426" userDrawn="1">
          <p15:clr>
            <a:srgbClr val="A4A3A4"/>
          </p15:clr>
        </p15:guide>
        <p15:guide id="31" pos="255" userDrawn="1">
          <p15:clr>
            <a:srgbClr val="A4A3A4"/>
          </p15:clr>
        </p15:guide>
        <p15:guide id="32" pos="2880" userDrawn="1">
          <p15:clr>
            <a:srgbClr val="A4A3A4"/>
          </p15:clr>
        </p15:guide>
        <p15:guide id="33" pos="1428" userDrawn="1">
          <p15:clr>
            <a:srgbClr val="A4A3A4"/>
          </p15:clr>
        </p15:guide>
        <p15:guide id="34" orient="horz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01D"/>
    <a:srgbClr val="89BA17"/>
    <a:srgbClr val="7FAD18"/>
    <a:srgbClr val="70A51C"/>
    <a:srgbClr val="7AB800"/>
    <a:srgbClr val="4C1920"/>
    <a:srgbClr val="008B95"/>
    <a:srgbClr val="6D005E"/>
    <a:srgbClr val="616365"/>
    <a:srgbClr val="43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1" autoAdjust="0"/>
    <p:restoredTop sz="86410" autoAdjust="0"/>
  </p:normalViewPr>
  <p:slideViewPr>
    <p:cSldViewPr snapToObjects="1">
      <p:cViewPr varScale="1">
        <p:scale>
          <a:sx n="118" d="100"/>
          <a:sy n="118" d="100"/>
        </p:scale>
        <p:origin x="14" y="-326"/>
      </p:cViewPr>
      <p:guideLst>
        <p:guide orient="horz" pos="2489"/>
        <p:guide orient="horz" pos="98"/>
        <p:guide orient="horz" pos="444"/>
        <p:guide orient="horz" pos="608"/>
        <p:guide orient="horz" pos="1369"/>
        <p:guide orient="horz" pos="1887"/>
        <p:guide orient="horz" pos="2743"/>
        <p:guide orient="horz" pos="972"/>
        <p:guide orient="horz" pos="830"/>
        <p:guide orient="horz" pos="1610"/>
        <p:guide orient="horz" pos="1207"/>
        <p:guide orient="horz" pos="2879"/>
        <p:guide orient="horz" pos="122"/>
        <p:guide orient="horz" pos="3134"/>
        <p:guide orient="horz" pos="486"/>
        <p:guide orient="horz" pos="2530"/>
        <p:guide orient="horz" pos="1619"/>
        <p:guide orient="horz" pos="602"/>
        <p:guide orient="horz"/>
        <p:guide pos="4612"/>
        <p:guide pos="5587"/>
        <p:guide pos="448"/>
        <p:guide pos="1830"/>
        <p:guide pos="2277"/>
        <p:guide pos="4208"/>
        <p:guide pos="3766"/>
        <p:guide pos="5632"/>
        <p:guide pos="5463"/>
        <p:guide pos="676"/>
        <p:guide pos="426"/>
        <p:guide pos="255"/>
        <p:guide pos="2880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32CE-79EA-4318-80AF-4528CE357DD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78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good reasons exist why data owners should deal with licenses for their research data. </a:t>
            </a:r>
          </a:p>
          <a:p>
            <a:endParaRPr lang="en-US" dirty="0" smtClean="0"/>
          </a:p>
          <a:p>
            <a:r>
              <a:rPr lang="en-US" dirty="0" smtClean="0"/>
              <a:t>  - Data owners can protect themselves against claims for indemnification. </a:t>
            </a:r>
          </a:p>
          <a:p>
            <a:r>
              <a:rPr lang="en-US" dirty="0" smtClean="0"/>
              <a:t>  - They can inhibit unwanted manners of data use. </a:t>
            </a:r>
          </a:p>
          <a:p>
            <a:r>
              <a:rPr lang="en-US" dirty="0" smtClean="0"/>
              <a:t>  - Data owners who use well-known licenses help data re-users since common well-known terms of use facilitate re-use. Without explicit license conditions national intellectual property rights have to be followed and these rights depend on the country. </a:t>
            </a:r>
          </a:p>
          <a:p>
            <a:r>
              <a:rPr lang="en-US" dirty="0" smtClean="0"/>
              <a:t>  - Many archives do not permit all possible license texts but let data owners choose one from a list of supported licenses.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01.01.18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FoDaKo -  Forschungsdatenmanagement in Kooperation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6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01.01.18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FoDaKo -  Forschungsdatenmanagement in Kooperation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66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7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0472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01.01.18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FoDaKo -  Forschungsdatenmanagement in Kooperation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093CACB-378E-1242-8103-1B978FAF62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7320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01.01.18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FoDaKo -  Forschungsdatenmanagement in Kooperation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093CACB-378E-1242-8103-1B978FAF62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589843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586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orient="horz" pos="2879" userDrawn="1">
          <p15:clr>
            <a:srgbClr val="FBAE40"/>
          </p15:clr>
        </p15:guide>
        <p15:guide id="4" orient="horz" pos="3134" userDrawn="1">
          <p15:clr>
            <a:srgbClr val="FBAE40"/>
          </p15:clr>
        </p15:guide>
        <p15:guide id="5" orient="horz" pos="1637" userDrawn="1">
          <p15:clr>
            <a:srgbClr val="FBAE40"/>
          </p15:clr>
        </p15:guide>
        <p15:guide id="6" orient="horz" pos="378" userDrawn="1">
          <p15:clr>
            <a:srgbClr val="FBAE40"/>
          </p15:clr>
        </p15:guide>
        <p15:guide id="7" pos="3061" userDrawn="1">
          <p15:clr>
            <a:srgbClr val="FBAE40"/>
          </p15:clr>
        </p15:guide>
        <p15:guide id="8" pos="5420" userDrawn="1">
          <p15:clr>
            <a:srgbClr val="FBAE40"/>
          </p15:clr>
        </p15:guide>
        <p15:guide id="9" pos="4672" userDrawn="1">
          <p15:clr>
            <a:srgbClr val="FBAE40"/>
          </p15:clr>
        </p15:guide>
        <p15:guide id="10" pos="4604" userDrawn="1">
          <p15:clr>
            <a:srgbClr val="FBAE40"/>
          </p15:clr>
        </p15:guide>
        <p15:guide id="11" pos="544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orient="horz" pos="28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572000" y="0"/>
            <a:ext cx="4584612" cy="5155572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428928" y="4069534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30" y="4135276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Speicherung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r>
              <a:rPr lang="de-DE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</a:t>
            </a:r>
            <a:fld id="{D2B725D8-4EF0-4FF3-9B4A-C803504CF189}" type="slidenum">
              <a:rPr lang="de-DE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‹Nr.›</a:t>
            </a:fld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1"/>
            <a:ext cx="9156700" cy="51434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7" y="708543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3" descr="BUW_Logo-weiss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Speicherung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699542"/>
            <a:ext cx="9163050" cy="1191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6419" y="439956"/>
            <a:ext cx="76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 </a:t>
            </a:r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34542"/>
            <a:ext cx="35099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</a:t>
            </a:r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POWERPOINTFOLIEN“</a:t>
            </a:r>
            <a:endParaRPr lang="de-DE" sz="900" dirty="0">
              <a:solidFill>
                <a:srgbClr val="000000"/>
              </a:solidFill>
              <a:latin typeface="Arial" charset="0"/>
              <a:cs typeface="Univers 55" charset="0"/>
            </a:endParaRPr>
          </a:p>
        </p:txBody>
      </p:sp>
      <p:pic>
        <p:nvPicPr>
          <p:cNvPr id="1032" name="Bild 17" descr="beispiel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147928"/>
            <a:ext cx="1200474" cy="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668344" y="123478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3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77957"/>
            <a:ext cx="1019946" cy="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Richtlinien%20der%20BUW%20f&#252;r%20die%20Verwendung%20von%20scieb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c-magazin.de/ratgeber/speichermedien-lebensdauer-dvd-festplatte-usb-stick-floppy-disk-1485976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 05_2015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099" y="-57784"/>
            <a:ext cx="9144001" cy="5201284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633413" y="598228"/>
            <a:ext cx="8331075" cy="152195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</a:pPr>
            <a:r>
              <a:rPr lang="de-DE" sz="3200" dirty="0" smtClean="0">
                <a:solidFill>
                  <a:schemeClr val="bg1"/>
                </a:solidFill>
                <a:latin typeface="Arial"/>
                <a:cs typeface="Arial"/>
              </a:rPr>
              <a:t>Forschungsdatenmanagement </a:t>
            </a:r>
          </a:p>
          <a:p>
            <a:pPr lvl="0" defTabSz="622300">
              <a:spcBef>
                <a:spcPct val="0"/>
              </a:spcBef>
              <a:spcAft>
                <a:spcPts val="2400"/>
              </a:spcAft>
            </a:pPr>
            <a:r>
              <a:rPr lang="de-DE" sz="3200" dirty="0" smtClean="0">
                <a:solidFill>
                  <a:schemeClr val="bg1"/>
                </a:solidFill>
                <a:latin typeface="Arial"/>
                <a:cs typeface="Arial"/>
              </a:rPr>
              <a:t>- Speicherung</a:t>
            </a:r>
            <a:endParaRPr lang="de-DE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defTabSz="622300">
              <a:spcBef>
                <a:spcPct val="0"/>
              </a:spcBef>
              <a:spcAft>
                <a:spcPts val="2400"/>
              </a:spcAft>
            </a:pP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22.12.2023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Datenformate für die Langzeitarchivierung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4806"/>
              </p:ext>
            </p:extLst>
          </p:nvPr>
        </p:nvGraphicFramePr>
        <p:xfrm>
          <a:off x="1403648" y="141962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Datenart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Datenformat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PDF/A, XML/TEI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Tabellenkalkulation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CSV (</a:t>
                      </a:r>
                      <a:r>
                        <a:rPr lang="de-DE" dirty="0" err="1" smtClean="0"/>
                        <a:t>Comma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Separated</a:t>
                      </a:r>
                      <a:r>
                        <a:rPr lang="de-DE" dirty="0" smtClean="0"/>
                        <a:t> Value)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TIFF, TIFF-LZW, JPEG2000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Vektorgrafik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XML/SVG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mit Pfeil 1"/>
          <p:cNvCxnSpPr/>
          <p:nvPr/>
        </p:nvCxnSpPr>
        <p:spPr>
          <a:xfrm>
            <a:off x="5076056" y="2714029"/>
            <a:ext cx="15841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141737" y="2714029"/>
            <a:ext cx="1374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Export nach CSV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1969601" y="1340089"/>
            <a:ext cx="130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Mikrosoft Excel</a:t>
            </a:r>
            <a:endParaRPr lang="de-DE" sz="14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48102"/>
              </p:ext>
            </p:extLst>
          </p:nvPr>
        </p:nvGraphicFramePr>
        <p:xfrm>
          <a:off x="395536" y="1725662"/>
          <a:ext cx="4464495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039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1,5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3,5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876255" y="1984075"/>
            <a:ext cx="1763284" cy="15957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20930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60014" y="20999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23728" y="2099191"/>
            <a:ext cx="27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5576" y="2467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060014" y="246202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123422" y="246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55576" y="283832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222336" y="282267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123728" y="283834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3,5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55576" y="32035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16216" y="1563638"/>
            <a:ext cx="240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Comma</a:t>
            </a:r>
            <a:r>
              <a:rPr lang="de-DE" sz="1400" dirty="0" smtClean="0"/>
              <a:t> </a:t>
            </a:r>
            <a:r>
              <a:rPr lang="de-DE" sz="1400" dirty="0" err="1" smtClean="0"/>
              <a:t>Separated</a:t>
            </a:r>
            <a:r>
              <a:rPr lang="de-DE" sz="1400" dirty="0" smtClean="0"/>
              <a:t> Value (CSV)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7065467" y="316891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123728" y="3207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91880" y="2099983"/>
            <a:ext cx="124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Wichtigkeit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361934" y="41559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283014" y="2106038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 Wichtigkeit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287176" y="24652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527154" y="3203550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wichtig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88282" y="3168910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 wichtig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643858" y="282468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419872" y="43405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283968" y="429994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1331640" y="43405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0" name="Titel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Tabellenkalkulation</a:t>
            </a:r>
          </a:p>
        </p:txBody>
      </p:sp>
    </p:spTree>
    <p:extLst>
      <p:ext uri="{BB962C8B-B14F-4D97-AF65-F5344CB8AC3E}">
        <p14:creationId xmlns:p14="http://schemas.microsoft.com/office/powerpoint/2010/main" val="30863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3.96791E-6 L 0.67743 3.967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212E-6 L 0.55191 0.000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2708E-6 L 0.67656 -0.001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7866E-6 L 0.55053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00216E-6 L 0.67622 -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216E-6 L 0.5724 -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4653E-6 L 0.67656 -0.00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9" y="-24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9371E-6 L 0.55053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-2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PublicData</a:t>
            </a:r>
            <a:r>
              <a:rPr lang="de-DE" dirty="0" smtClean="0"/>
              <a:t>: Qualitätskontrolle bei DOI-Vergabe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4294967295"/>
          </p:nvPr>
        </p:nvSpPr>
        <p:spPr>
          <a:xfrm>
            <a:off x="467544" y="2369288"/>
            <a:ext cx="8102600" cy="21466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Ihr Qualitätskontrollbericht</a:t>
            </a:r>
          </a:p>
          <a:p>
            <a:pPr marL="432000" lvl="1">
              <a:spcBef>
                <a:spcPts val="9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nglisch</a:t>
            </a:r>
          </a:p>
          <a:p>
            <a:pPr marL="432000" lvl="1">
              <a:buFont typeface="Arial" panose="020B0604020202020204" pitchFamily="34" charset="0"/>
              <a:buChar char="•"/>
            </a:pPr>
            <a:r>
              <a:rPr lang="de-DE" dirty="0" smtClean="0"/>
              <a:t>Listet Kontrollschritte auf, z.B.</a:t>
            </a:r>
          </a:p>
          <a:p>
            <a:pPr marL="792000" lvl="2">
              <a:spcAft>
                <a:spcPts val="400"/>
              </a:spcAft>
            </a:pPr>
            <a:r>
              <a:rPr lang="de-DE" dirty="0" err="1" smtClean="0"/>
              <a:t>Plausibiltät</a:t>
            </a:r>
            <a:r>
              <a:rPr lang="de-DE" dirty="0" smtClean="0"/>
              <a:t> und Vollständigkeit der Daten durch Visualisierung mit … geprüft</a:t>
            </a:r>
          </a:p>
          <a:p>
            <a:pPr marL="432000" lvl="1">
              <a:buFont typeface="Arial" panose="020B0604020202020204" pitchFamily="34" charset="0"/>
              <a:buChar char="•"/>
            </a:pPr>
            <a:r>
              <a:rPr lang="de-DE" dirty="0" smtClean="0"/>
              <a:t>Mindestens Lesbarkeitstests </a:t>
            </a:r>
          </a:p>
          <a:p>
            <a:pPr marL="792000" lvl="2">
              <a:spcAft>
                <a:spcPts val="400"/>
              </a:spcAft>
            </a:pPr>
            <a:r>
              <a:rPr lang="de-DE" dirty="0"/>
              <a:t>Alle Dateien im Format </a:t>
            </a:r>
            <a:r>
              <a:rPr lang="de-DE" dirty="0" err="1"/>
              <a:t>xyz</a:t>
            </a:r>
            <a:r>
              <a:rPr lang="de-DE" dirty="0"/>
              <a:t> können mit Software XYZ eingelesen </a:t>
            </a:r>
            <a:r>
              <a:rPr lang="de-DE" dirty="0" smtClean="0"/>
              <a:t>werden</a:t>
            </a:r>
          </a:p>
          <a:p>
            <a:pPr marL="432000"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An rathmann@uni-wuppertal.de schicken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935596" y="771550"/>
            <a:ext cx="2160240" cy="1404156"/>
          </a:xfrm>
          <a:prstGeom prst="chevron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2555776" y="771550"/>
            <a:ext cx="2160240" cy="1404156"/>
          </a:xfrm>
          <a:prstGeom prst="chevro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4175956" y="771550"/>
            <a:ext cx="2160240" cy="1404156"/>
          </a:xfrm>
          <a:prstGeom prst="chevro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5796136" y="771550"/>
            <a:ext cx="2160240" cy="140415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9672" y="1214517"/>
            <a:ext cx="917559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err="1" smtClean="0"/>
              <a:t>Submit</a:t>
            </a: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smtClean="0"/>
              <a:t>Workflow</a:t>
            </a:r>
            <a:endParaRPr lang="de-DE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3289412" y="1208170"/>
            <a:ext cx="90056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Qualitäts-</a:t>
            </a:r>
          </a:p>
          <a:p>
            <a:r>
              <a:rPr lang="de-DE" sz="1500" dirty="0" err="1">
                <a:solidFill>
                  <a:schemeClr val="bg1"/>
                </a:solidFill>
              </a:rPr>
              <a:t>kontrolle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78034" y="1095587"/>
            <a:ext cx="900568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Qualitäts-</a:t>
            </a:r>
          </a:p>
          <a:p>
            <a:r>
              <a:rPr lang="de-DE" sz="1500" dirty="0">
                <a:solidFill>
                  <a:schemeClr val="bg1"/>
                </a:solidFill>
              </a:rPr>
              <a:t>kontroll-</a:t>
            </a:r>
          </a:p>
          <a:p>
            <a:r>
              <a:rPr lang="de-DE" sz="1500" dirty="0" err="1">
                <a:solidFill>
                  <a:schemeClr val="bg1"/>
                </a:solidFill>
              </a:rPr>
              <a:t>bericht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07114" y="1199894"/>
            <a:ext cx="773545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DOI-</a:t>
            </a:r>
          </a:p>
          <a:p>
            <a:r>
              <a:rPr lang="de-DE" sz="1500" dirty="0" smtClean="0">
                <a:solidFill>
                  <a:schemeClr val="bg1"/>
                </a:solidFill>
              </a:rPr>
              <a:t>Vergabe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Zwischenspeicherung</a:t>
            </a:r>
            <a:endParaRPr lang="de-DE" sz="20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4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Hochverfügbarer Fileserver des ZIM mit </a:t>
            </a:r>
            <a:r>
              <a:rPr lang="de-DE" dirty="0"/>
              <a:t>Replikation und </a:t>
            </a:r>
            <a:r>
              <a:rPr lang="de-DE" dirty="0" err="1" smtClean="0"/>
              <a:t>Disaster-Recovering</a:t>
            </a:r>
            <a:r>
              <a:rPr lang="de-DE" dirty="0" smtClean="0"/>
              <a:t>: *fs1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69502"/>
              </p:ext>
            </p:extLst>
          </p:nvPr>
        </p:nvGraphicFramePr>
        <p:xfrm>
          <a:off x="468313" y="735546"/>
          <a:ext cx="635221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59"/>
                <a:gridCol w="1987095"/>
                <a:gridCol w="2118264"/>
              </a:tblGrid>
              <a:tr h="27813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kostenfrei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Erweiterung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Persönlicher </a:t>
                      </a:r>
                      <a:r>
                        <a:rPr lang="de-DE" sz="1400" dirty="0" smtClean="0"/>
                        <a:t>Bereich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 GB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nicht möglich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Projekt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 GB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400" smtClean="0"/>
                        <a:t>0,60 €/40GB/Monat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Organisationseinheit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40 GB/Mitarbeiter</a:t>
                      </a:r>
                      <a:endParaRPr lang="de-DE" sz="1400" dirty="0"/>
                    </a:p>
                  </a:txBody>
                  <a:tcPr marT="34290" marB="3429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bgerundetes Rechteck 7">
            <a:extLst>
              <a:ext uri="{FF2B5EF4-FFF2-40B4-BE49-F238E27FC236}">
                <a16:creationId xmlns="" xmlns:a16="http://schemas.microsoft.com/office/drawing/2014/main" id="{EF9564DB-D706-864A-B708-70CD462923A3}"/>
              </a:ext>
            </a:extLst>
          </p:cNvPr>
          <p:cNvSpPr/>
          <p:nvPr/>
        </p:nvSpPr>
        <p:spPr>
          <a:xfrm>
            <a:off x="1331640" y="2212826"/>
            <a:ext cx="2466907" cy="2167355"/>
          </a:xfrm>
          <a:prstGeom prst="roundRect">
            <a:avLst>
              <a:gd name="adj" fmla="val 779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Aktiver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Filer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Gebäude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9" name="Magnetplattenspeicher 7">
            <a:extLst>
              <a:ext uri="{FF2B5EF4-FFF2-40B4-BE49-F238E27FC236}">
                <a16:creationId xmlns="" xmlns:a16="http://schemas.microsoft.com/office/drawing/2014/main" id="{5D4AC755-DC31-2C4A-970D-A621A8680EC3}"/>
              </a:ext>
            </a:extLst>
          </p:cNvPr>
          <p:cNvSpPr/>
          <p:nvPr/>
        </p:nvSpPr>
        <p:spPr>
          <a:xfrm>
            <a:off x="1896394" y="3983534"/>
            <a:ext cx="1076679" cy="36575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RO 30 Versionen:</a:t>
            </a:r>
          </a:p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- 1w, 2w, ... 30w.</a:t>
            </a:r>
          </a:p>
        </p:txBody>
      </p:sp>
      <p:sp>
        <p:nvSpPr>
          <p:cNvPr id="10" name="Magnetplattenspeicher 6">
            <a:extLst>
              <a:ext uri="{FF2B5EF4-FFF2-40B4-BE49-F238E27FC236}">
                <a16:creationId xmlns="" xmlns:a16="http://schemas.microsoft.com/office/drawing/2014/main" id="{6E396A5A-096D-EF44-A397-E94EDBE3A4DB}"/>
              </a:ext>
            </a:extLst>
          </p:cNvPr>
          <p:cNvSpPr/>
          <p:nvPr/>
        </p:nvSpPr>
        <p:spPr>
          <a:xfrm>
            <a:off x="1896199" y="3729814"/>
            <a:ext cx="1076679" cy="365753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RO 30 Versionen:</a:t>
            </a:r>
          </a:p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- 1d, 2d, ... 30d</a:t>
            </a:r>
          </a:p>
        </p:txBody>
      </p:sp>
      <p:sp>
        <p:nvSpPr>
          <p:cNvPr id="11" name="Magnetplattenspeicher 5">
            <a:extLst>
              <a:ext uri="{FF2B5EF4-FFF2-40B4-BE49-F238E27FC236}">
                <a16:creationId xmlns="" xmlns:a16="http://schemas.microsoft.com/office/drawing/2014/main" id="{9C59668F-F3B0-CA48-955F-F52128673A0F}"/>
              </a:ext>
            </a:extLst>
          </p:cNvPr>
          <p:cNvSpPr/>
          <p:nvPr/>
        </p:nvSpPr>
        <p:spPr>
          <a:xfrm>
            <a:off x="1896201" y="3472735"/>
            <a:ext cx="1076679" cy="365753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RO 50 Versionen:</a:t>
            </a:r>
          </a:p>
          <a:p>
            <a:pPr algn="ctr"/>
            <a:r>
              <a:rPr lang="de-DE" sz="900" b="1" dirty="0">
                <a:solidFill>
                  <a:schemeClr val="accent1">
                    <a:lumMod val="50000"/>
                  </a:schemeClr>
                </a:solidFill>
              </a:rPr>
              <a:t>- 1h, 2h, ... 50h</a:t>
            </a:r>
          </a:p>
        </p:txBody>
      </p:sp>
      <p:sp>
        <p:nvSpPr>
          <p:cNvPr id="12" name="Magnetplattenspeicher 4">
            <a:extLst>
              <a:ext uri="{FF2B5EF4-FFF2-40B4-BE49-F238E27FC236}">
                <a16:creationId xmlns="" xmlns:a16="http://schemas.microsoft.com/office/drawing/2014/main" id="{C7BC9163-C0EE-C941-8C6F-33DDCB1A5369}"/>
              </a:ext>
            </a:extLst>
          </p:cNvPr>
          <p:cNvSpPr/>
          <p:nvPr/>
        </p:nvSpPr>
        <p:spPr>
          <a:xfrm>
            <a:off x="1896393" y="3214554"/>
            <a:ext cx="1076679" cy="365753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RO 5 Versionen:</a:t>
            </a:r>
          </a:p>
          <a:p>
            <a:pPr algn="ctr"/>
            <a:r>
              <a:rPr lang="de-DE" sz="900" b="1" dirty="0">
                <a:solidFill>
                  <a:schemeClr val="bg1"/>
                </a:solidFill>
              </a:rPr>
              <a:t>- 10, 20,... 50 min</a:t>
            </a:r>
          </a:p>
        </p:txBody>
      </p:sp>
      <p:sp>
        <p:nvSpPr>
          <p:cNvPr id="13" name="Magnetplattenspeicher 3">
            <a:extLst>
              <a:ext uri="{FF2B5EF4-FFF2-40B4-BE49-F238E27FC236}">
                <a16:creationId xmlns="" xmlns:a16="http://schemas.microsoft.com/office/drawing/2014/main" id="{8B60967E-B40D-394C-93C1-D27D4132F9C7}"/>
              </a:ext>
            </a:extLst>
          </p:cNvPr>
          <p:cNvSpPr/>
          <p:nvPr/>
        </p:nvSpPr>
        <p:spPr>
          <a:xfrm>
            <a:off x="1896394" y="2859460"/>
            <a:ext cx="1076679" cy="365753"/>
          </a:xfrm>
          <a:prstGeom prst="flowChartMagneticDisk">
            <a:avLst/>
          </a:prstGeom>
          <a:gradFill>
            <a:gsLst>
              <a:gs pos="30000">
                <a:schemeClr val="accent5">
                  <a:lumMod val="50000"/>
                </a:schemeClr>
              </a:gs>
              <a:gs pos="70000">
                <a:srgbClr val="FF0000"/>
              </a:gs>
            </a:gsLst>
            <a:lin ang="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/>
              <a:t>Read-</a:t>
            </a:r>
            <a:r>
              <a:rPr lang="de-DE" sz="1400" b="1" dirty="0" err="1"/>
              <a:t>write</a:t>
            </a:r>
            <a:endParaRPr lang="de-DE" sz="1400" b="1" dirty="0"/>
          </a:p>
        </p:txBody>
      </p:sp>
      <p:sp>
        <p:nvSpPr>
          <p:cNvPr id="14" name="Nach rechts gekrümmter Pfeil 13">
            <a:extLst>
              <a:ext uri="{FF2B5EF4-FFF2-40B4-BE49-F238E27FC236}">
                <a16:creationId xmlns="" xmlns:a16="http://schemas.microsoft.com/office/drawing/2014/main" id="{FF9E0326-851C-8847-9693-842BEFF61373}"/>
              </a:ext>
            </a:extLst>
          </p:cNvPr>
          <p:cNvSpPr/>
          <p:nvPr/>
        </p:nvSpPr>
        <p:spPr>
          <a:xfrm>
            <a:off x="1536147" y="2996560"/>
            <a:ext cx="382218" cy="501404"/>
          </a:xfrm>
          <a:prstGeom prst="curvedRight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63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="" xmlns:a16="http://schemas.microsoft.com/office/drawing/2014/main" id="{80FFB4B7-2DA5-2042-BFFE-10831D38D755}"/>
              </a:ext>
            </a:extLst>
          </p:cNvPr>
          <p:cNvSpPr/>
          <p:nvPr/>
        </p:nvSpPr>
        <p:spPr>
          <a:xfrm>
            <a:off x="4115754" y="2212825"/>
            <a:ext cx="2085776" cy="1083677"/>
          </a:xfrm>
          <a:prstGeom prst="roundRect">
            <a:avLst>
              <a:gd name="adj" fmla="val 1753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Backupserver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Gebäude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9" name="Magnetplattenspeicher 21">
            <a:extLst>
              <a:ext uri="{FF2B5EF4-FFF2-40B4-BE49-F238E27FC236}">
                <a16:creationId xmlns="" xmlns:a16="http://schemas.microsoft.com/office/drawing/2014/main" id="{A07EDDBA-E075-1F40-8038-D29E639BD7B3}"/>
              </a:ext>
            </a:extLst>
          </p:cNvPr>
          <p:cNvSpPr/>
          <p:nvPr/>
        </p:nvSpPr>
        <p:spPr>
          <a:xfrm>
            <a:off x="4662146" y="2851985"/>
            <a:ext cx="910334" cy="353625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11 Tage</a:t>
            </a:r>
          </a:p>
        </p:txBody>
      </p:sp>
      <p:sp>
        <p:nvSpPr>
          <p:cNvPr id="20" name="Gestreifter Pfeil nach rechts 19">
            <a:extLst>
              <a:ext uri="{FF2B5EF4-FFF2-40B4-BE49-F238E27FC236}">
                <a16:creationId xmlns="" xmlns:a16="http://schemas.microsoft.com/office/drawing/2014/main" id="{6C6B9ED9-7C5A-8548-A0E0-2BE0F1AAEFAD}"/>
              </a:ext>
            </a:extLst>
          </p:cNvPr>
          <p:cNvSpPr/>
          <p:nvPr/>
        </p:nvSpPr>
        <p:spPr>
          <a:xfrm>
            <a:off x="3126228" y="2841780"/>
            <a:ext cx="1440160" cy="410042"/>
          </a:xfrm>
          <a:prstGeom prst="stripedRightArrow">
            <a:avLst>
              <a:gd name="adj1" fmla="val 46484"/>
              <a:gd name="adj2" fmla="val 50000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alle </a:t>
            </a:r>
            <a:r>
              <a:rPr lang="de-DE" sz="1600" dirty="0" smtClean="0"/>
              <a:t>24 h</a:t>
            </a:r>
            <a:endParaRPr lang="de-DE" sz="16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="" xmlns:a16="http://schemas.microsoft.com/office/drawing/2014/main" id="{25613087-D3F1-864B-9A00-12B248631A42}"/>
              </a:ext>
            </a:extLst>
          </p:cNvPr>
          <p:cNvSpPr/>
          <p:nvPr/>
        </p:nvSpPr>
        <p:spPr>
          <a:xfrm>
            <a:off x="6492165" y="2212825"/>
            <a:ext cx="2184292" cy="2167355"/>
          </a:xfrm>
          <a:prstGeom prst="roundRect">
            <a:avLst>
              <a:gd name="adj" fmla="val 78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Standby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Filer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Gebäude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23" name="Magnetplattenspeicher 11">
            <a:extLst>
              <a:ext uri="{FF2B5EF4-FFF2-40B4-BE49-F238E27FC236}">
                <a16:creationId xmlns="" xmlns:a16="http://schemas.microsoft.com/office/drawing/2014/main" id="{75762FFD-4E65-8945-AEDB-A49C5CDCA723}"/>
              </a:ext>
            </a:extLst>
          </p:cNvPr>
          <p:cNvSpPr/>
          <p:nvPr/>
        </p:nvSpPr>
        <p:spPr>
          <a:xfrm>
            <a:off x="7039600" y="3862487"/>
            <a:ext cx="961940" cy="36575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RO 30 Versionen:</a:t>
            </a:r>
          </a:p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- 1w, 2w, ... 30w.</a:t>
            </a:r>
          </a:p>
        </p:txBody>
      </p:sp>
      <p:sp>
        <p:nvSpPr>
          <p:cNvPr id="24" name="Magnetplattenspeicher 12">
            <a:extLst>
              <a:ext uri="{FF2B5EF4-FFF2-40B4-BE49-F238E27FC236}">
                <a16:creationId xmlns="" xmlns:a16="http://schemas.microsoft.com/office/drawing/2014/main" id="{BB3CBB0B-83A4-8B44-87FB-0B487F272092}"/>
              </a:ext>
            </a:extLst>
          </p:cNvPr>
          <p:cNvSpPr/>
          <p:nvPr/>
        </p:nvSpPr>
        <p:spPr>
          <a:xfrm>
            <a:off x="7039600" y="3605409"/>
            <a:ext cx="961940" cy="365753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RO 30 Versionen:</a:t>
            </a:r>
          </a:p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- 1d, 2d, ... 30d</a:t>
            </a:r>
          </a:p>
        </p:txBody>
      </p:sp>
      <p:sp>
        <p:nvSpPr>
          <p:cNvPr id="25" name="Magnetplattenspeicher 13">
            <a:extLst>
              <a:ext uri="{FF2B5EF4-FFF2-40B4-BE49-F238E27FC236}">
                <a16:creationId xmlns="" xmlns:a16="http://schemas.microsoft.com/office/drawing/2014/main" id="{12B35A61-32E5-244D-B0FC-FBDF4F852F5B}"/>
              </a:ext>
            </a:extLst>
          </p:cNvPr>
          <p:cNvSpPr/>
          <p:nvPr/>
        </p:nvSpPr>
        <p:spPr>
          <a:xfrm>
            <a:off x="7039600" y="3348331"/>
            <a:ext cx="961940" cy="365753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RO 50 Versionen:</a:t>
            </a:r>
          </a:p>
          <a:p>
            <a:pPr algn="ctr"/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- 1h, 2h, ... 50h</a:t>
            </a:r>
          </a:p>
        </p:txBody>
      </p:sp>
      <p:sp>
        <p:nvSpPr>
          <p:cNvPr id="26" name="Magnetplattenspeicher 14">
            <a:extLst>
              <a:ext uri="{FF2B5EF4-FFF2-40B4-BE49-F238E27FC236}">
                <a16:creationId xmlns="" xmlns:a16="http://schemas.microsoft.com/office/drawing/2014/main" id="{875D5D45-A58E-B440-A5C9-038561D225CC}"/>
              </a:ext>
            </a:extLst>
          </p:cNvPr>
          <p:cNvSpPr/>
          <p:nvPr/>
        </p:nvSpPr>
        <p:spPr>
          <a:xfrm>
            <a:off x="7039600" y="3091252"/>
            <a:ext cx="961940" cy="365753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RO 5 Versionen: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- 10, 20, ... 50 min.</a:t>
            </a:r>
          </a:p>
        </p:txBody>
      </p:sp>
      <p:sp>
        <p:nvSpPr>
          <p:cNvPr id="27" name="Magnetplattenspeicher 15">
            <a:extLst>
              <a:ext uri="{FF2B5EF4-FFF2-40B4-BE49-F238E27FC236}">
                <a16:creationId xmlns="" xmlns:a16="http://schemas.microsoft.com/office/drawing/2014/main" id="{3FD8598F-A21B-2D47-A69D-571B4B6D8214}"/>
              </a:ext>
            </a:extLst>
          </p:cNvPr>
          <p:cNvSpPr/>
          <p:nvPr/>
        </p:nvSpPr>
        <p:spPr>
          <a:xfrm>
            <a:off x="7039600" y="2741491"/>
            <a:ext cx="962158" cy="365753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5" tIns="26997" rIns="53995" bIns="26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Read </a:t>
            </a:r>
            <a:r>
              <a:rPr lang="de-DE" sz="1000" dirty="0" err="1">
                <a:solidFill>
                  <a:schemeClr val="bg1"/>
                </a:solidFill>
              </a:rPr>
              <a:t>only</a:t>
            </a:r>
            <a:r>
              <a:rPr lang="de-DE" sz="1000" dirty="0">
                <a:solidFill>
                  <a:schemeClr val="bg1"/>
                </a:solidFill>
              </a:rPr>
              <a:t> (RO):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max. - 2h</a:t>
            </a:r>
          </a:p>
        </p:txBody>
      </p:sp>
      <p:sp>
        <p:nvSpPr>
          <p:cNvPr id="35" name="Gestreifter Pfeil nach rechts 34">
            <a:extLst>
              <a:ext uri="{FF2B5EF4-FFF2-40B4-BE49-F238E27FC236}">
                <a16:creationId xmlns="" xmlns:a16="http://schemas.microsoft.com/office/drawing/2014/main" id="{6C6B9ED9-7C5A-8548-A0E0-2BE0F1AAEFAD}"/>
              </a:ext>
            </a:extLst>
          </p:cNvPr>
          <p:cNvSpPr/>
          <p:nvPr/>
        </p:nvSpPr>
        <p:spPr>
          <a:xfrm>
            <a:off x="3995936" y="3381840"/>
            <a:ext cx="2376264" cy="410042"/>
          </a:xfrm>
          <a:prstGeom prst="stripedRightArrow">
            <a:avLst>
              <a:gd name="adj1" fmla="val 46484"/>
              <a:gd name="adj2" fmla="val 50000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alle </a:t>
            </a:r>
            <a:r>
              <a:rPr lang="de-DE" sz="1600" dirty="0" smtClean="0"/>
              <a:t>1-2 h</a:t>
            </a:r>
            <a:endParaRPr lang="de-DE" sz="1600" dirty="0"/>
          </a:p>
        </p:txBody>
      </p:sp>
      <p:sp>
        <p:nvSpPr>
          <p:cNvPr id="1026" name="Ellipse 1025"/>
          <p:cNvSpPr/>
          <p:nvPr/>
        </p:nvSpPr>
        <p:spPr>
          <a:xfrm>
            <a:off x="279954" y="2675324"/>
            <a:ext cx="507550" cy="98774"/>
          </a:xfrm>
          <a:custGeom>
            <a:avLst/>
            <a:gdLst>
              <a:gd name="connsiteX0" fmla="*/ 0 w 507549"/>
              <a:gd name="connsiteY0" fmla="*/ 131698 h 263395"/>
              <a:gd name="connsiteX1" fmla="*/ 253775 w 507549"/>
              <a:gd name="connsiteY1" fmla="*/ 0 h 263395"/>
              <a:gd name="connsiteX2" fmla="*/ 507550 w 507549"/>
              <a:gd name="connsiteY2" fmla="*/ 131698 h 263395"/>
              <a:gd name="connsiteX3" fmla="*/ 253775 w 507549"/>
              <a:gd name="connsiteY3" fmla="*/ 263396 h 263395"/>
              <a:gd name="connsiteX4" fmla="*/ 0 w 507549"/>
              <a:gd name="connsiteY4" fmla="*/ 131698 h 263395"/>
              <a:gd name="connsiteX0" fmla="*/ 0 w 507550"/>
              <a:gd name="connsiteY0" fmla="*/ 131698 h 131698"/>
              <a:gd name="connsiteX1" fmla="*/ 253775 w 507550"/>
              <a:gd name="connsiteY1" fmla="*/ 0 h 131698"/>
              <a:gd name="connsiteX2" fmla="*/ 507550 w 507550"/>
              <a:gd name="connsiteY2" fmla="*/ 131698 h 131698"/>
              <a:gd name="connsiteX3" fmla="*/ 0 w 507550"/>
              <a:gd name="connsiteY3" fmla="*/ 131698 h 13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50" h="131698">
                <a:moveTo>
                  <a:pt x="0" y="131698"/>
                </a:moveTo>
                <a:cubicBezTo>
                  <a:pt x="0" y="58963"/>
                  <a:pt x="113619" y="0"/>
                  <a:pt x="253775" y="0"/>
                </a:cubicBezTo>
                <a:cubicBezTo>
                  <a:pt x="393931" y="0"/>
                  <a:pt x="507550" y="58963"/>
                  <a:pt x="507550" y="131698"/>
                </a:cubicBezTo>
                <a:cubicBezTo>
                  <a:pt x="465254" y="153648"/>
                  <a:pt x="42296" y="153648"/>
                  <a:pt x="0" y="13169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" name="Ellipse 1024"/>
          <p:cNvSpPr/>
          <p:nvPr/>
        </p:nvSpPr>
        <p:spPr>
          <a:xfrm>
            <a:off x="389856" y="2355727"/>
            <a:ext cx="288032" cy="36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0" name="Gerade Verbindung mit Pfeil 1029"/>
          <p:cNvCxnSpPr/>
          <p:nvPr/>
        </p:nvCxnSpPr>
        <p:spPr>
          <a:xfrm>
            <a:off x="875782" y="2754663"/>
            <a:ext cx="936104" cy="169704"/>
          </a:xfrm>
          <a:prstGeom prst="straightConnector1">
            <a:avLst/>
          </a:prstGeom>
          <a:ln w="111125">
            <a:gradFill>
              <a:gsLst>
                <a:gs pos="0">
                  <a:schemeClr val="tx2"/>
                </a:gs>
                <a:gs pos="47000">
                  <a:schemeClr val="accent1">
                    <a:tint val="44500"/>
                    <a:satMod val="160000"/>
                    <a:lumMod val="42000"/>
                  </a:schemeClr>
                </a:gs>
                <a:gs pos="72000">
                  <a:srgbClr val="FF0000"/>
                </a:gs>
              </a:gsLst>
              <a:lin ang="5400000" scaled="0"/>
            </a:gra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feld 1030"/>
          <p:cNvSpPr txBox="1"/>
          <p:nvPr/>
        </p:nvSpPr>
        <p:spPr>
          <a:xfrm>
            <a:off x="170745" y="283454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Client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0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169AFA5-9B0C-432E-B5EC-CEC61178C949}"/>
              </a:ext>
            </a:extLst>
          </p:cNvPr>
          <p:cNvSpPr txBox="1"/>
          <p:nvPr/>
        </p:nvSpPr>
        <p:spPr>
          <a:xfrm>
            <a:off x="459579" y="1131590"/>
            <a:ext cx="79325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 dirty="0" smtClean="0"/>
              <a:t>30 </a:t>
            </a:r>
            <a:r>
              <a:rPr lang="de-DE" sz="1700" dirty="0"/>
              <a:t>GB (Studierende), 500 GB (Beschäftigte), Projektboxen bis zu 2 </a:t>
            </a:r>
            <a:r>
              <a:rPr lang="de-DE" sz="1700" dirty="0" smtClean="0"/>
              <a:t>TB, externe Nutzer können eingeladen werden (kein persönlicher Bereich)</a:t>
            </a:r>
            <a:endParaRPr lang="de-DE" sz="17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Daten werden nur </a:t>
            </a:r>
            <a:r>
              <a:rPr lang="de-DE" sz="1700" b="1" dirty="0"/>
              <a:t>in Deutschland </a:t>
            </a:r>
            <a:r>
              <a:rPr lang="de-DE" sz="1700" dirty="0"/>
              <a:t>gespeichert und </a:t>
            </a:r>
            <a:r>
              <a:rPr lang="de-DE" sz="1700" dirty="0" smtClean="0"/>
              <a:t>verarbeitet</a:t>
            </a:r>
            <a:endParaRPr lang="de-DE" sz="17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Übertragung der Daten ist </a:t>
            </a:r>
            <a:r>
              <a:rPr lang="de-DE" sz="1700" dirty="0" smtClean="0"/>
              <a:t>SSL-verschlüsselt</a:t>
            </a:r>
            <a:endParaRPr lang="de-DE" sz="17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Keine Datensicherung (Backup), d.h. </a:t>
            </a:r>
            <a:r>
              <a:rPr lang="de-DE" sz="1700" b="1" dirty="0"/>
              <a:t>eigene externe Datensicherung </a:t>
            </a:r>
            <a:r>
              <a:rPr lang="de-DE" sz="1700" b="1" dirty="0" smtClean="0"/>
              <a:t>notwendig</a:t>
            </a:r>
            <a:endParaRPr lang="de-DE" sz="17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 b="1" dirty="0"/>
              <a:t>P</a:t>
            </a:r>
            <a:r>
              <a:rPr lang="de-DE" sz="1700" b="1" dirty="0" smtClean="0"/>
              <a:t>ersonenbezogene </a:t>
            </a:r>
            <a:r>
              <a:rPr lang="de-DE" sz="1700" b="1" dirty="0"/>
              <a:t>Daten </a:t>
            </a:r>
            <a:r>
              <a:rPr lang="de-DE" sz="1700" b="1" dirty="0" smtClean="0"/>
              <a:t>besonderer Kategorien </a:t>
            </a:r>
            <a:r>
              <a:rPr lang="de-DE" sz="1700" dirty="0" smtClean="0"/>
              <a:t>dürfen </a:t>
            </a:r>
            <a:r>
              <a:rPr lang="de-DE" sz="1700" b="1" dirty="0"/>
              <a:t>nicht </a:t>
            </a:r>
            <a:r>
              <a:rPr lang="de-DE" sz="1700" dirty="0"/>
              <a:t>abgelegt werden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Anleitung für die Registrierung: </a:t>
            </a:r>
            <a:br>
              <a:rPr lang="de-DE" sz="1600" dirty="0" smtClean="0"/>
            </a:br>
            <a:r>
              <a:rPr lang="de-DE" sz="1600" dirty="0" smtClean="0">
                <a:hlinkClick r:id="rId3" action="ppaction://hlinkfile"/>
              </a:rPr>
              <a:t>https</a:t>
            </a:r>
            <a:r>
              <a:rPr lang="de-DE" sz="1600" dirty="0">
                <a:hlinkClick r:id="rId3" action="ppaction://hlinkfile"/>
              </a:rPr>
              <a:t>://zim.uni-wuppertal.de/de/hilfe/anleitungen/sciebo/anleitung-registrierung</a:t>
            </a:r>
            <a:endParaRPr lang="de-DE" sz="1700" dirty="0"/>
          </a:p>
        </p:txBody>
      </p:sp>
      <p:sp>
        <p:nvSpPr>
          <p:cNvPr id="7" name="Titel 6">
            <a:extLst>
              <a:ext uri="{FF2B5EF4-FFF2-40B4-BE49-F238E27FC236}">
                <a16:creationId xmlns="" xmlns:a16="http://schemas.microsoft.com/office/drawing/2014/main" id="{A98BAB4E-2D2C-46D1-8E18-6E57C870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/>
              <a:t>Filehosting-Dienst „</a:t>
            </a:r>
            <a:r>
              <a:rPr lang="de-DE" sz="2200" dirty="0" err="1"/>
              <a:t>sciebo</a:t>
            </a:r>
            <a:r>
              <a:rPr lang="de-DE" sz="2200" dirty="0"/>
              <a:t>“ (NRW-Konsortium)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AutoShape 2" descr="sciebo | www.hochschulcloud.n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5" descr="sciebo | www.hochschulcloud.nr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sciebo | www.hochschulcloud.nr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9" descr="sciebo | www.hochschulcloud.nr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13" descr="sciebo | www.hochschulcloud.nr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>
                <a:solidFill>
                  <a:srgbClr val="89BA17"/>
                </a:solidFill>
                <a:latin typeface="Arial"/>
                <a:cs typeface="Arial"/>
              </a:rPr>
              <a:t>Datenträger</a:t>
            </a:r>
            <a:br>
              <a:rPr lang="de-DE" sz="4800" dirty="0">
                <a:solidFill>
                  <a:srgbClr val="89BA17"/>
                </a:solidFill>
                <a:latin typeface="Arial"/>
                <a:cs typeface="Arial"/>
              </a:rPr>
            </a:br>
            <a:r>
              <a:rPr lang="de-DE" sz="2000" dirty="0">
                <a:solidFill>
                  <a:schemeClr val="tx1"/>
                </a:solidFill>
                <a:latin typeface="Arial"/>
                <a:cs typeface="Arial"/>
              </a:rPr>
              <a:t>Arten, Lebensdauer, Löschung und Vernichtung</a:t>
            </a:r>
            <a:endParaRPr lang="de-DE" sz="20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1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Anforderung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336353" y="699542"/>
            <a:ext cx="8412111" cy="33843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dirty="0" smtClean="0"/>
              <a:t>Aus den </a:t>
            </a:r>
            <a:r>
              <a:rPr lang="de-DE" sz="2800" b="1" dirty="0" smtClean="0"/>
              <a:t>Grundsätzen zum Umgang mit Forschungsdaten an der Bergischen Universität Wuppertal</a:t>
            </a:r>
            <a:r>
              <a:rPr lang="de-DE" sz="28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 smtClean="0"/>
              <a:t>„Forschungsdaten sind auf haltbaren und gesicherten Datenträgern mindestens zehn Jahre nach der Erhebung nach Abschluss des Vorhabens zu sichern.“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82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/>
              <a:t>Teil I: </a:t>
            </a:r>
            <a:r>
              <a:rPr lang="de-DE" dirty="0" smtClean="0"/>
              <a:t>Magnetische Medien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5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Festplatten-Laufwerke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521550" y="1388105"/>
            <a:ext cx="4212468" cy="27674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/>
              <a:t>Speichern durch Remanenz (verbleibende Magnetisierung)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Blockbasierte Adressierung</a:t>
            </a:r>
          </a:p>
          <a:p>
            <a:pPr marL="600075" lvl="1" indent="-257175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700" dirty="0"/>
              <a:t>Nur ganze Blöcke les-/schreibbar</a:t>
            </a:r>
          </a:p>
          <a:p>
            <a:pPr marL="600075" lvl="1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Gezieltes Überschreiben möglich, sofern ohne SSD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Lebensdauer (</a:t>
            </a:r>
            <a:r>
              <a:rPr lang="de-DE" dirty="0">
                <a:hlinkClick r:id="rId2"/>
              </a:rPr>
              <a:t>PC Magazin</a:t>
            </a:r>
            <a:r>
              <a:rPr lang="de-DE" dirty="0"/>
              <a:t>)</a:t>
            </a:r>
          </a:p>
          <a:p>
            <a:pPr marL="600075" lvl="1" indent="-257175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700" dirty="0"/>
              <a:t>Interne Festplatten: 5-10 Jahre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de-DE" sz="1700" dirty="0"/>
              <a:t>Externe Festplatten: 10 Jahre</a:t>
            </a:r>
          </a:p>
        </p:txBody>
      </p:sp>
      <p:pic>
        <p:nvPicPr>
          <p:cNvPr id="4" name="Picture 2" descr="C:\Users\Rathmann\Pictures\Datenträger\Festpla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00" y="313257"/>
            <a:ext cx="3060383" cy="22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thmann\Documents\FoDaKo\Schulungen\Materialien\Datenträger\Festplatte_Schichtaufba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43758"/>
            <a:ext cx="3014142" cy="18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04679"/>
            <a:ext cx="8712967" cy="3229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Heute: Speicherung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75053"/>
              </p:ext>
            </p:extLst>
          </p:nvPr>
        </p:nvGraphicFramePr>
        <p:xfrm>
          <a:off x="467544" y="1254110"/>
          <a:ext cx="841159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003"/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Inhalte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Forschungsdatenrepositorium an ZIM und 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PublicData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Zwischenspeicherung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*fs1, </a:t>
                      </a:r>
                      <a:r>
                        <a:rPr lang="de-DE" dirty="0" err="1" smtClean="0"/>
                        <a:t>sciebo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Datenträger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Typen, Lebensdauer, Löschung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57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Löschen einzelner Dateien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39552" y="1131590"/>
            <a:ext cx="8064896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Beim „Löschen“ wird nur der Verzeichniseintrag gelöscht</a:t>
            </a:r>
          </a:p>
          <a:p>
            <a:r>
              <a:rPr lang="de-DE" sz="2000" dirty="0" smtClean="0"/>
              <a:t>Dateiinhalte abgehängt, können aber mit Spezial-Software wiederhergestellt werden, solange noch nicht überschrieben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76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557046" y="1563638"/>
            <a:ext cx="8224015" cy="1458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Überschreiben einzelner Dateien mit Binär-Nullen unter Linux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915566"/>
            <a:ext cx="7075488" cy="33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 smtClean="0"/>
              <a:t>In der Linux- oder </a:t>
            </a:r>
            <a:r>
              <a:rPr lang="de-DE" dirty="0" err="1" smtClean="0"/>
              <a:t>MacOSX</a:t>
            </a:r>
            <a:r>
              <a:rPr lang="de-DE" dirty="0" smtClean="0"/>
              <a:t>-Kommandozeile (Shell, Terminal, Konsole):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81082" y="2151144"/>
            <a:ext cx="744238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Ihre_zu_vernichtende_Datei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=1k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=601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7046" y="1617644"/>
            <a:ext cx="102611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1400" dirty="0" smtClean="0"/>
              <a:t>Data </a:t>
            </a:r>
            <a:r>
              <a:rPr lang="de-DE" sz="1400" dirty="0" err="1" smtClean="0"/>
              <a:t>Dump</a:t>
            </a:r>
            <a:endParaRPr lang="de-DE" sz="1400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405214" y="2427734"/>
            <a:ext cx="0" cy="26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80097" y="2696722"/>
            <a:ext cx="82298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400" dirty="0" smtClean="0"/>
              <a:t>Input File</a:t>
            </a:r>
            <a:endParaRPr lang="de-DE" sz="1400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2194267" y="1876223"/>
            <a:ext cx="0" cy="286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745179" y="1617644"/>
            <a:ext cx="375788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400" dirty="0" smtClean="0"/>
              <a:t>Spezialdatei, die beliebig viele Binär-Nullen liefert</a:t>
            </a:r>
            <a:endParaRPr lang="de-DE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2405904" y="2696722"/>
            <a:ext cx="95763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400" dirty="0" smtClean="0"/>
              <a:t>Output File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5633552" y="2696722"/>
            <a:ext cx="174676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400" dirty="0" smtClean="0"/>
              <a:t>Block Size = 1 Kilobyte</a:t>
            </a:r>
            <a:endParaRPr lang="de-DE" sz="1400" dirty="0"/>
          </a:p>
        </p:txBody>
      </p:sp>
      <p:cxnSp>
        <p:nvCxnSpPr>
          <p:cNvPr id="46" name="Gerade Verbindung 45"/>
          <p:cNvCxnSpPr/>
          <p:nvPr/>
        </p:nvCxnSpPr>
        <p:spPr>
          <a:xfrm>
            <a:off x="1070103" y="1876223"/>
            <a:ext cx="0" cy="286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5795628" y="1617644"/>
            <a:ext cx="285392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400" dirty="0" smtClean="0"/>
              <a:t>Dateigröße (in Kilobyte, aufgerundet)</a:t>
            </a:r>
            <a:endParaRPr lang="de-DE" sz="1400" dirty="0"/>
          </a:p>
        </p:txBody>
      </p:sp>
      <p:cxnSp>
        <p:nvCxnSpPr>
          <p:cNvPr id="51" name="Gerade Verbindung 50"/>
          <p:cNvCxnSpPr/>
          <p:nvPr/>
        </p:nvCxnSpPr>
        <p:spPr>
          <a:xfrm>
            <a:off x="7523820" y="1876223"/>
            <a:ext cx="0" cy="286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503040" y="3183818"/>
            <a:ext cx="7075698" cy="3310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700" dirty="0"/>
              <a:t>Test: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2898347" y="2427734"/>
            <a:ext cx="0" cy="26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6497706" y="2427734"/>
            <a:ext cx="0" cy="26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557046" y="3453848"/>
            <a:ext cx="8224015" cy="918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spcBef>
                <a:spcPts val="900"/>
              </a:spcBef>
            </a:pPr>
            <a:r>
              <a:rPr lang="de-DE" sz="1500" dirty="0">
                <a:solidFill>
                  <a:schemeClr val="tx1"/>
                </a:solidFill>
                <a:latin typeface="Courier" panose="02060409020205020404" pitchFamily="49" charset="0"/>
              </a:rPr>
              <a:t>   </a:t>
            </a:r>
            <a:r>
              <a:rPr lang="de-DE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de-DE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–v </a:t>
            </a:r>
            <a:r>
              <a:rPr lang="de-DE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Ihre_zu_vernichtende_Datei</a:t>
            </a:r>
            <a:endParaRPr lang="de-DE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500" dirty="0">
                <a:solidFill>
                  <a:schemeClr val="tx1"/>
                </a:solidFill>
                <a:latin typeface="Courier" panose="02060409020205020404" pitchFamily="49" charset="0"/>
              </a:rPr>
              <a:t>   </a:t>
            </a:r>
            <a:r>
              <a:rPr lang="de-DE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^@^@^@^@^@^@^@^@^@^@^@^@^@^@^@^@^@^@^@^@^@^@^@^@^@^@^@^@^@^@^@^@^@</a:t>
            </a:r>
          </a:p>
          <a:p>
            <a:r>
              <a:rPr lang="de-DE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^@^@^@^@^@^@^@^@^@^@^@^@^@^@^@^@^@^@^@^@^@^@^@^@^@^@^@^@^@^@^@^@^@</a:t>
            </a:r>
          </a:p>
        </p:txBody>
      </p:sp>
    </p:spTree>
    <p:extLst>
      <p:ext uri="{BB962C8B-B14F-4D97-AF65-F5344CB8AC3E}">
        <p14:creationId xmlns:p14="http://schemas.microsoft.com/office/powerpoint/2010/main" val="17068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99" y="699543"/>
            <a:ext cx="4286562" cy="33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Überschreiben unter Windows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20080" y="864530"/>
            <a:ext cx="2971800" cy="3263900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mit </a:t>
            </a:r>
            <a:r>
              <a:rPr lang="de-DE" sz="1800" dirty="0" err="1"/>
              <a:t>Wipe</a:t>
            </a:r>
            <a:r>
              <a:rPr lang="de-DE" sz="1800" dirty="0"/>
              <a:t>-File</a:t>
            </a:r>
          </a:p>
          <a:p>
            <a:pPr lvl="1"/>
            <a:r>
              <a:rPr lang="de-DE" sz="1700" dirty="0"/>
              <a:t>Von CHIP empfohlen</a:t>
            </a:r>
          </a:p>
          <a:p>
            <a:pPr lvl="1"/>
            <a:r>
              <a:rPr lang="de-DE" sz="1700" dirty="0"/>
              <a:t>Freeware</a:t>
            </a:r>
          </a:p>
          <a:p>
            <a:pPr lvl="1">
              <a:spcAft>
                <a:spcPts val="1200"/>
              </a:spcAft>
            </a:pPr>
            <a:r>
              <a:rPr lang="de-DE" sz="1700" dirty="0"/>
              <a:t>Portable (ohne Installation)</a:t>
            </a:r>
          </a:p>
          <a:p>
            <a:r>
              <a:rPr lang="de-DE" sz="1800" dirty="0"/>
              <a:t>Kostenpflichtiges Alternativprodukt z.B. O&amp;O </a:t>
            </a:r>
            <a:r>
              <a:rPr lang="de-DE" sz="1800" dirty="0" err="1"/>
              <a:t>FileErase</a:t>
            </a:r>
            <a:endParaRPr lang="de-DE" sz="1800" dirty="0"/>
          </a:p>
          <a:p>
            <a:pPr lvl="1"/>
            <a:r>
              <a:rPr lang="de-DE" sz="1700" dirty="0"/>
              <a:t>Kann nach Hersteller-angaben sogar SSDs überschreiben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25657"/>
            <a:ext cx="3754112" cy="27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Magnetische Zerstörung (</a:t>
            </a:r>
            <a:r>
              <a:rPr lang="de-DE" dirty="0" err="1" smtClean="0"/>
              <a:t>Degauss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4294967295"/>
          </p:nvPr>
        </p:nvSpPr>
        <p:spPr>
          <a:xfrm>
            <a:off x="467544" y="915566"/>
            <a:ext cx="3889375" cy="330835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Festplatten und </a:t>
            </a:r>
            <a:r>
              <a:rPr lang="de-DE" sz="2000" dirty="0" smtClean="0"/>
              <a:t>Magnetbänder </a:t>
            </a:r>
            <a:r>
              <a:rPr lang="de-DE" sz="2000" dirty="0" smtClean="0"/>
              <a:t>können im starken Magnetfeld </a:t>
            </a:r>
            <a:r>
              <a:rPr lang="de-DE" sz="2000" dirty="0" err="1" smtClean="0"/>
              <a:t>ummagnetisiert</a:t>
            </a:r>
            <a:r>
              <a:rPr lang="de-DE" sz="2000" dirty="0" smtClean="0"/>
              <a:t> (gelöscht) werden.</a:t>
            </a:r>
          </a:p>
          <a:p>
            <a:r>
              <a:rPr lang="de-DE" sz="2000" dirty="0" smtClean="0"/>
              <a:t>Medien anschließend </a:t>
            </a:r>
            <a:r>
              <a:rPr lang="de-DE" sz="2000" dirty="0" err="1" smtClean="0"/>
              <a:t>un</a:t>
            </a:r>
            <a:r>
              <a:rPr lang="de-DE" sz="2000" dirty="0" smtClean="0"/>
              <a:t>-brauchbar, da </a:t>
            </a:r>
            <a:r>
              <a:rPr lang="de-DE" sz="2000" dirty="0" err="1" smtClean="0"/>
              <a:t>Servo</a:t>
            </a:r>
            <a:r>
              <a:rPr lang="de-DE" sz="2000" dirty="0" smtClean="0"/>
              <a:t>-informationen mit </a:t>
            </a:r>
            <a:r>
              <a:rPr lang="de-DE" sz="2000" dirty="0" smtClean="0"/>
              <a:t>zerstört</a:t>
            </a:r>
            <a:endParaRPr lang="de-DE" sz="2000" dirty="0" smtClean="0"/>
          </a:p>
        </p:txBody>
      </p:sp>
      <p:pic>
        <p:nvPicPr>
          <p:cNvPr id="1029" name="Picture 5" descr="C:\Users\Rathmann\Documents\FoDaKo\AP2\Loeschung_im_Magnetfel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3838347" cy="32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02" y="1131590"/>
            <a:ext cx="2970330" cy="30576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Magnetband (Bandkassetten, </a:t>
            </a:r>
            <a:r>
              <a:rPr lang="de-DE" dirty="0" err="1" smtClean="0"/>
              <a:t>Cartridges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03598"/>
            <a:ext cx="4697413" cy="2801938"/>
          </a:xfrm>
        </p:spPr>
        <p:txBody>
          <a:bodyPr>
            <a:noAutofit/>
          </a:bodyPr>
          <a:lstStyle/>
          <a:p>
            <a:r>
              <a:rPr lang="de-DE" sz="2000" dirty="0" smtClean="0"/>
              <a:t>Physikalisches Speicherprinzip: Remanenz</a:t>
            </a:r>
          </a:p>
          <a:p>
            <a:r>
              <a:rPr lang="de-DE" sz="2000" dirty="0" smtClean="0"/>
              <a:t>Bandkassetten haben 2 Spulen, </a:t>
            </a:r>
            <a:r>
              <a:rPr lang="de-DE" sz="2000" dirty="0" err="1" smtClean="0"/>
              <a:t>Cartridges</a:t>
            </a:r>
            <a:r>
              <a:rPr lang="de-DE" sz="2000" dirty="0" smtClean="0"/>
              <a:t> eine</a:t>
            </a:r>
          </a:p>
          <a:p>
            <a:r>
              <a:rPr lang="de-DE" sz="2000" dirty="0" smtClean="0"/>
              <a:t>Nur von vorn lesbar</a:t>
            </a:r>
          </a:p>
          <a:p>
            <a:r>
              <a:rPr lang="de-DE" sz="2000" dirty="0" smtClean="0"/>
              <a:t>Lebensdauer ca. 10 Jahre</a:t>
            </a:r>
          </a:p>
          <a:p>
            <a:r>
              <a:rPr lang="de-DE" sz="2000" dirty="0" smtClean="0"/>
              <a:t>Gehäuse nicht staubdicht</a:t>
            </a:r>
          </a:p>
        </p:txBody>
      </p:sp>
    </p:spTree>
    <p:extLst>
      <p:ext uri="{BB962C8B-B14F-4D97-AF65-F5344CB8AC3E}">
        <p14:creationId xmlns:p14="http://schemas.microsoft.com/office/powerpoint/2010/main" val="33411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/>
              <a:t>Teil </a:t>
            </a:r>
            <a:r>
              <a:rPr lang="de-DE" dirty="0" smtClean="0"/>
              <a:t>II</a:t>
            </a:r>
            <a:r>
              <a:rPr lang="de-DE" dirty="0"/>
              <a:t>: </a:t>
            </a:r>
            <a:r>
              <a:rPr lang="de-DE" dirty="0" smtClean="0"/>
              <a:t>Halbleiterlaufwerke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8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Rathmann\Pictures\Datenträger\FOTOS_Für_Rathmann_10_2019\_S2A501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66" y="1563638"/>
            <a:ext cx="2082922" cy="29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371163" y="915566"/>
            <a:ext cx="2377301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>
            <a:spLocks noChangeAspect="1"/>
          </p:cNvSpPr>
          <p:nvPr/>
        </p:nvSpPr>
        <p:spPr>
          <a:xfrm>
            <a:off x="6403595" y="2723342"/>
            <a:ext cx="540060" cy="5400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SSD (Solid State Drive, Halbleiterlaufwerk)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21320" y="771525"/>
            <a:ext cx="5130800" cy="2268538"/>
          </a:xfrm>
        </p:spPr>
        <p:txBody>
          <a:bodyPr>
            <a:normAutofit/>
          </a:bodyPr>
          <a:lstStyle/>
          <a:p>
            <a:r>
              <a:rPr lang="de-DE" sz="1800" dirty="0"/>
              <a:t>Keine Mechanik</a:t>
            </a:r>
          </a:p>
          <a:p>
            <a:r>
              <a:rPr lang="de-DE" sz="1800" dirty="0"/>
              <a:t>Schneller als magnetische Medien</a:t>
            </a:r>
          </a:p>
          <a:p>
            <a:r>
              <a:rPr lang="de-DE" sz="1800" dirty="0"/>
              <a:t>Adressierung indirekt: Flash Transition Layer</a:t>
            </a:r>
          </a:p>
          <a:p>
            <a:r>
              <a:rPr lang="de-DE" sz="1800" dirty="0"/>
              <a:t>Interner Controller sorgt für gleichmäßige Belegung</a:t>
            </a:r>
          </a:p>
          <a:p>
            <a:r>
              <a:rPr lang="de-DE" sz="1800" dirty="0"/>
              <a:t>Interne </a:t>
            </a:r>
            <a:r>
              <a:rPr lang="de-DE" sz="1800" dirty="0" err="1"/>
              <a:t>Garbage</a:t>
            </a:r>
            <a:r>
              <a:rPr lang="de-DE" sz="1800" dirty="0"/>
              <a:t> Collection mit blockweisen Löschvorgängen („Flash-Speicher“)</a:t>
            </a:r>
          </a:p>
          <a:p>
            <a:endParaRPr lang="de-DE" sz="18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1612"/>
              </p:ext>
            </p:extLst>
          </p:nvPr>
        </p:nvGraphicFramePr>
        <p:xfrm>
          <a:off x="611560" y="3112884"/>
          <a:ext cx="3348372" cy="138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04156"/>
              </a:tblGrid>
              <a:tr h="6858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Speicherzelltyp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Maximalzahl Schreib-/Lesevorgänge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33610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TLC (Triple-Level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Cell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ca. 1000 / ∞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33610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MLC (Multi-Level </a:t>
                      </a:r>
                      <a:r>
                        <a:rPr lang="de-DE" sz="1400" dirty="0" err="1" smtClean="0"/>
                        <a:t>Cell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3000-5000 / ∞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5" name="Rechteck 14"/>
          <p:cNvSpPr>
            <a:spLocks noChangeAspect="1"/>
          </p:cNvSpPr>
          <p:nvPr/>
        </p:nvSpPr>
        <p:spPr>
          <a:xfrm>
            <a:off x="6399700" y="946753"/>
            <a:ext cx="540060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>
            <a:grpSpLocks noChangeAspect="1"/>
          </p:cNvGrpSpPr>
          <p:nvPr/>
        </p:nvGrpSpPr>
        <p:grpSpPr>
          <a:xfrm>
            <a:off x="6371163" y="915566"/>
            <a:ext cx="2377301" cy="2376264"/>
            <a:chOff x="7535469" y="1844824"/>
            <a:chExt cx="1584867" cy="1584176"/>
          </a:xfrm>
        </p:grpSpPr>
        <p:sp>
          <p:nvSpPr>
            <p:cNvPr id="32" name="Rechteck 31"/>
            <p:cNvSpPr>
              <a:spLocks noChangeAspect="1"/>
            </p:cNvSpPr>
            <p:nvPr/>
          </p:nvSpPr>
          <p:spPr>
            <a:xfrm>
              <a:off x="7932204" y="2240868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>
              <a:spLocks noChangeAspect="1"/>
            </p:cNvSpPr>
            <p:nvPr/>
          </p:nvSpPr>
          <p:spPr>
            <a:xfrm>
              <a:off x="7932204" y="2636912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>
              <a:spLocks noChangeAspect="1"/>
            </p:cNvSpPr>
            <p:nvPr/>
          </p:nvSpPr>
          <p:spPr>
            <a:xfrm>
              <a:off x="7932204" y="3032956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>
              <a:spLocks noChangeAspect="1"/>
            </p:cNvSpPr>
            <p:nvPr/>
          </p:nvSpPr>
          <p:spPr>
            <a:xfrm>
              <a:off x="7536160" y="1844824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>
              <a:spLocks noChangeAspect="1"/>
            </p:cNvSpPr>
            <p:nvPr/>
          </p:nvSpPr>
          <p:spPr>
            <a:xfrm>
              <a:off x="7932204" y="1844824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>
              <a:spLocks noChangeAspect="1"/>
            </p:cNvSpPr>
            <p:nvPr/>
          </p:nvSpPr>
          <p:spPr>
            <a:xfrm>
              <a:off x="7535469" y="2240868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>
              <a:spLocks noChangeAspect="1"/>
            </p:cNvSpPr>
            <p:nvPr/>
          </p:nvSpPr>
          <p:spPr>
            <a:xfrm>
              <a:off x="8328248" y="1844824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>
              <a:spLocks noChangeAspect="1"/>
            </p:cNvSpPr>
            <p:nvPr/>
          </p:nvSpPr>
          <p:spPr>
            <a:xfrm>
              <a:off x="8328248" y="2240868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>
              <a:spLocks noChangeAspect="1"/>
            </p:cNvSpPr>
            <p:nvPr/>
          </p:nvSpPr>
          <p:spPr>
            <a:xfrm>
              <a:off x="8724292" y="1844824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>
              <a:spLocks noChangeAspect="1"/>
            </p:cNvSpPr>
            <p:nvPr/>
          </p:nvSpPr>
          <p:spPr>
            <a:xfrm>
              <a:off x="8724292" y="2240868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>
              <a:spLocks noChangeAspect="1"/>
            </p:cNvSpPr>
            <p:nvPr/>
          </p:nvSpPr>
          <p:spPr>
            <a:xfrm>
              <a:off x="7536160" y="2636912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>
              <a:spLocks noChangeAspect="1"/>
            </p:cNvSpPr>
            <p:nvPr/>
          </p:nvSpPr>
          <p:spPr>
            <a:xfrm>
              <a:off x="8328248" y="2636912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>
              <a:spLocks noChangeAspect="1"/>
            </p:cNvSpPr>
            <p:nvPr/>
          </p:nvSpPr>
          <p:spPr>
            <a:xfrm>
              <a:off x="8724292" y="2636912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>
              <a:spLocks noChangeAspect="1"/>
            </p:cNvSpPr>
            <p:nvPr/>
          </p:nvSpPr>
          <p:spPr>
            <a:xfrm>
              <a:off x="7536160" y="3032956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>
              <a:spLocks noChangeAspect="1"/>
            </p:cNvSpPr>
            <p:nvPr/>
          </p:nvSpPr>
          <p:spPr>
            <a:xfrm>
              <a:off x="8328248" y="3032956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>
              <a:spLocks noChangeAspect="1"/>
            </p:cNvSpPr>
            <p:nvPr/>
          </p:nvSpPr>
          <p:spPr>
            <a:xfrm>
              <a:off x="8724292" y="3032956"/>
              <a:ext cx="396044" cy="3960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Rechteck 55"/>
          <p:cNvSpPr>
            <a:spLocks noChangeAspect="1"/>
          </p:cNvSpPr>
          <p:nvPr/>
        </p:nvSpPr>
        <p:spPr>
          <a:xfrm>
            <a:off x="8181401" y="1537325"/>
            <a:ext cx="540060" cy="5400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>
            <a:spLocks noChangeAspect="1"/>
          </p:cNvSpPr>
          <p:nvPr/>
        </p:nvSpPr>
        <p:spPr>
          <a:xfrm>
            <a:off x="7587335" y="946753"/>
            <a:ext cx="540060" cy="5400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>
            <a:spLocks noChangeAspect="1"/>
          </p:cNvSpPr>
          <p:nvPr/>
        </p:nvSpPr>
        <p:spPr>
          <a:xfrm>
            <a:off x="7263299" y="3672134"/>
            <a:ext cx="540060" cy="54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>
            <a:spLocks noChangeAspect="1"/>
          </p:cNvSpPr>
          <p:nvPr/>
        </p:nvSpPr>
        <p:spPr>
          <a:xfrm>
            <a:off x="6399700" y="2724767"/>
            <a:ext cx="540060" cy="54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>
            <a:spLocks noChangeAspect="1"/>
          </p:cNvSpPr>
          <p:nvPr/>
        </p:nvSpPr>
        <p:spPr>
          <a:xfrm>
            <a:off x="6994826" y="1537325"/>
            <a:ext cx="540060" cy="54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6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9167 -0.17847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8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49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579 L 0.06446 -0.2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1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9" grpId="0" animBg="1"/>
      <p:bldP spid="59" grpId="1" animBg="1"/>
      <p:bldP spid="65" grpId="0" animBg="1"/>
      <p:bldP spid="65" grpId="1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Flash-Speicher sicher löschen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6601" y="771550"/>
            <a:ext cx="3889375" cy="3600400"/>
          </a:xfrm>
        </p:spPr>
        <p:txBody>
          <a:bodyPr>
            <a:noAutofit/>
          </a:bodyPr>
          <a:lstStyle/>
          <a:p>
            <a:r>
              <a:rPr lang="de-DE" sz="1800" dirty="0"/>
              <a:t>Herkömmliche Software zum Überschreiben verkürzt nur die Lebensdauer</a:t>
            </a:r>
          </a:p>
          <a:p>
            <a:r>
              <a:rPr lang="de-DE" sz="1800" dirty="0"/>
              <a:t>Sicheres Überschreiben nur mit ATA Secure </a:t>
            </a:r>
            <a:r>
              <a:rPr lang="de-DE" sz="1800" dirty="0" err="1"/>
              <a:t>Erase</a:t>
            </a:r>
            <a:endParaRPr lang="de-DE" sz="1800" dirty="0"/>
          </a:p>
          <a:p>
            <a:pPr lvl="1"/>
            <a:r>
              <a:rPr lang="de-DE" sz="1500" dirty="0"/>
              <a:t>Beim Kauf prüfen, ob Software verfügbar!</a:t>
            </a:r>
          </a:p>
          <a:p>
            <a:pPr lvl="1"/>
            <a:r>
              <a:rPr lang="de-DE" sz="1500" dirty="0"/>
              <a:t>Zum Überschreiben mit SATA- oder PATA-Kabel anschließen, nicht USB</a:t>
            </a:r>
          </a:p>
          <a:p>
            <a:pPr lvl="1"/>
            <a:r>
              <a:rPr lang="de-DE" sz="1500" dirty="0"/>
              <a:t>Zusätzlich Stromkabel mit dem Netzteil </a:t>
            </a:r>
            <a:r>
              <a:rPr lang="de-DE" sz="1500" dirty="0" smtClean="0"/>
              <a:t>verbinden</a:t>
            </a:r>
          </a:p>
          <a:p>
            <a:pPr lvl="1"/>
            <a:r>
              <a:rPr lang="de-DE" sz="1500" dirty="0" smtClean="0"/>
              <a:t>Moderne Laufwerke können in den Urzustand zurückversetzt werden</a:t>
            </a:r>
            <a:endParaRPr lang="de-DE" sz="1500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de-DE" sz="1800" dirty="0"/>
          </a:p>
        </p:txBody>
      </p:sp>
      <p:pic>
        <p:nvPicPr>
          <p:cNvPr id="1026" name="Picture 2" descr="C:\Users\Rathmann\Pictures\Datenträger\S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7574"/>
            <a:ext cx="4422315" cy="3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/>
              <a:t>Teil </a:t>
            </a:r>
            <a:r>
              <a:rPr lang="de-DE" dirty="0" smtClean="0"/>
              <a:t>III</a:t>
            </a:r>
            <a:r>
              <a:rPr lang="de-DE" dirty="0"/>
              <a:t>: </a:t>
            </a:r>
            <a:r>
              <a:rPr lang="de-DE" dirty="0" smtClean="0"/>
              <a:t>Optische Laufwerke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7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Optische Medien (z.B. CD-ROM, BD-R)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9774974"/>
              </p:ext>
            </p:extLst>
          </p:nvPr>
        </p:nvGraphicFramePr>
        <p:xfrm>
          <a:off x="629562" y="1059582"/>
          <a:ext cx="361840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6"/>
                <a:gridCol w="1891942"/>
                <a:gridCol w="1113354"/>
              </a:tblGrid>
              <a:tr h="278130">
                <a:tc gridSpan="3">
                  <a:txBody>
                    <a:bodyPr/>
                    <a:lstStyle/>
                    <a:p>
                      <a:r>
                        <a:rPr lang="de-DE" sz="1400" dirty="0" smtClean="0"/>
                        <a:t>Typische Kapazität pro Schicht, 12 cm Ø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CD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Compact Disk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700 MB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DVD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Digital Versatile Disk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4,7 GB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BD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Blue-</a:t>
                      </a:r>
                      <a:r>
                        <a:rPr lang="de-DE" sz="1400" dirty="0" err="1" smtClean="0"/>
                        <a:t>ray</a:t>
                      </a:r>
                      <a:r>
                        <a:rPr lang="de-DE" sz="1400" dirty="0" smtClean="0"/>
                        <a:t> Disk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 GB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074" name="Picture 2" descr="C:\Users\Rathmann\Pictures\Datenträger\C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9582"/>
            <a:ext cx="3348372" cy="33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86990"/>
              </p:ext>
            </p:extLst>
          </p:nvPr>
        </p:nvGraphicFramePr>
        <p:xfrm>
          <a:off x="629562" y="2625756"/>
          <a:ext cx="361840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1026114"/>
                <a:gridCol w="2052228"/>
              </a:tblGrid>
              <a:tr h="278130">
                <a:tc gridSpan="3">
                  <a:txBody>
                    <a:bodyPr/>
                    <a:lstStyle/>
                    <a:p>
                      <a:r>
                        <a:rPr lang="de-DE" sz="1400" dirty="0" smtClean="0"/>
                        <a:t>Zahl</a:t>
                      </a:r>
                      <a:r>
                        <a:rPr lang="de-DE" sz="1400" baseline="0" dirty="0" smtClean="0"/>
                        <a:t> der möglichen Schreibvorgänge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ROM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Read-</a:t>
                      </a:r>
                      <a:r>
                        <a:rPr lang="de-DE" sz="1400" dirty="0" err="1" smtClean="0"/>
                        <a:t>Only</a:t>
                      </a:r>
                      <a:r>
                        <a:rPr lang="de-DE" sz="1400" dirty="0" smtClean="0"/>
                        <a:t> Memory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Wird</a:t>
                      </a:r>
                      <a:r>
                        <a:rPr lang="de-DE" sz="1400" baseline="0" dirty="0" smtClean="0"/>
                        <a:t> bei der Herstellung beschrieben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Recordable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Einmal beschreibbar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RW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ReWritable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Mehrmals beschreibbar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4680924" y="843558"/>
            <a:ext cx="4211556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de-DE" sz="2000" dirty="0" smtClean="0"/>
              <a:t>BD-Brenner noch erhältlich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/>
              <a:t>Medien teurer als magnetische </a:t>
            </a:r>
          </a:p>
          <a:p>
            <a:pPr lvl="1">
              <a:spcAft>
                <a:spcPts val="600"/>
              </a:spcAft>
            </a:pPr>
            <a:r>
              <a:rPr lang="de-DE" sz="2000" dirty="0" err="1" smtClean="0"/>
              <a:t>Shelf</a:t>
            </a:r>
            <a:r>
              <a:rPr lang="de-DE" sz="2000" dirty="0" smtClean="0"/>
              <a:t> Life Time im Mittel 12 Jahre für BD-R nach Herstellerangabe (</a:t>
            </a:r>
            <a:r>
              <a:rPr lang="de-DE" sz="2000" dirty="0" err="1" smtClean="0"/>
              <a:t>Verbatim</a:t>
            </a:r>
            <a:r>
              <a:rPr lang="de-DE" sz="20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de-DE" sz="2000" dirty="0" err="1" smtClean="0"/>
              <a:t>Recordable</a:t>
            </a:r>
            <a:r>
              <a:rPr lang="de-DE" sz="2000" dirty="0" smtClean="0"/>
              <a:t>-Medien nicht direktem Sonnenlicht aussetzen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/>
              <a:t>RW-Medien sicher überschreibbar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/>
              <a:t>Abfallsammelstelle</a:t>
            </a:r>
          </a:p>
          <a:p>
            <a:pPr lvl="1">
              <a:spcAft>
                <a:spcPts val="600"/>
              </a:spcAft>
            </a:pPr>
            <a:endParaRPr lang="de-DE" sz="2000" dirty="0" smtClean="0"/>
          </a:p>
          <a:p>
            <a:pPr lvl="1">
              <a:spcAft>
                <a:spcPts val="600"/>
              </a:spcAft>
            </a:pPr>
            <a:endParaRPr lang="de-DE" sz="2000" dirty="0" smtClean="0"/>
          </a:p>
          <a:p>
            <a:pPr lvl="1">
              <a:spcAft>
                <a:spcPts val="600"/>
              </a:spcAft>
            </a:pPr>
            <a:endParaRPr lang="de-DE" sz="2000" dirty="0" smtClean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9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571750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err="1" smtClean="0">
                <a:solidFill>
                  <a:srgbClr val="89BA17"/>
                </a:solidFill>
                <a:latin typeface="Arial"/>
                <a:cs typeface="Arial"/>
              </a:rPr>
              <a:t>PublicData</a:t>
            </a:r>
            <a:endParaRPr lang="de-DE" sz="4800" dirty="0" smtClean="0">
              <a:solidFill>
                <a:srgbClr val="89BA1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9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221601"/>
            <a:ext cx="8590937" cy="3361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LTH (Low-</a:t>
            </a:r>
            <a:r>
              <a:rPr lang="de-DE" dirty="0" err="1" smtClean="0"/>
              <a:t>to</a:t>
            </a:r>
            <a:r>
              <a:rPr lang="de-DE" dirty="0" smtClean="0"/>
              <a:t>-High) BD-R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93658" y="3765861"/>
            <a:ext cx="270030" cy="4860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/>
              <a:t>Teil </a:t>
            </a:r>
            <a:r>
              <a:rPr lang="de-DE" dirty="0" smtClean="0"/>
              <a:t>IV: Entsorgung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Zentrale Abfallsammelstelle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164012"/>
            <a:ext cx="3457575" cy="326231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Gebäude A</a:t>
            </a:r>
          </a:p>
          <a:p>
            <a:r>
              <a:rPr lang="de-DE" sz="2000" dirty="0" smtClean="0"/>
              <a:t>Öffnungszeiten:</a:t>
            </a:r>
            <a:br>
              <a:rPr lang="de-DE" sz="2000" dirty="0" smtClean="0"/>
            </a:br>
            <a:r>
              <a:rPr lang="de-DE" sz="2000" dirty="0" smtClean="0"/>
              <a:t>Di 13:00-14:00</a:t>
            </a:r>
            <a:br>
              <a:rPr lang="de-DE" sz="2000" dirty="0" smtClean="0"/>
            </a:br>
            <a:r>
              <a:rPr lang="de-DE" sz="2000" dirty="0" smtClean="0"/>
              <a:t>Fr 10:00-11:00</a:t>
            </a:r>
          </a:p>
          <a:p>
            <a:r>
              <a:rPr lang="de-DE" sz="2000" dirty="0" smtClean="0"/>
              <a:t>Tel.: 2923 / 2435</a:t>
            </a:r>
          </a:p>
          <a:p>
            <a:endParaRPr lang="de-DE" sz="2000" dirty="0"/>
          </a:p>
        </p:txBody>
      </p:sp>
      <p:pic>
        <p:nvPicPr>
          <p:cNvPr id="1028" name="Picture 4" descr="C:\Users\Rathmann\Pictures\Datenträger\A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46" y="843558"/>
            <a:ext cx="4968552" cy="35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Aktenvernichtung und Recycling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92460" y="3651870"/>
            <a:ext cx="3619500" cy="595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/>
              <a:t>Vom Blatt bis zum ganzen Aktenordner,</a:t>
            </a:r>
            <a:br>
              <a:rPr lang="de-DE" sz="1500" dirty="0"/>
            </a:br>
            <a:r>
              <a:rPr lang="de-DE" sz="1500" dirty="0"/>
              <a:t>sichere Vernichtung durch Spezialfirma</a:t>
            </a:r>
          </a:p>
        </p:txBody>
      </p:sp>
      <p:pic>
        <p:nvPicPr>
          <p:cNvPr id="2050" name="Picture 2" descr="C:\Users\Rathmann\Pictures\Datenträger\Papierconta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7534"/>
            <a:ext cx="3808326" cy="30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166066" y="4137924"/>
            <a:ext cx="3618402" cy="5940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500" dirty="0"/>
          </a:p>
        </p:txBody>
      </p:sp>
      <p:pic>
        <p:nvPicPr>
          <p:cNvPr id="2051" name="Picture 3" descr="C:\Users\Rathmann\Pictures\Datenträger\Fass_mit_C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6006" y="627535"/>
            <a:ext cx="4029389" cy="30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5717" y="3663230"/>
            <a:ext cx="4100739" cy="70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/>
              <a:t>CDs mit unkritischem Inhalt werden dem Recycling </a:t>
            </a:r>
            <a:r>
              <a:rPr lang="de-DE" sz="1500" dirty="0" smtClean="0"/>
              <a:t>zugeführt.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683462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Vernichtung </a:t>
            </a:r>
            <a:r>
              <a:rPr lang="de-DE" dirty="0" smtClean="0"/>
              <a:t>ganzer Datenträger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59210" y="915566"/>
            <a:ext cx="4644838" cy="27146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e-DE" sz="2400" dirty="0" smtClean="0"/>
              <a:t>Die Universität bietet kostenfrei an: 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e-DE" sz="2400" dirty="0" smtClean="0"/>
              <a:t>Zuführung </a:t>
            </a:r>
            <a:r>
              <a:rPr lang="de-DE" sz="2400" dirty="0"/>
              <a:t>an eine zertifizierte </a:t>
            </a:r>
            <a:r>
              <a:rPr lang="de-DE" sz="2400" dirty="0" smtClean="0"/>
              <a:t>Entsorgungsfirma zum Schreddern. Im Gebäude A werden Datenträger in einem verschlossenen Spezialcontainer mit Schlitz gesammelt</a:t>
            </a:r>
            <a:r>
              <a:rPr lang="de-DE" sz="2400" dirty="0" smtClean="0"/>
              <a:t>.</a:t>
            </a:r>
            <a:endParaRPr lang="de-DE" sz="2400" dirty="0" smtClean="0"/>
          </a:p>
        </p:txBody>
      </p:sp>
      <p:pic>
        <p:nvPicPr>
          <p:cNvPr id="1028" name="Picture 4" descr="C:\Users\Rathmann\Documents\FDM\Schulungen\Materialien\Datenträger\Datenschutzentsorgung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8208"/>
            <a:ext cx="3299249" cy="38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57949" y="4198338"/>
            <a:ext cx="1590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Foto: Johanna </a:t>
            </a:r>
            <a:r>
              <a:rPr lang="de-DE" sz="1200" dirty="0" err="1" smtClean="0"/>
              <a:t>Urbanik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322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_Panorama.jp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Freihandform 2"/>
          <p:cNvSpPr/>
          <p:nvPr/>
        </p:nvSpPr>
        <p:spPr>
          <a:xfrm>
            <a:off x="1604449" y="867450"/>
            <a:ext cx="6037737" cy="260829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>
            <a:bevelT w="127000" h="25400" prst="softRound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Vielen Dank für Ihre Aufmerksamkeit!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7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PublicData</a:t>
            </a:r>
            <a:r>
              <a:rPr lang="de-DE" dirty="0" smtClean="0"/>
              <a:t>: institutionelles Forschungsdatenrepositorium der BUW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857200"/>
            <a:ext cx="489654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Öffentlich zugänglich unter publicdata.fdm.uni-wuppertal.de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Speicherung durch Datenerzeuger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DataCite</a:t>
            </a:r>
            <a:r>
              <a:rPr lang="de-DE" sz="2000" dirty="0" smtClean="0"/>
              <a:t> DOI kann </a:t>
            </a:r>
            <a:r>
              <a:rPr lang="de-DE" sz="2000" dirty="0" smtClean="0"/>
              <a:t>vergeben </a:t>
            </a:r>
            <a:r>
              <a:rPr lang="de-DE" sz="2000" dirty="0" smtClean="0"/>
              <a:t>werden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Versionierung</a:t>
            </a:r>
            <a:r>
              <a:rPr lang="de-DE" sz="2000" dirty="0" smtClean="0"/>
              <a:t> mit Admin-Hilfe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Speicherungs- </a:t>
            </a:r>
            <a:r>
              <a:rPr lang="de-DE" sz="2000" dirty="0"/>
              <a:t>und </a:t>
            </a:r>
            <a:r>
              <a:rPr lang="de-DE" sz="2000" dirty="0" smtClean="0"/>
              <a:t>Veröffentlichungs-vereinbarung  öffentlich unter:</a:t>
            </a:r>
            <a:br>
              <a:rPr lang="de-DE" sz="2000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100" dirty="0" smtClean="0"/>
              <a:t>fdm.uni-wuppertal.de/de/langzeitspeichern/</a:t>
            </a:r>
            <a:r>
              <a:rPr lang="de-DE" sz="1100" dirty="0" err="1" smtClean="0"/>
              <a:t>repo</a:t>
            </a:r>
            <a:r>
              <a:rPr lang="de-DE" sz="1100" dirty="0" smtClean="0"/>
              <a:t>/</a:t>
            </a:r>
            <a:r>
              <a:rPr lang="de-DE" sz="1100" dirty="0" err="1" smtClean="0"/>
              <a:t>speicherungsvereinbarung</a:t>
            </a:r>
            <a:endParaRPr lang="de-DE" sz="11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6" y="670202"/>
            <a:ext cx="3514452" cy="3810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PublicData</a:t>
            </a:r>
            <a:r>
              <a:rPr lang="de-DE" dirty="0" smtClean="0"/>
              <a:t>: Gliederung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3" y="699542"/>
            <a:ext cx="5326419" cy="382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PublicData</a:t>
            </a:r>
            <a:r>
              <a:rPr lang="de-DE" dirty="0" smtClean="0"/>
              <a:t>: Vorbereitungen für die Speicherung</a:t>
            </a:r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2239962" y="1362530"/>
            <a:ext cx="1728192" cy="1026114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3590112" y="1362530"/>
            <a:ext cx="1728192" cy="102611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4940262" y="1362530"/>
            <a:ext cx="1728192" cy="1026114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6300192" y="1362530"/>
            <a:ext cx="1728192" cy="102611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74956" y="1610130"/>
            <a:ext cx="955390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Collection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herrichten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05444" y="1725546"/>
            <a:ext cx="69153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</a:rPr>
              <a:t>Submit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94168" y="1494714"/>
            <a:ext cx="832600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Login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mit ZIM-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Account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77337" y="1494714"/>
            <a:ext cx="750847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</a:rPr>
              <a:t>Submit</a:t>
            </a:r>
            <a:r>
              <a:rPr lang="de-DE" sz="1500" dirty="0" smtClean="0">
                <a:solidFill>
                  <a:schemeClr val="bg1"/>
                </a:solidFill>
              </a:rPr>
              <a:t>-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Recht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erteilen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68792" y="3198459"/>
            <a:ext cx="1521570" cy="3231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Collection Admin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368792" y="3601348"/>
            <a:ext cx="960584" cy="3231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</a:rPr>
              <a:t>Submitter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2" name="Eingekerbter Richtungspfeil 21"/>
          <p:cNvSpPr/>
          <p:nvPr/>
        </p:nvSpPr>
        <p:spPr>
          <a:xfrm>
            <a:off x="875913" y="1362530"/>
            <a:ext cx="1728192" cy="102611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410907" y="1610130"/>
            <a:ext cx="955390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Collection</a:t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erzeugen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368792" y="2809260"/>
            <a:ext cx="1316386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</a:rPr>
              <a:t>DSpace</a:t>
            </a:r>
            <a:r>
              <a:rPr lang="de-DE" sz="1500" dirty="0" smtClean="0">
                <a:solidFill>
                  <a:schemeClr val="bg1"/>
                </a:solidFill>
              </a:rPr>
              <a:t> Admin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PublicData</a:t>
            </a:r>
            <a:r>
              <a:rPr lang="de-DE" dirty="0" smtClean="0"/>
              <a:t>: </a:t>
            </a:r>
            <a:r>
              <a:rPr lang="de-DE" dirty="0" err="1" smtClean="0"/>
              <a:t>Submit</a:t>
            </a:r>
            <a:r>
              <a:rPr lang="de-DE" dirty="0" smtClean="0"/>
              <a:t> Workflow</a:t>
            </a:r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197514" y="1365615"/>
            <a:ext cx="1728192" cy="102611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1547664" y="1365615"/>
            <a:ext cx="1728192" cy="102611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2897814" y="1365615"/>
            <a:ext cx="1728192" cy="10261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4257744" y="1365615"/>
            <a:ext cx="1728192" cy="102611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5598114" y="1365615"/>
            <a:ext cx="1782198" cy="102611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6990932" y="1365615"/>
            <a:ext cx="2016224" cy="102611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5287" y="1636297"/>
            <a:ext cx="100168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Metadaten</a:t>
            </a:r>
          </a:p>
          <a:p>
            <a:r>
              <a:rPr lang="de-DE" sz="1500" dirty="0">
                <a:solidFill>
                  <a:schemeClr val="bg1"/>
                </a:solidFill>
              </a:rPr>
              <a:t>eintragen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84831" y="1636296"/>
            <a:ext cx="867289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Sperrfrist</a:t>
            </a:r>
          </a:p>
          <a:p>
            <a:r>
              <a:rPr lang="de-DE" sz="1500" dirty="0">
                <a:solidFill>
                  <a:schemeClr val="bg1"/>
                </a:solidFill>
              </a:rPr>
              <a:t>setzen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51720" y="1635646"/>
            <a:ext cx="95763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Dateien</a:t>
            </a:r>
            <a:endParaRPr lang="de-DE" sz="1500" dirty="0">
              <a:solidFill>
                <a:schemeClr val="bg1"/>
              </a:solidFill>
            </a:endParaRPr>
          </a:p>
          <a:p>
            <a:r>
              <a:rPr lang="de-DE" sz="1500" dirty="0" smtClean="0">
                <a:solidFill>
                  <a:schemeClr val="bg1"/>
                </a:solidFill>
              </a:rPr>
              <a:t>hochladen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85642" y="1497798"/>
            <a:ext cx="1192314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>
                <a:solidFill>
                  <a:schemeClr val="bg1"/>
                </a:solidFill>
              </a:rPr>
              <a:t>Datei-</a:t>
            </a:r>
          </a:p>
          <a:p>
            <a:r>
              <a:rPr lang="de-DE" sz="1500" dirty="0" err="1">
                <a:solidFill>
                  <a:schemeClr val="bg1"/>
                </a:solidFill>
              </a:rPr>
              <a:t>b</a:t>
            </a:r>
            <a:r>
              <a:rPr lang="de-DE" sz="1500" dirty="0" err="1" smtClean="0">
                <a:solidFill>
                  <a:schemeClr val="bg1"/>
                </a:solidFill>
              </a:rPr>
              <a:t>eschreibung</a:t>
            </a:r>
            <a:r>
              <a:rPr lang="de-DE" sz="1500" dirty="0" smtClean="0">
                <a:solidFill>
                  <a:schemeClr val="bg1"/>
                </a:solidFill>
              </a:rPr>
              <a:t/>
            </a:r>
            <a:br>
              <a:rPr lang="de-DE" sz="1500" dirty="0" smtClean="0">
                <a:solidFill>
                  <a:schemeClr val="bg1"/>
                </a:solidFill>
              </a:rPr>
            </a:br>
            <a:r>
              <a:rPr lang="de-DE" sz="1500" dirty="0" smtClean="0">
                <a:solidFill>
                  <a:schemeClr val="bg1"/>
                </a:solidFill>
              </a:rPr>
              <a:t>eintragen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52426" y="1405464"/>
            <a:ext cx="1473801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 smtClean="0"/>
              <a:t>Lizenzauswahl</a:t>
            </a:r>
            <a:br>
              <a:rPr lang="de-DE" sz="1500" dirty="0" smtClean="0"/>
            </a:br>
            <a:r>
              <a:rPr lang="de-DE" sz="1500" dirty="0" smtClean="0"/>
              <a:t>      einblenden u.</a:t>
            </a:r>
          </a:p>
          <a:p>
            <a:r>
              <a:rPr lang="de-DE" sz="1500" dirty="0" smtClean="0"/>
              <a:t>      CC-Lizenz</a:t>
            </a:r>
            <a:endParaRPr lang="de-DE" sz="1500" dirty="0"/>
          </a:p>
          <a:p>
            <a:r>
              <a:rPr lang="de-DE" sz="1500" dirty="0"/>
              <a:t>wählen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84168" y="1636297"/>
            <a:ext cx="1162819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/>
              <a:t>Bedingungen</a:t>
            </a:r>
          </a:p>
          <a:p>
            <a:r>
              <a:rPr lang="de-DE" sz="1500" dirty="0"/>
              <a:t>akzeptieren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863584" y="2690505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938764" y="269610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918213" y="2527555"/>
            <a:ext cx="24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unter „Upload </a:t>
            </a:r>
            <a:r>
              <a:rPr lang="de-DE" sz="1400" dirty="0" err="1" smtClean="0"/>
              <a:t>files</a:t>
            </a:r>
            <a:r>
              <a:rPr lang="de-DE" sz="1400" dirty="0" smtClean="0"/>
              <a:t>“</a:t>
            </a:r>
          </a:p>
          <a:p>
            <a:r>
              <a:rPr lang="de-DE" sz="1400" dirty="0" smtClean="0"/>
              <a:t>Unbedingt mit        abschließen!</a:t>
            </a:r>
            <a:endParaRPr lang="de-DE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1403648" y="3232596"/>
            <a:ext cx="4538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Maximalgröße einer einzelnen Datei: 10 </a:t>
            </a:r>
            <a:r>
              <a:rPr lang="de-DE" dirty="0" smtClean="0"/>
              <a:t>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Maximalgröße </a:t>
            </a:r>
            <a:r>
              <a:rPr lang="de-DE" dirty="0"/>
              <a:t>des gesamten Items: 512 </a:t>
            </a:r>
            <a:r>
              <a:rPr lang="de-DE" dirty="0" smtClean="0"/>
              <a:t>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Komprimierte Dateien erlaubt, z.B. *.</a:t>
            </a:r>
            <a:r>
              <a:rPr lang="de-DE" dirty="0" err="1" smtClean="0"/>
              <a:t>zip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87" y="2789165"/>
            <a:ext cx="257483" cy="2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688217"/>
            <a:ext cx="4213225" cy="3262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/>
              <a:t>Repositoriums-Software: </a:t>
            </a:r>
            <a:r>
              <a:rPr lang="de-DE" sz="2000" dirty="0" err="1" smtClean="0"/>
              <a:t>Dspace</a:t>
            </a:r>
            <a:r>
              <a:rPr lang="de-DE" sz="2000" dirty="0" smtClean="0"/>
              <a:t> von </a:t>
            </a:r>
            <a:r>
              <a:rPr lang="de-DE" sz="2000" dirty="0" err="1" smtClean="0"/>
              <a:t>Duraspace</a:t>
            </a: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sz="2000" dirty="0" smtClean="0"/>
              <a:t>Speicherschicht: eigene Daten-Cloud mit Software S3 von Amazon</a:t>
            </a:r>
          </a:p>
          <a:p>
            <a:pPr>
              <a:spcAft>
                <a:spcPts val="600"/>
              </a:spcAft>
            </a:pPr>
            <a:r>
              <a:rPr lang="de-DE" sz="2000" dirty="0" smtClean="0"/>
              <a:t>Master-</a:t>
            </a:r>
            <a:r>
              <a:rPr lang="de-DE" sz="2000" dirty="0" err="1" smtClean="0"/>
              <a:t>Copy</a:t>
            </a:r>
            <a:r>
              <a:rPr lang="de-DE" sz="2000" dirty="0" smtClean="0"/>
              <a:t> hier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E</a:t>
            </a:r>
            <a:r>
              <a:rPr lang="de-DE" sz="2000" dirty="0" smtClean="0"/>
              <a:t>in auf HHU und </a:t>
            </a:r>
            <a:r>
              <a:rPr lang="de-DE" sz="2000" dirty="0"/>
              <a:t>Universität Siegen verteiltes </a:t>
            </a:r>
            <a:r>
              <a:rPr lang="de-DE" sz="2000" dirty="0" smtClean="0"/>
              <a:t>Replikat</a:t>
            </a:r>
            <a:endParaRPr lang="de-DE" sz="2000" dirty="0"/>
          </a:p>
        </p:txBody>
      </p:sp>
      <p:sp>
        <p:nvSpPr>
          <p:cNvPr id="36" name="Würfel 35"/>
          <p:cNvSpPr/>
          <p:nvPr/>
        </p:nvSpPr>
        <p:spPr bwMode="auto">
          <a:xfrm>
            <a:off x="6509621" y="1411200"/>
            <a:ext cx="801216" cy="645314"/>
          </a:xfrm>
          <a:prstGeom prst="cube">
            <a:avLst/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 bwMode="auto">
          <a:xfrm>
            <a:off x="6509621" y="1624117"/>
            <a:ext cx="641842" cy="623248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 err="1">
                <a:solidFill>
                  <a:schemeClr val="bg1"/>
                </a:solidFill>
              </a:rPr>
              <a:t>DSpace</a:t>
            </a:r>
            <a:r>
              <a:rPr lang="de-DE" sz="900" dirty="0">
                <a:solidFill>
                  <a:schemeClr val="bg1"/>
                </a:solidFill>
              </a:rPr>
              <a:t/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Wuppertal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Würfel 37"/>
          <p:cNvSpPr/>
          <p:nvPr/>
        </p:nvSpPr>
        <p:spPr bwMode="auto">
          <a:xfrm>
            <a:off x="6509621" y="2683826"/>
            <a:ext cx="801216" cy="645314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 bwMode="auto">
          <a:xfrm>
            <a:off x="6509220" y="2899850"/>
            <a:ext cx="641843" cy="346249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900" dirty="0"/>
              <a:t>S3</a:t>
            </a:r>
          </a:p>
          <a:p>
            <a:pPr algn="ctr"/>
            <a:r>
              <a:rPr lang="de-DE" sz="900" dirty="0"/>
              <a:t>Wuppertal</a:t>
            </a:r>
          </a:p>
        </p:txBody>
      </p:sp>
      <p:sp>
        <p:nvSpPr>
          <p:cNvPr id="40" name="Würfel 39"/>
          <p:cNvSpPr/>
          <p:nvPr/>
        </p:nvSpPr>
        <p:spPr bwMode="auto">
          <a:xfrm>
            <a:off x="5258609" y="3817952"/>
            <a:ext cx="801216" cy="645314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 bwMode="auto">
          <a:xfrm>
            <a:off x="5354387" y="4028950"/>
            <a:ext cx="449482" cy="623248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900" dirty="0"/>
              <a:t>S3</a:t>
            </a:r>
          </a:p>
          <a:p>
            <a:pPr algn="ctr"/>
            <a:r>
              <a:rPr lang="de-DE" sz="900" dirty="0"/>
              <a:t>Siegen</a:t>
            </a:r>
          </a:p>
          <a:p>
            <a:pPr algn="ctr"/>
            <a:endParaRPr lang="de-DE" dirty="0"/>
          </a:p>
        </p:txBody>
      </p:sp>
      <p:sp>
        <p:nvSpPr>
          <p:cNvPr id="42" name="Würfel 41"/>
          <p:cNvSpPr/>
          <p:nvPr/>
        </p:nvSpPr>
        <p:spPr bwMode="auto">
          <a:xfrm>
            <a:off x="7751759" y="3817952"/>
            <a:ext cx="801216" cy="645314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 bwMode="auto">
          <a:xfrm>
            <a:off x="7742885" y="4033976"/>
            <a:ext cx="641041" cy="346249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900" dirty="0"/>
              <a:t>S3</a:t>
            </a:r>
          </a:p>
          <a:p>
            <a:pPr algn="ctr"/>
            <a:r>
              <a:rPr lang="de-DE" sz="900" dirty="0"/>
              <a:t>Düsseldorf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6678235" y="51470"/>
            <a:ext cx="463487" cy="594066"/>
            <a:chOff x="4304593" y="404664"/>
            <a:chExt cx="617983" cy="792088"/>
          </a:xfrm>
        </p:grpSpPr>
        <p:sp>
          <p:nvSpPr>
            <p:cNvPr id="45" name="Kreis 44"/>
            <p:cNvSpPr/>
            <p:nvPr/>
          </p:nvSpPr>
          <p:spPr>
            <a:xfrm>
              <a:off x="4304593" y="764704"/>
              <a:ext cx="617983" cy="432048"/>
            </a:xfrm>
            <a:prstGeom prst="pie">
              <a:avLst>
                <a:gd name="adj1" fmla="val 10800000"/>
                <a:gd name="adj2" fmla="val 61277"/>
              </a:avLst>
            </a:prstGeom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4435954" y="404664"/>
              <a:ext cx="370790" cy="504056"/>
            </a:xfrm>
            <a:prstGeom prst="ellipse">
              <a:avLst/>
            </a:prstGeom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Würfel 46"/>
          <p:cNvSpPr/>
          <p:nvPr/>
        </p:nvSpPr>
        <p:spPr bwMode="auto">
          <a:xfrm>
            <a:off x="5258609" y="1411200"/>
            <a:ext cx="801216" cy="645314"/>
          </a:xfrm>
          <a:prstGeom prst="cube">
            <a:avLst/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 bwMode="auto">
          <a:xfrm>
            <a:off x="5258609" y="1624117"/>
            <a:ext cx="483146" cy="623248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 err="1">
                <a:solidFill>
                  <a:schemeClr val="bg1"/>
                </a:solidFill>
              </a:rPr>
              <a:t>DSpace</a:t>
            </a:r>
            <a:endParaRPr lang="de-DE" sz="900" dirty="0">
              <a:solidFill>
                <a:schemeClr val="bg1"/>
              </a:solidFill>
            </a:endParaRPr>
          </a:p>
          <a:p>
            <a:r>
              <a:rPr lang="de-DE" sz="900" dirty="0">
                <a:solidFill>
                  <a:schemeClr val="bg1"/>
                </a:solidFill>
              </a:rPr>
              <a:t>Siegen</a:t>
            </a:r>
          </a:p>
          <a:p>
            <a:endParaRPr lang="de-DE" dirty="0"/>
          </a:p>
        </p:txBody>
      </p:sp>
      <p:sp>
        <p:nvSpPr>
          <p:cNvPr id="49" name="Würfel 48"/>
          <p:cNvSpPr/>
          <p:nvPr/>
        </p:nvSpPr>
        <p:spPr bwMode="auto">
          <a:xfrm>
            <a:off x="7751759" y="1411200"/>
            <a:ext cx="801216" cy="645314"/>
          </a:xfrm>
          <a:prstGeom prst="cube">
            <a:avLst/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 bwMode="auto">
          <a:xfrm>
            <a:off x="7751759" y="1615843"/>
            <a:ext cx="641041" cy="346249"/>
          </a:xfrm>
          <a:prstGeom prst="rect">
            <a:avLst/>
          </a:prstGeom>
          <a:noFill/>
          <a:ln w="6350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 err="1">
                <a:solidFill>
                  <a:schemeClr val="bg1"/>
                </a:solidFill>
              </a:rPr>
              <a:t>DSpace</a:t>
            </a:r>
            <a:endParaRPr lang="de-DE" sz="900" dirty="0">
              <a:solidFill>
                <a:schemeClr val="bg1"/>
              </a:solidFill>
            </a:endParaRPr>
          </a:p>
          <a:p>
            <a:r>
              <a:rPr lang="de-DE" sz="900" dirty="0">
                <a:solidFill>
                  <a:schemeClr val="bg1"/>
                </a:solidFill>
              </a:rPr>
              <a:t>Düsseldorf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6924239" y="591531"/>
            <a:ext cx="0" cy="756083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6268822" y="715578"/>
            <a:ext cx="615794" cy="19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800" dirty="0"/>
              <a:t>Metadaten</a:t>
            </a:r>
          </a:p>
        </p:txBody>
      </p:sp>
      <p:sp>
        <p:nvSpPr>
          <p:cNvPr id="53" name="Gefaltete Ecke 52"/>
          <p:cNvSpPr/>
          <p:nvPr/>
        </p:nvSpPr>
        <p:spPr>
          <a:xfrm>
            <a:off x="6134095" y="860990"/>
            <a:ext cx="197135" cy="27694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4" name="Bogen 53"/>
          <p:cNvSpPr/>
          <p:nvPr/>
        </p:nvSpPr>
        <p:spPr>
          <a:xfrm rot="10800000">
            <a:off x="6927440" y="3547922"/>
            <a:ext cx="1307968" cy="602025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55" name="Bogen 54"/>
          <p:cNvSpPr/>
          <p:nvPr/>
        </p:nvSpPr>
        <p:spPr>
          <a:xfrm flipV="1">
            <a:off x="5614838" y="3547922"/>
            <a:ext cx="1307968" cy="602025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none"/>
          </a:ln>
          <a:effectLst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6927439" y="3439910"/>
            <a:ext cx="0" cy="40902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6927439" y="2157704"/>
            <a:ext cx="0" cy="48605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6927845" y="715578"/>
            <a:ext cx="159582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/>
              <a:t>Forscher lädt Forschungsdaten </a:t>
            </a:r>
          </a:p>
          <a:p>
            <a:r>
              <a:rPr lang="de-DE" sz="900" dirty="0"/>
              <a:t>hoch und trägt Metadaten ein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932796" y="3485642"/>
            <a:ext cx="8156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/>
              <a:t>Automatische </a:t>
            </a:r>
          </a:p>
          <a:p>
            <a:r>
              <a:rPr lang="de-DE" sz="900" dirty="0"/>
              <a:t>Replikation</a:t>
            </a:r>
          </a:p>
        </p:txBody>
      </p:sp>
      <p:sp>
        <p:nvSpPr>
          <p:cNvPr id="60" name="Gefaltete Ecke 59"/>
          <p:cNvSpPr/>
          <p:nvPr/>
        </p:nvSpPr>
        <p:spPr>
          <a:xfrm>
            <a:off x="6627642" y="2259006"/>
            <a:ext cx="197135" cy="27694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1" name="Gefaltete Ecke 60"/>
          <p:cNvSpPr/>
          <p:nvPr/>
        </p:nvSpPr>
        <p:spPr>
          <a:xfrm>
            <a:off x="6570808" y="3505951"/>
            <a:ext cx="197135" cy="27694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2" name="Gefaltete Ecke 61"/>
          <p:cNvSpPr/>
          <p:nvPr/>
        </p:nvSpPr>
        <p:spPr>
          <a:xfrm>
            <a:off x="6627649" y="3541010"/>
            <a:ext cx="197135" cy="27694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63" name="Gerade Verbindung 62"/>
          <p:cNvCxnSpPr/>
          <p:nvPr/>
        </p:nvCxnSpPr>
        <p:spPr>
          <a:xfrm flipH="1">
            <a:off x="5620783" y="2066826"/>
            <a:ext cx="15869" cy="18190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H="1">
            <a:off x="8121869" y="2071142"/>
            <a:ext cx="15831" cy="18147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6932795" y="2227606"/>
            <a:ext cx="82296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900" dirty="0"/>
              <a:t>Automatische </a:t>
            </a:r>
          </a:p>
          <a:p>
            <a:r>
              <a:rPr lang="de-DE" sz="900" dirty="0" err="1"/>
              <a:t>Durchreichung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7128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76309"/>
              </p:ext>
            </p:extLst>
          </p:nvPr>
        </p:nvGraphicFramePr>
        <p:xfrm>
          <a:off x="323528" y="195486"/>
          <a:ext cx="8640960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664296"/>
                <a:gridCol w="446449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400" dirty="0" smtClean="0"/>
                        <a:t>Pflicht-Metadaten</a:t>
                      </a:r>
                      <a:r>
                        <a:rPr lang="de-DE" sz="1400" baseline="0" dirty="0" smtClean="0"/>
                        <a:t> (Metadatenschema: Dublin Core). In englischer Sprache eintragen: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Authors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Autorenliste: Personen, die wesentliche Beiträge zu diesem Item geliefert haben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Title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Titel des Items: soll Item gut abgrenzen und trotzdem kurz sein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Date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Issue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Bei Zweitspeicherung das Datum der erstmaligen Speicherung, ansonsten das heutige Datum. Obligatorisch ist nur die Angabe des Jahres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Type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„Recording" für Audiodaten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"Video" für </a:t>
                      </a:r>
                      <a:r>
                        <a:rPr lang="de-DE" sz="1400" dirty="0" err="1" smtClean="0"/>
                        <a:t>Bewegtbilder</a:t>
                      </a:r>
                      <a:endParaRPr lang="de-DE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"Image" für Bilddaten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 smtClean="0"/>
                        <a:t>„Plan" für Pläne und Karten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/>
                        <a:t>"Software" für Quellcode oder ausführbare Programme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 smtClean="0"/>
                        <a:t>"Technical Report" für Datendokumentation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 smtClean="0"/>
                        <a:t>"Dataset" für alle anderen Forschungsdaten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Language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Die hauptsächlich in den Forschungsdaten verwendete Sprache. Falls der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Item keine Texte bzw. Sprache enthält, z.B. bei rein numerischen oder Bilddaten, bitte "N/A" eintragen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Subject</a:t>
                      </a:r>
                      <a:r>
                        <a:rPr lang="de-DE" sz="1400" dirty="0" smtClean="0"/>
                        <a:t> Keywords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Fachrichtungen, denen der Item zugeordnet werden kann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Abstract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Beschreibung des Items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23528" y="4238967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+ weitere optionale Metadaten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268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1291</Words>
  <Application>Microsoft Office PowerPoint</Application>
  <PresentationFormat>Bildschirmpräsentation (16:9)</PresentationFormat>
  <Paragraphs>324</Paragraphs>
  <Slides>35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2_Benutzerdefiniertes Design</vt:lpstr>
      <vt:lpstr>4_Benutzerdefiniertes Design</vt:lpstr>
      <vt:lpstr>3_Benutzerdefiniertes Design</vt:lpstr>
      <vt:lpstr>PPT-Vorlage-Uni</vt:lpstr>
      <vt:lpstr>PowerPoint-Präsentation</vt:lpstr>
      <vt:lpstr>Heute: Speicherung</vt:lpstr>
      <vt:lpstr>PowerPoint-Präsentation</vt:lpstr>
      <vt:lpstr>PublicData: institutionelles Forschungsdatenrepositorium der BUW</vt:lpstr>
      <vt:lpstr>PublicData: Gliederung</vt:lpstr>
      <vt:lpstr>PublicData: Vorbereitungen für die Speicherung</vt:lpstr>
      <vt:lpstr>PublicData: Submit Workflow</vt:lpstr>
      <vt:lpstr>PowerPoint-Präsentation</vt:lpstr>
      <vt:lpstr>PowerPoint-Präsentation</vt:lpstr>
      <vt:lpstr>Datenformate für die Langzeitarchivierung</vt:lpstr>
      <vt:lpstr>Tabellenkalkulation</vt:lpstr>
      <vt:lpstr>PublicData: Qualitätskontrolle bei DOI-Vergabe</vt:lpstr>
      <vt:lpstr>PowerPoint-Präsentation</vt:lpstr>
      <vt:lpstr>Hochverfügbarer Fileserver des ZIM mit Replikation und Disaster-Recovering: *fs1 </vt:lpstr>
      <vt:lpstr>Filehosting-Dienst „sciebo“ (NRW-Konsortium) </vt:lpstr>
      <vt:lpstr>PowerPoint-Präsentation</vt:lpstr>
      <vt:lpstr>Anforderung</vt:lpstr>
      <vt:lpstr>Teil I: Magnetische Medien</vt:lpstr>
      <vt:lpstr>Festplatten-Laufwerke</vt:lpstr>
      <vt:lpstr>Löschen einzelner Dateien</vt:lpstr>
      <vt:lpstr>Überschreiben einzelner Dateien mit Binär-Nullen unter Linux</vt:lpstr>
      <vt:lpstr>Überschreiben unter Windows</vt:lpstr>
      <vt:lpstr>Magnetische Zerstörung (Degauss)</vt:lpstr>
      <vt:lpstr>Magnetband (Bandkassetten, Cartridges)</vt:lpstr>
      <vt:lpstr>Teil II: Halbleiterlaufwerke</vt:lpstr>
      <vt:lpstr>SSD (Solid State Drive, Halbleiterlaufwerk)</vt:lpstr>
      <vt:lpstr>Flash-Speicher sicher löschen</vt:lpstr>
      <vt:lpstr>Teil III: Optische Laufwerke</vt:lpstr>
      <vt:lpstr>Optische Medien (z.B. CD-ROM, BD-R)</vt:lpstr>
      <vt:lpstr>LTH (Low-to-High) BD-R</vt:lpstr>
      <vt:lpstr>Teil IV: Entsorgung</vt:lpstr>
      <vt:lpstr>Zentrale Abfallsammelstelle</vt:lpstr>
      <vt:lpstr>Aktenvernichtung und Recycling</vt:lpstr>
      <vt:lpstr>Vernichtung ganzer Datenträger</vt:lpstr>
      <vt:lpstr>PowerPoint-Präsentation</vt:lpstr>
    </vt:vector>
  </TitlesOfParts>
  <Company>Bergische Universität Wuppertal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Stephanie Saage</dc:creator>
  <cp:lastModifiedBy>Rathmann</cp:lastModifiedBy>
  <cp:revision>1217</cp:revision>
  <cp:lastPrinted>2022-01-20T17:16:59Z</cp:lastPrinted>
  <dcterms:created xsi:type="dcterms:W3CDTF">2013-01-14T08:49:01Z</dcterms:created>
  <dcterms:modified xsi:type="dcterms:W3CDTF">2023-12-15T23:02:28Z</dcterms:modified>
</cp:coreProperties>
</file>