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78" r:id="rId2"/>
    <p:sldMasterId id="2147483672" r:id="rId3"/>
    <p:sldMasterId id="2147483676" r:id="rId4"/>
  </p:sldMasterIdLst>
  <p:notesMasterIdLst>
    <p:notesMasterId r:id="rId74"/>
  </p:notesMasterIdLst>
  <p:handoutMasterIdLst>
    <p:handoutMasterId r:id="rId75"/>
  </p:handoutMasterIdLst>
  <p:sldIdLst>
    <p:sldId id="342" r:id="rId5"/>
    <p:sldId id="356" r:id="rId6"/>
    <p:sldId id="296" r:id="rId7"/>
    <p:sldId id="391" r:id="rId8"/>
    <p:sldId id="317" r:id="rId9"/>
    <p:sldId id="360" r:id="rId10"/>
    <p:sldId id="319" r:id="rId11"/>
    <p:sldId id="320" r:id="rId12"/>
    <p:sldId id="318" r:id="rId13"/>
    <p:sldId id="321" r:id="rId14"/>
    <p:sldId id="322" r:id="rId15"/>
    <p:sldId id="362" r:id="rId16"/>
    <p:sldId id="328" r:id="rId17"/>
    <p:sldId id="291" r:id="rId18"/>
    <p:sldId id="329" r:id="rId19"/>
    <p:sldId id="330" r:id="rId20"/>
    <p:sldId id="331" r:id="rId21"/>
    <p:sldId id="332" r:id="rId22"/>
    <p:sldId id="333" r:id="rId23"/>
    <p:sldId id="334" r:id="rId24"/>
    <p:sldId id="341" r:id="rId25"/>
    <p:sldId id="392" r:id="rId26"/>
    <p:sldId id="336" r:id="rId27"/>
    <p:sldId id="337" r:id="rId28"/>
    <p:sldId id="338" r:id="rId29"/>
    <p:sldId id="393" r:id="rId30"/>
    <p:sldId id="358" r:id="rId31"/>
    <p:sldId id="340" r:id="rId32"/>
    <p:sldId id="344" r:id="rId33"/>
    <p:sldId id="345" r:id="rId34"/>
    <p:sldId id="346" r:id="rId35"/>
    <p:sldId id="347" r:id="rId36"/>
    <p:sldId id="352" r:id="rId37"/>
    <p:sldId id="351" r:id="rId38"/>
    <p:sldId id="348" r:id="rId39"/>
    <p:sldId id="349" r:id="rId40"/>
    <p:sldId id="324" r:id="rId41"/>
    <p:sldId id="325" r:id="rId42"/>
    <p:sldId id="327" r:id="rId43"/>
    <p:sldId id="365" r:id="rId44"/>
    <p:sldId id="366" r:id="rId45"/>
    <p:sldId id="367" r:id="rId46"/>
    <p:sldId id="368" r:id="rId47"/>
    <p:sldId id="369" r:id="rId48"/>
    <p:sldId id="370" r:id="rId49"/>
    <p:sldId id="371" r:id="rId50"/>
    <p:sldId id="372" r:id="rId51"/>
    <p:sldId id="373" r:id="rId52"/>
    <p:sldId id="374" r:id="rId53"/>
    <p:sldId id="399" r:id="rId54"/>
    <p:sldId id="375" r:id="rId55"/>
    <p:sldId id="376" r:id="rId56"/>
    <p:sldId id="394" r:id="rId57"/>
    <p:sldId id="378" r:id="rId58"/>
    <p:sldId id="398" r:id="rId59"/>
    <p:sldId id="396" r:id="rId60"/>
    <p:sldId id="397" r:id="rId61"/>
    <p:sldId id="379" r:id="rId62"/>
    <p:sldId id="380" r:id="rId63"/>
    <p:sldId id="381" r:id="rId64"/>
    <p:sldId id="384" r:id="rId65"/>
    <p:sldId id="385" r:id="rId66"/>
    <p:sldId id="386" r:id="rId67"/>
    <p:sldId id="387" r:id="rId68"/>
    <p:sldId id="388" r:id="rId69"/>
    <p:sldId id="400" r:id="rId70"/>
    <p:sldId id="395" r:id="rId71"/>
    <p:sldId id="390" r:id="rId72"/>
    <p:sldId id="343" r:id="rId73"/>
  </p:sldIdLst>
  <p:sldSz cx="9144000" cy="5143500" type="screen16x9"/>
  <p:notesSz cx="6805613" cy="99393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9" userDrawn="1">
          <p15:clr>
            <a:srgbClr val="A4A3A4"/>
          </p15:clr>
        </p15:guide>
        <p15:guide id="2" orient="horz" pos="98" userDrawn="1">
          <p15:clr>
            <a:srgbClr val="A4A3A4"/>
          </p15:clr>
        </p15:guide>
        <p15:guide id="3" orient="horz" pos="444" userDrawn="1">
          <p15:clr>
            <a:srgbClr val="A4A3A4"/>
          </p15:clr>
        </p15:guide>
        <p15:guide id="4" orient="horz" pos="608" userDrawn="1">
          <p15:clr>
            <a:srgbClr val="A4A3A4"/>
          </p15:clr>
        </p15:guide>
        <p15:guide id="5" orient="horz" pos="1369" userDrawn="1">
          <p15:clr>
            <a:srgbClr val="A4A3A4"/>
          </p15:clr>
        </p15:guide>
        <p15:guide id="6" orient="horz" pos="1887" userDrawn="1">
          <p15:clr>
            <a:srgbClr val="A4A3A4"/>
          </p15:clr>
        </p15:guide>
        <p15:guide id="7" orient="horz" pos="2743" userDrawn="1">
          <p15:clr>
            <a:srgbClr val="A4A3A4"/>
          </p15:clr>
        </p15:guide>
        <p15:guide id="8" orient="horz" pos="972" userDrawn="1">
          <p15:clr>
            <a:srgbClr val="A4A3A4"/>
          </p15:clr>
        </p15:guide>
        <p15:guide id="9" orient="horz" pos="830" userDrawn="1">
          <p15:clr>
            <a:srgbClr val="A4A3A4"/>
          </p15:clr>
        </p15:guide>
        <p15:guide id="10" orient="horz" pos="1610" userDrawn="1">
          <p15:clr>
            <a:srgbClr val="A4A3A4"/>
          </p15:clr>
        </p15:guide>
        <p15:guide id="11" orient="horz" pos="1207" userDrawn="1">
          <p15:clr>
            <a:srgbClr val="A4A3A4"/>
          </p15:clr>
        </p15:guide>
        <p15:guide id="12" pos="4612" userDrawn="1">
          <p15:clr>
            <a:srgbClr val="A4A3A4"/>
          </p15:clr>
        </p15:guide>
        <p15:guide id="13" pos="5587" userDrawn="1">
          <p15:clr>
            <a:srgbClr val="A4A3A4"/>
          </p15:clr>
        </p15:guide>
        <p15:guide id="14" pos="448" userDrawn="1">
          <p15:clr>
            <a:srgbClr val="A4A3A4"/>
          </p15:clr>
        </p15:guide>
        <p15:guide id="15" pos="1830" userDrawn="1">
          <p15:clr>
            <a:srgbClr val="A4A3A4"/>
          </p15:clr>
        </p15:guide>
        <p15:guide id="16" pos="2277" userDrawn="1">
          <p15:clr>
            <a:srgbClr val="A4A3A4"/>
          </p15:clr>
        </p15:guide>
        <p15:guide id="17" pos="4208" userDrawn="1">
          <p15:clr>
            <a:srgbClr val="A4A3A4"/>
          </p15:clr>
        </p15:guide>
        <p15:guide id="18" pos="3766" userDrawn="1">
          <p15:clr>
            <a:srgbClr val="A4A3A4"/>
          </p15:clr>
        </p15:guide>
        <p15:guide id="19" pos="5632" userDrawn="1">
          <p15:clr>
            <a:srgbClr val="A4A3A4"/>
          </p15:clr>
        </p15:guide>
        <p15:guide id="20" orient="horz" pos="2879" userDrawn="1">
          <p15:clr>
            <a:srgbClr val="A4A3A4"/>
          </p15:clr>
        </p15:guide>
        <p15:guide id="21" orient="horz" pos="122" userDrawn="1">
          <p15:clr>
            <a:srgbClr val="A4A3A4"/>
          </p15:clr>
        </p15:guide>
        <p15:guide id="22" orient="horz" pos="3134" userDrawn="1">
          <p15:clr>
            <a:srgbClr val="A4A3A4"/>
          </p15:clr>
        </p15:guide>
        <p15:guide id="24" orient="horz" pos="486" userDrawn="1">
          <p15:clr>
            <a:srgbClr val="A4A3A4"/>
          </p15:clr>
        </p15:guide>
        <p15:guide id="25" orient="horz" pos="2530" userDrawn="1">
          <p15:clr>
            <a:srgbClr val="A4A3A4"/>
          </p15:clr>
        </p15:guide>
        <p15:guide id="26" orient="horz" pos="1619" userDrawn="1">
          <p15:clr>
            <a:srgbClr val="A4A3A4"/>
          </p15:clr>
        </p15:guide>
        <p15:guide id="27" orient="horz" pos="602" userDrawn="1">
          <p15:clr>
            <a:srgbClr val="A4A3A4"/>
          </p15:clr>
        </p15:guide>
        <p15:guide id="28" pos="5463" userDrawn="1">
          <p15:clr>
            <a:srgbClr val="A4A3A4"/>
          </p15:clr>
        </p15:guide>
        <p15:guide id="29" pos="676" userDrawn="1">
          <p15:clr>
            <a:srgbClr val="A4A3A4"/>
          </p15:clr>
        </p15:guide>
        <p15:guide id="30" pos="426" userDrawn="1">
          <p15:clr>
            <a:srgbClr val="A4A3A4"/>
          </p15:clr>
        </p15:guide>
        <p15:guide id="31" pos="255" userDrawn="1">
          <p15:clr>
            <a:srgbClr val="A4A3A4"/>
          </p15:clr>
        </p15:guide>
        <p15:guide id="32" pos="2880" userDrawn="1">
          <p15:clr>
            <a:srgbClr val="A4A3A4"/>
          </p15:clr>
        </p15:guide>
        <p15:guide id="33" pos="1428" userDrawn="1">
          <p15:clr>
            <a:srgbClr val="A4A3A4"/>
          </p15:clr>
        </p15:guide>
        <p15:guide id="34" orient="horz"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nsch, Johannes" initials="B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D18"/>
    <a:srgbClr val="D0D8E8"/>
    <a:srgbClr val="70A51C"/>
    <a:srgbClr val="89BA17"/>
    <a:srgbClr val="6EA01D"/>
    <a:srgbClr val="4389BC"/>
    <a:srgbClr val="7AB800"/>
    <a:srgbClr val="4C1920"/>
    <a:srgbClr val="008B95"/>
    <a:srgbClr val="6D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86410" autoAdjust="0"/>
  </p:normalViewPr>
  <p:slideViewPr>
    <p:cSldViewPr snapToObjects="1">
      <p:cViewPr varScale="1">
        <p:scale>
          <a:sx n="144" d="100"/>
          <a:sy n="144" d="100"/>
        </p:scale>
        <p:origin x="102" y="192"/>
      </p:cViewPr>
      <p:guideLst>
        <p:guide orient="horz" pos="2489"/>
        <p:guide orient="horz" pos="98"/>
        <p:guide orient="horz" pos="444"/>
        <p:guide orient="horz" pos="608"/>
        <p:guide orient="horz" pos="1369"/>
        <p:guide orient="horz" pos="1887"/>
        <p:guide orient="horz" pos="2743"/>
        <p:guide orient="horz" pos="972"/>
        <p:guide orient="horz" pos="830"/>
        <p:guide orient="horz" pos="1610"/>
        <p:guide orient="horz" pos="1207"/>
        <p:guide pos="4612"/>
        <p:guide pos="5587"/>
        <p:guide pos="448"/>
        <p:guide pos="1830"/>
        <p:guide pos="2277"/>
        <p:guide pos="4208"/>
        <p:guide pos="3766"/>
        <p:guide pos="5632"/>
        <p:guide orient="horz" pos="2879"/>
        <p:guide orient="horz" pos="122"/>
        <p:guide orient="horz" pos="3134"/>
        <p:guide orient="horz" pos="486"/>
        <p:guide orient="horz" pos="2530"/>
        <p:guide orient="horz" pos="1619"/>
        <p:guide orient="horz" pos="602"/>
        <p:guide pos="5463"/>
        <p:guide pos="676"/>
        <p:guide pos="426"/>
        <p:guide pos="255"/>
        <p:guide pos="2880"/>
        <p:guide pos="1428"/>
        <p:guide orient="horz"/>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08" y="-11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thmann\Documents\Mapp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val>
            <c:numRef>
              <c:f>Tabelle1!$A$2:$A$6</c:f>
              <c:numCache>
                <c:formatCode>General</c:formatCode>
                <c:ptCount val="5"/>
                <c:pt idx="0">
                  <c:v>45</c:v>
                </c:pt>
                <c:pt idx="1">
                  <c:v>10</c:v>
                </c:pt>
                <c:pt idx="2">
                  <c:v>56</c:v>
                </c:pt>
                <c:pt idx="3">
                  <c:v>54</c:v>
                </c:pt>
                <c:pt idx="4">
                  <c:v>64</c:v>
                </c:pt>
              </c:numCache>
            </c:numRef>
          </c:val>
          <c:extLst>
            <c:ext xmlns:c16="http://schemas.microsoft.com/office/drawing/2014/chart" uri="{C3380CC4-5D6E-409C-BE32-E72D297353CC}">
              <c16:uniqueId val="{00000000-713F-4452-BC0B-6DA234FBC408}"/>
            </c:ext>
          </c:extLst>
        </c:ser>
        <c:ser>
          <c:idx val="1"/>
          <c:order val="1"/>
          <c:invertIfNegative val="0"/>
          <c:val>
            <c:numRef>
              <c:f>Tabelle1!$B$2:$B$6</c:f>
              <c:numCache>
                <c:formatCode>General</c:formatCode>
                <c:ptCount val="5"/>
                <c:pt idx="0">
                  <c:v>10</c:v>
                </c:pt>
                <c:pt idx="1">
                  <c:v>5</c:v>
                </c:pt>
                <c:pt idx="2">
                  <c:v>10</c:v>
                </c:pt>
                <c:pt idx="3">
                  <c:v>10</c:v>
                </c:pt>
                <c:pt idx="4">
                  <c:v>12</c:v>
                </c:pt>
              </c:numCache>
            </c:numRef>
          </c:val>
          <c:extLst>
            <c:ext xmlns:c16="http://schemas.microsoft.com/office/drawing/2014/chart" uri="{C3380CC4-5D6E-409C-BE32-E72D297353CC}">
              <c16:uniqueId val="{00000001-713F-4452-BC0B-6DA234FBC408}"/>
            </c:ext>
          </c:extLst>
        </c:ser>
        <c:dLbls>
          <c:showLegendKey val="0"/>
          <c:showVal val="0"/>
          <c:showCatName val="0"/>
          <c:showSerName val="0"/>
          <c:showPercent val="0"/>
          <c:showBubbleSize val="0"/>
        </c:dLbls>
        <c:gapWidth val="150"/>
        <c:overlap val="100"/>
        <c:axId val="144636160"/>
        <c:axId val="145686528"/>
      </c:barChart>
      <c:catAx>
        <c:axId val="144636160"/>
        <c:scaling>
          <c:orientation val="minMax"/>
        </c:scaling>
        <c:delete val="0"/>
        <c:axPos val="b"/>
        <c:majorTickMark val="out"/>
        <c:minorTickMark val="none"/>
        <c:tickLblPos val="nextTo"/>
        <c:crossAx val="145686528"/>
        <c:crosses val="autoZero"/>
        <c:auto val="1"/>
        <c:lblAlgn val="ctr"/>
        <c:lblOffset val="100"/>
        <c:noMultiLvlLbl val="0"/>
      </c:catAx>
      <c:valAx>
        <c:axId val="145686528"/>
        <c:scaling>
          <c:orientation val="minMax"/>
        </c:scaling>
        <c:delete val="0"/>
        <c:axPos val="l"/>
        <c:majorGridlines/>
        <c:numFmt formatCode="General" sourceLinked="1"/>
        <c:majorTickMark val="out"/>
        <c:minorTickMark val="none"/>
        <c:tickLblPos val="nextTo"/>
        <c:crossAx val="144636160"/>
        <c:crosses val="autoZero"/>
        <c:crossBetween val="between"/>
      </c:valAx>
      <c:spPr>
        <a:noFill/>
        <a:ln w="25400">
          <a:noFill/>
        </a:ln>
      </c:spPr>
    </c:plotArea>
    <c:plotVisOnly val="1"/>
    <c:dispBlanksAs val="gap"/>
    <c:showDLblsOverMax val="0"/>
  </c:chart>
  <c:spPr>
    <a:solidFill>
      <a:schemeClr val="bg1"/>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A4909-3070-9A40-92FE-151BBC894BDE}" type="doc">
      <dgm:prSet loTypeId="urn:microsoft.com/office/officeart/2008/layout/AlternatingHexagons" loCatId="" qsTypeId="urn:microsoft.com/office/officeart/2005/8/quickstyle/simple4" qsCatId="simple" csTypeId="urn:microsoft.com/office/officeart/2005/8/colors/accent0_3" csCatId="mainScheme" phldr="1"/>
      <dgm:spPr/>
      <dgm:t>
        <a:bodyPr/>
        <a:lstStyle/>
        <a:p>
          <a:endParaRPr lang="en-US"/>
        </a:p>
      </dgm:t>
    </dgm:pt>
    <dgm:pt modelId="{AC5FD639-E385-9240-8903-580CC5871924}">
      <dgm:prSet phldrT="[Text]" custT="1"/>
      <dgm:spPr>
        <a:solidFill>
          <a:schemeClr val="tx2"/>
        </a:solidFill>
        <a:ln>
          <a:solidFill>
            <a:schemeClr val="bg1"/>
          </a:solidFill>
        </a:ln>
      </dgm:spPr>
      <dgm:t>
        <a:bodyPr lIns="0" tIns="0" rIns="0" bIns="0"/>
        <a:lstStyle/>
        <a:p>
          <a:endParaRPr lang="en-US" sz="2000" dirty="0"/>
        </a:p>
      </dgm:t>
    </dgm:pt>
    <dgm:pt modelId="{230115C4-1D85-F74B-BA7B-E0FE528A9328}" type="parTrans" cxnId="{B8040540-8955-CA4F-AD35-6222F58E4A79}">
      <dgm:prSet/>
      <dgm:spPr/>
      <dgm:t>
        <a:bodyPr/>
        <a:lstStyle/>
        <a:p>
          <a:endParaRPr lang="en-US"/>
        </a:p>
      </dgm:t>
    </dgm:pt>
    <dgm:pt modelId="{DE7F3BCD-B33C-8542-A79C-0DCE24A5B271}" type="sibTrans" cxnId="{B8040540-8955-CA4F-AD35-6222F58E4A79}">
      <dgm:prSet/>
      <dgm:spPr>
        <a:solidFill>
          <a:schemeClr val="bg1"/>
        </a:solidFill>
        <a:ln>
          <a:solidFill>
            <a:schemeClr val="accent1"/>
          </a:solidFill>
        </a:ln>
      </dgm:spPr>
      <dgm:t>
        <a:bodyPr/>
        <a:lstStyle/>
        <a:p>
          <a:endParaRPr lang="en-US"/>
        </a:p>
      </dgm:t>
    </dgm:pt>
    <dgm:pt modelId="{7850699E-E60F-A141-9179-F3643B8964BF}">
      <dgm:prSet phldrT="[Text]" custT="1"/>
      <dgm:spPr>
        <a:solidFill>
          <a:schemeClr val="tx2"/>
        </a:solidFill>
        <a:ln>
          <a:solidFill>
            <a:schemeClr val="bg1"/>
          </a:solidFill>
        </a:ln>
      </dgm:spPr>
      <dgm:t>
        <a:bodyPr/>
        <a:lstStyle/>
        <a:p>
          <a:r>
            <a:rPr lang="en-US" sz="1500" dirty="0"/>
            <a:t>🛡 Misuse</a:t>
          </a:r>
        </a:p>
      </dgm:t>
    </dgm:pt>
    <dgm:pt modelId="{2D8E6666-08D4-954D-A9B3-976FABDE3661}" type="parTrans" cxnId="{C66214E8-3511-0640-9DC3-3B73C75EA564}">
      <dgm:prSet/>
      <dgm:spPr/>
      <dgm:t>
        <a:bodyPr/>
        <a:lstStyle/>
        <a:p>
          <a:endParaRPr lang="en-US"/>
        </a:p>
      </dgm:t>
    </dgm:pt>
    <dgm:pt modelId="{C782B199-E61C-A24B-8AA1-9B577B8F20B5}" type="sibTrans" cxnId="{C66214E8-3511-0640-9DC3-3B73C75EA564}">
      <dgm:prSet/>
      <dgm:spPr>
        <a:solidFill>
          <a:schemeClr val="bg1"/>
        </a:solidFill>
        <a:ln>
          <a:solidFill>
            <a:schemeClr val="accent1"/>
          </a:solidFill>
        </a:ln>
      </dgm:spPr>
      <dgm:t>
        <a:bodyPr/>
        <a:lstStyle/>
        <a:p>
          <a:endParaRPr lang="en-US"/>
        </a:p>
      </dgm:t>
    </dgm:pt>
    <dgm:pt modelId="{13288885-5FD5-5940-987B-8064A849173F}">
      <dgm:prSet phldrT="[Text]" custT="1"/>
      <dgm:spPr>
        <a:solidFill>
          <a:schemeClr val="tx2"/>
        </a:solidFill>
        <a:ln>
          <a:solidFill>
            <a:schemeClr val="bg1"/>
          </a:solidFill>
        </a:ln>
      </dgm:spPr>
      <dgm:t>
        <a:bodyPr/>
        <a:lstStyle/>
        <a:p>
          <a:r>
            <a:rPr lang="en-US" sz="1500" dirty="0"/>
            <a:t>Clear Rules</a:t>
          </a:r>
        </a:p>
      </dgm:t>
    </dgm:pt>
    <dgm:pt modelId="{E6BCC714-6E21-AE43-B90C-7C2C2895F198}" type="parTrans" cxnId="{0DD0AC2D-7E5D-7D4F-93A4-0800739C3EBE}">
      <dgm:prSet/>
      <dgm:spPr/>
      <dgm:t>
        <a:bodyPr/>
        <a:lstStyle/>
        <a:p>
          <a:endParaRPr lang="en-US"/>
        </a:p>
      </dgm:t>
    </dgm:pt>
    <dgm:pt modelId="{22097FEB-A8F9-E54E-B08A-8CFF4E038F3B}" type="sibTrans" cxnId="{0DD0AC2D-7E5D-7D4F-93A4-0800739C3EBE}">
      <dgm:prSet/>
      <dgm:spPr>
        <a:solidFill>
          <a:schemeClr val="bg1"/>
        </a:solidFill>
        <a:ln>
          <a:solidFill>
            <a:schemeClr val="accent1"/>
          </a:solidFill>
        </a:ln>
      </dgm:spPr>
      <dgm:t>
        <a:bodyPr/>
        <a:lstStyle/>
        <a:p>
          <a:endParaRPr lang="en-US"/>
        </a:p>
      </dgm:t>
    </dgm:pt>
    <dgm:pt modelId="{CB292880-AFD4-2E4E-A5C1-F2186968F160}">
      <dgm:prSet custT="1"/>
      <dgm:spPr>
        <a:solidFill>
          <a:schemeClr val="tx2"/>
        </a:solidFill>
        <a:ln>
          <a:solidFill>
            <a:schemeClr val="bg1"/>
          </a:solidFill>
        </a:ln>
      </dgm:spPr>
      <dgm:t>
        <a:bodyPr/>
        <a:lstStyle/>
        <a:p>
          <a:r>
            <a:rPr lang="de-DE" sz="1500" dirty="0" err="1"/>
            <a:t>Choose</a:t>
          </a:r>
          <a:r>
            <a:rPr lang="de-DE" sz="1500" dirty="0"/>
            <a:t> </a:t>
          </a:r>
          <a:r>
            <a:rPr lang="de-DE" sz="1500" dirty="0" err="1"/>
            <a:t>from</a:t>
          </a:r>
          <a:r>
            <a:rPr lang="de-DE" sz="1500" dirty="0"/>
            <a:t> </a:t>
          </a:r>
          <a:r>
            <a:rPr lang="de-DE" sz="1500" dirty="0" err="1"/>
            <a:t>list</a:t>
          </a:r>
          <a:endParaRPr lang="en-US" sz="1500" dirty="0"/>
        </a:p>
      </dgm:t>
    </dgm:pt>
    <dgm:pt modelId="{B0A964EA-476F-3045-8B26-242D4E77D7C2}" type="parTrans" cxnId="{9A0C64CF-F2E2-A349-A471-18D505D221F5}">
      <dgm:prSet/>
      <dgm:spPr/>
      <dgm:t>
        <a:bodyPr/>
        <a:lstStyle/>
        <a:p>
          <a:endParaRPr lang="en-US"/>
        </a:p>
      </dgm:t>
    </dgm:pt>
    <dgm:pt modelId="{48B72846-5CD0-BF47-B8C5-B6BEA1067424}" type="sibTrans" cxnId="{9A0C64CF-F2E2-A349-A471-18D505D221F5}">
      <dgm:prSet/>
      <dgm:spPr>
        <a:solidFill>
          <a:schemeClr val="bg1"/>
        </a:solidFill>
        <a:ln>
          <a:solidFill>
            <a:schemeClr val="accent1"/>
          </a:solidFill>
        </a:ln>
      </dgm:spPr>
      <dgm:t>
        <a:bodyPr/>
        <a:lstStyle/>
        <a:p>
          <a:endParaRPr lang="en-US"/>
        </a:p>
      </dgm:t>
    </dgm:pt>
    <dgm:pt modelId="{0E7388CE-2548-F649-BABC-636A9FA7B29F}" type="pres">
      <dgm:prSet presAssocID="{AECA4909-3070-9A40-92FE-151BBC894BDE}" presName="Name0" presStyleCnt="0">
        <dgm:presLayoutVars>
          <dgm:chMax/>
          <dgm:chPref/>
          <dgm:dir/>
          <dgm:animLvl val="lvl"/>
        </dgm:presLayoutVars>
      </dgm:prSet>
      <dgm:spPr/>
    </dgm:pt>
    <dgm:pt modelId="{D2AEA083-C47E-C148-802A-6108739666CD}" type="pres">
      <dgm:prSet presAssocID="{AC5FD639-E385-9240-8903-580CC5871924}" presName="composite" presStyleCnt="0"/>
      <dgm:spPr/>
    </dgm:pt>
    <dgm:pt modelId="{7FD33E27-43DB-AA47-8ADB-4917280C91CA}" type="pres">
      <dgm:prSet presAssocID="{AC5FD639-E385-9240-8903-580CC5871924}" presName="Parent1" presStyleLbl="node1" presStyleIdx="0" presStyleCnt="8" custLinFactX="-100000" custLinFactY="69717" custLinFactNeighborX="-116587" custLinFactNeighborY="100000">
        <dgm:presLayoutVars>
          <dgm:chMax val="1"/>
          <dgm:chPref val="1"/>
          <dgm:bulletEnabled val="1"/>
        </dgm:presLayoutVars>
      </dgm:prSet>
      <dgm:spPr/>
    </dgm:pt>
    <dgm:pt modelId="{6E5409B0-2621-AF44-BD6B-F470825535E2}" type="pres">
      <dgm:prSet presAssocID="{AC5FD639-E385-9240-8903-580CC5871924}" presName="Childtext1" presStyleLbl="revTx" presStyleIdx="0" presStyleCnt="4">
        <dgm:presLayoutVars>
          <dgm:chMax val="0"/>
          <dgm:chPref val="0"/>
          <dgm:bulletEnabled val="1"/>
        </dgm:presLayoutVars>
      </dgm:prSet>
      <dgm:spPr/>
    </dgm:pt>
    <dgm:pt modelId="{88EAF4FC-DC29-E74E-B064-5A9E3D88FE59}" type="pres">
      <dgm:prSet presAssocID="{AC5FD639-E385-9240-8903-580CC5871924}" presName="BalanceSpacing" presStyleCnt="0"/>
      <dgm:spPr/>
    </dgm:pt>
    <dgm:pt modelId="{9317FC2E-2C57-AC47-B132-B1EAE91CC368}" type="pres">
      <dgm:prSet presAssocID="{AC5FD639-E385-9240-8903-580CC5871924}" presName="BalanceSpacing1" presStyleCnt="0"/>
      <dgm:spPr/>
    </dgm:pt>
    <dgm:pt modelId="{D64243D9-F470-754F-A239-81D6C2E2B618}" type="pres">
      <dgm:prSet presAssocID="{DE7F3BCD-B33C-8542-A79C-0DCE24A5B271}" presName="Accent1Text" presStyleLbl="node1" presStyleIdx="1" presStyleCnt="8" custLinFactX="100000" custLinFactY="69755" custLinFactNeighborX="117375" custLinFactNeighborY="100000"/>
      <dgm:spPr/>
    </dgm:pt>
    <dgm:pt modelId="{E4416CB2-35C4-E542-BAD9-5180CE67ED5D}" type="pres">
      <dgm:prSet presAssocID="{DE7F3BCD-B33C-8542-A79C-0DCE24A5B271}" presName="spaceBetweenRectangles" presStyleCnt="0"/>
      <dgm:spPr/>
    </dgm:pt>
    <dgm:pt modelId="{B2E4BFF3-915C-644D-9F05-9797776B262D}" type="pres">
      <dgm:prSet presAssocID="{7850699E-E60F-A141-9179-F3643B8964BF}" presName="composite" presStyleCnt="0"/>
      <dgm:spPr/>
    </dgm:pt>
    <dgm:pt modelId="{23713521-2CB4-1E41-BF95-6B2EB3BC2A08}" type="pres">
      <dgm:prSet presAssocID="{7850699E-E60F-A141-9179-F3643B8964BF}" presName="Parent1" presStyleLbl="node1" presStyleIdx="2" presStyleCnt="8">
        <dgm:presLayoutVars>
          <dgm:chMax val="1"/>
          <dgm:chPref val="1"/>
          <dgm:bulletEnabled val="1"/>
        </dgm:presLayoutVars>
      </dgm:prSet>
      <dgm:spPr/>
    </dgm:pt>
    <dgm:pt modelId="{0E5D8573-C906-5A45-9BB4-529098BBEB4D}" type="pres">
      <dgm:prSet presAssocID="{7850699E-E60F-A141-9179-F3643B8964BF}" presName="Childtext1" presStyleLbl="revTx" presStyleIdx="1" presStyleCnt="4">
        <dgm:presLayoutVars>
          <dgm:chMax val="0"/>
          <dgm:chPref val="0"/>
          <dgm:bulletEnabled val="1"/>
        </dgm:presLayoutVars>
      </dgm:prSet>
      <dgm:spPr/>
    </dgm:pt>
    <dgm:pt modelId="{D6E76C38-5CCC-AC44-A7B5-5CEE0ED43517}" type="pres">
      <dgm:prSet presAssocID="{7850699E-E60F-A141-9179-F3643B8964BF}" presName="BalanceSpacing" presStyleCnt="0"/>
      <dgm:spPr/>
    </dgm:pt>
    <dgm:pt modelId="{1F7B4108-2717-094C-A4A8-1F1AE6D8A38D}" type="pres">
      <dgm:prSet presAssocID="{7850699E-E60F-A141-9179-F3643B8964BF}" presName="BalanceSpacing1" presStyleCnt="0"/>
      <dgm:spPr/>
    </dgm:pt>
    <dgm:pt modelId="{45E10206-BBEC-6C4E-B747-280F1B55B532}" type="pres">
      <dgm:prSet presAssocID="{C782B199-E61C-A24B-8AA1-9B577B8F20B5}" presName="Accent1Text" presStyleLbl="node1" presStyleIdx="3" presStyleCnt="8" custLinFactNeighborY="176"/>
      <dgm:spPr/>
    </dgm:pt>
    <dgm:pt modelId="{1403104A-17EA-3044-B6C9-8D35A9071908}" type="pres">
      <dgm:prSet presAssocID="{C782B199-E61C-A24B-8AA1-9B577B8F20B5}" presName="spaceBetweenRectangles" presStyleCnt="0"/>
      <dgm:spPr/>
    </dgm:pt>
    <dgm:pt modelId="{ECF2675B-6AB3-084B-A2E4-298A851756F0}" type="pres">
      <dgm:prSet presAssocID="{13288885-5FD5-5940-987B-8064A849173F}" presName="composite" presStyleCnt="0"/>
      <dgm:spPr/>
    </dgm:pt>
    <dgm:pt modelId="{B9DD50AC-46D7-4A4F-BC20-7E529094FC46}" type="pres">
      <dgm:prSet presAssocID="{13288885-5FD5-5940-987B-8064A849173F}" presName="Parent1" presStyleLbl="node1" presStyleIdx="4" presStyleCnt="8">
        <dgm:presLayoutVars>
          <dgm:chMax val="1"/>
          <dgm:chPref val="1"/>
          <dgm:bulletEnabled val="1"/>
        </dgm:presLayoutVars>
      </dgm:prSet>
      <dgm:spPr/>
    </dgm:pt>
    <dgm:pt modelId="{44E129D0-3867-BF49-BD06-215D4D5D305E}" type="pres">
      <dgm:prSet presAssocID="{13288885-5FD5-5940-987B-8064A849173F}" presName="Childtext1" presStyleLbl="revTx" presStyleIdx="2" presStyleCnt="4">
        <dgm:presLayoutVars>
          <dgm:chMax val="0"/>
          <dgm:chPref val="0"/>
          <dgm:bulletEnabled val="1"/>
        </dgm:presLayoutVars>
      </dgm:prSet>
      <dgm:spPr/>
    </dgm:pt>
    <dgm:pt modelId="{A4E86FC8-D031-314C-8388-D0FF81896A0F}" type="pres">
      <dgm:prSet presAssocID="{13288885-5FD5-5940-987B-8064A849173F}" presName="BalanceSpacing" presStyleCnt="0"/>
      <dgm:spPr/>
    </dgm:pt>
    <dgm:pt modelId="{39554894-3DDF-DB48-A940-C38481E21193}" type="pres">
      <dgm:prSet presAssocID="{13288885-5FD5-5940-987B-8064A849173F}" presName="BalanceSpacing1" presStyleCnt="0"/>
      <dgm:spPr/>
    </dgm:pt>
    <dgm:pt modelId="{A216D6A1-8036-2743-B6D8-9D9728D128E7}" type="pres">
      <dgm:prSet presAssocID="{22097FEB-A8F9-E54E-B08A-8CFF4E038F3B}" presName="Accent1Text" presStyleLbl="node1" presStyleIdx="5" presStyleCnt="8" custLinFactNeighborY="176"/>
      <dgm:spPr/>
    </dgm:pt>
    <dgm:pt modelId="{ABFB9DFF-5AE1-3943-91D2-DF060E56C992}" type="pres">
      <dgm:prSet presAssocID="{22097FEB-A8F9-E54E-B08A-8CFF4E038F3B}" presName="spaceBetweenRectangles" presStyleCnt="0"/>
      <dgm:spPr/>
    </dgm:pt>
    <dgm:pt modelId="{B1717D6E-1D0C-9A47-8B42-28F27AD2F4E3}" type="pres">
      <dgm:prSet presAssocID="{CB292880-AFD4-2E4E-A5C1-F2186968F160}" presName="composite" presStyleCnt="0"/>
      <dgm:spPr/>
    </dgm:pt>
    <dgm:pt modelId="{A2D2DD73-7232-B749-8F13-22D79C6A949C}" type="pres">
      <dgm:prSet presAssocID="{CB292880-AFD4-2E4E-A5C1-F2186968F160}" presName="Parent1" presStyleLbl="node1" presStyleIdx="6" presStyleCnt="8">
        <dgm:presLayoutVars>
          <dgm:chMax val="1"/>
          <dgm:chPref val="1"/>
          <dgm:bulletEnabled val="1"/>
        </dgm:presLayoutVars>
      </dgm:prSet>
      <dgm:spPr/>
    </dgm:pt>
    <dgm:pt modelId="{B37CB2F4-C689-1E45-B629-C34A4713DB08}" type="pres">
      <dgm:prSet presAssocID="{CB292880-AFD4-2E4E-A5C1-F2186968F160}" presName="Childtext1" presStyleLbl="revTx" presStyleIdx="3" presStyleCnt="4">
        <dgm:presLayoutVars>
          <dgm:chMax val="0"/>
          <dgm:chPref val="0"/>
          <dgm:bulletEnabled val="1"/>
        </dgm:presLayoutVars>
      </dgm:prSet>
      <dgm:spPr/>
    </dgm:pt>
    <dgm:pt modelId="{38B75E36-1391-924E-B7FC-A880303F428A}" type="pres">
      <dgm:prSet presAssocID="{CB292880-AFD4-2E4E-A5C1-F2186968F160}" presName="BalanceSpacing" presStyleCnt="0"/>
      <dgm:spPr/>
    </dgm:pt>
    <dgm:pt modelId="{4C0C6109-550C-8E47-9EA3-2D080FD20D04}" type="pres">
      <dgm:prSet presAssocID="{CB292880-AFD4-2E4E-A5C1-F2186968F160}" presName="BalanceSpacing1" presStyleCnt="0"/>
      <dgm:spPr/>
    </dgm:pt>
    <dgm:pt modelId="{E12C2D31-BDB4-6647-A86E-3A7D4BB42983}" type="pres">
      <dgm:prSet presAssocID="{48B72846-5CD0-BF47-B8C5-B6BEA1067424}" presName="Accent1Text" presStyleLbl="node1" presStyleIdx="7" presStyleCnt="8" custLinFactNeighborY="176"/>
      <dgm:spPr/>
    </dgm:pt>
  </dgm:ptLst>
  <dgm:cxnLst>
    <dgm:cxn modelId="{A9C6FF15-224E-4B06-AAB1-B75FBB1E69FC}" type="presOf" srcId="{13288885-5FD5-5940-987B-8064A849173F}" destId="{B9DD50AC-46D7-4A4F-BC20-7E529094FC46}" srcOrd="0" destOrd="0" presId="urn:microsoft.com/office/officeart/2008/layout/AlternatingHexagons"/>
    <dgm:cxn modelId="{BCE11E29-E4CF-420F-B64A-38D9D5DA7EAC}" type="presOf" srcId="{48B72846-5CD0-BF47-B8C5-B6BEA1067424}" destId="{E12C2D31-BDB4-6647-A86E-3A7D4BB42983}" srcOrd="0" destOrd="0" presId="urn:microsoft.com/office/officeart/2008/layout/AlternatingHexagons"/>
    <dgm:cxn modelId="{0DD0AC2D-7E5D-7D4F-93A4-0800739C3EBE}" srcId="{AECA4909-3070-9A40-92FE-151BBC894BDE}" destId="{13288885-5FD5-5940-987B-8064A849173F}" srcOrd="2" destOrd="0" parTransId="{E6BCC714-6E21-AE43-B90C-7C2C2895F198}" sibTransId="{22097FEB-A8F9-E54E-B08A-8CFF4E038F3B}"/>
    <dgm:cxn modelId="{96C0E53F-94C0-468A-912A-5E44424D00F0}" type="presOf" srcId="{CB292880-AFD4-2E4E-A5C1-F2186968F160}" destId="{A2D2DD73-7232-B749-8F13-22D79C6A949C}" srcOrd="0" destOrd="0" presId="urn:microsoft.com/office/officeart/2008/layout/AlternatingHexagons"/>
    <dgm:cxn modelId="{B8040540-8955-CA4F-AD35-6222F58E4A79}" srcId="{AECA4909-3070-9A40-92FE-151BBC894BDE}" destId="{AC5FD639-E385-9240-8903-580CC5871924}" srcOrd="0" destOrd="0" parTransId="{230115C4-1D85-F74B-BA7B-E0FE528A9328}" sibTransId="{DE7F3BCD-B33C-8542-A79C-0DCE24A5B271}"/>
    <dgm:cxn modelId="{F1CBAC83-A3E9-45A5-8CEA-F6052D77B3BC}" type="presOf" srcId="{AECA4909-3070-9A40-92FE-151BBC894BDE}" destId="{0E7388CE-2548-F649-BABC-636A9FA7B29F}" srcOrd="0" destOrd="0" presId="urn:microsoft.com/office/officeart/2008/layout/AlternatingHexagons"/>
    <dgm:cxn modelId="{11D2D387-D849-48DD-AD14-59E4446E4E3C}" type="presOf" srcId="{22097FEB-A8F9-E54E-B08A-8CFF4E038F3B}" destId="{A216D6A1-8036-2743-B6D8-9D9728D128E7}" srcOrd="0" destOrd="0" presId="urn:microsoft.com/office/officeart/2008/layout/AlternatingHexagons"/>
    <dgm:cxn modelId="{C16C338E-B2BF-4F47-9B26-1DE2C53FD383}" type="presOf" srcId="{7850699E-E60F-A141-9179-F3643B8964BF}" destId="{23713521-2CB4-1E41-BF95-6B2EB3BC2A08}" srcOrd="0" destOrd="0" presId="urn:microsoft.com/office/officeart/2008/layout/AlternatingHexagons"/>
    <dgm:cxn modelId="{0B98ABB8-5A05-4B74-9130-C98AE85134C1}" type="presOf" srcId="{C782B199-E61C-A24B-8AA1-9B577B8F20B5}" destId="{45E10206-BBEC-6C4E-B747-280F1B55B532}" srcOrd="0" destOrd="0" presId="urn:microsoft.com/office/officeart/2008/layout/AlternatingHexagons"/>
    <dgm:cxn modelId="{9A0C64CF-F2E2-A349-A471-18D505D221F5}" srcId="{AECA4909-3070-9A40-92FE-151BBC894BDE}" destId="{CB292880-AFD4-2E4E-A5C1-F2186968F160}" srcOrd="3" destOrd="0" parTransId="{B0A964EA-476F-3045-8B26-242D4E77D7C2}" sibTransId="{48B72846-5CD0-BF47-B8C5-B6BEA1067424}"/>
    <dgm:cxn modelId="{2BC861D3-E29A-492F-8DB0-2E0DE3FD5EAC}" type="presOf" srcId="{DE7F3BCD-B33C-8542-A79C-0DCE24A5B271}" destId="{D64243D9-F470-754F-A239-81D6C2E2B618}" srcOrd="0" destOrd="0" presId="urn:microsoft.com/office/officeart/2008/layout/AlternatingHexagons"/>
    <dgm:cxn modelId="{D16119D6-8CAF-4929-80F3-B35E21CD83E6}" type="presOf" srcId="{AC5FD639-E385-9240-8903-580CC5871924}" destId="{7FD33E27-43DB-AA47-8ADB-4917280C91CA}" srcOrd="0" destOrd="0" presId="urn:microsoft.com/office/officeart/2008/layout/AlternatingHexagons"/>
    <dgm:cxn modelId="{C66214E8-3511-0640-9DC3-3B73C75EA564}" srcId="{AECA4909-3070-9A40-92FE-151BBC894BDE}" destId="{7850699E-E60F-A141-9179-F3643B8964BF}" srcOrd="1" destOrd="0" parTransId="{2D8E6666-08D4-954D-A9B3-976FABDE3661}" sibTransId="{C782B199-E61C-A24B-8AA1-9B577B8F20B5}"/>
    <dgm:cxn modelId="{21C36741-6850-4AA5-A285-7E87929F4C8B}" type="presParOf" srcId="{0E7388CE-2548-F649-BABC-636A9FA7B29F}" destId="{D2AEA083-C47E-C148-802A-6108739666CD}" srcOrd="0" destOrd="0" presId="urn:microsoft.com/office/officeart/2008/layout/AlternatingHexagons"/>
    <dgm:cxn modelId="{DA55D6D0-C0A6-4646-BDA1-A2C86A999B58}" type="presParOf" srcId="{D2AEA083-C47E-C148-802A-6108739666CD}" destId="{7FD33E27-43DB-AA47-8ADB-4917280C91CA}" srcOrd="0" destOrd="0" presId="urn:microsoft.com/office/officeart/2008/layout/AlternatingHexagons"/>
    <dgm:cxn modelId="{CDDF1013-86F3-4720-80FB-D2F29B362DA2}" type="presParOf" srcId="{D2AEA083-C47E-C148-802A-6108739666CD}" destId="{6E5409B0-2621-AF44-BD6B-F470825535E2}" srcOrd="1" destOrd="0" presId="urn:microsoft.com/office/officeart/2008/layout/AlternatingHexagons"/>
    <dgm:cxn modelId="{27672987-CDDD-4403-8AD6-74B80C4F52F1}" type="presParOf" srcId="{D2AEA083-C47E-C148-802A-6108739666CD}" destId="{88EAF4FC-DC29-E74E-B064-5A9E3D88FE59}" srcOrd="2" destOrd="0" presId="urn:microsoft.com/office/officeart/2008/layout/AlternatingHexagons"/>
    <dgm:cxn modelId="{28D1D256-A560-4CCA-B587-D17E93BA1D38}" type="presParOf" srcId="{D2AEA083-C47E-C148-802A-6108739666CD}" destId="{9317FC2E-2C57-AC47-B132-B1EAE91CC368}" srcOrd="3" destOrd="0" presId="urn:microsoft.com/office/officeart/2008/layout/AlternatingHexagons"/>
    <dgm:cxn modelId="{52839B43-9E57-4044-9E46-B0715065B414}" type="presParOf" srcId="{D2AEA083-C47E-C148-802A-6108739666CD}" destId="{D64243D9-F470-754F-A239-81D6C2E2B618}" srcOrd="4" destOrd="0" presId="urn:microsoft.com/office/officeart/2008/layout/AlternatingHexagons"/>
    <dgm:cxn modelId="{965840ED-7F09-4075-87E7-8ED6C88FAD41}" type="presParOf" srcId="{0E7388CE-2548-F649-BABC-636A9FA7B29F}" destId="{E4416CB2-35C4-E542-BAD9-5180CE67ED5D}" srcOrd="1" destOrd="0" presId="urn:microsoft.com/office/officeart/2008/layout/AlternatingHexagons"/>
    <dgm:cxn modelId="{FB9E1758-C0F1-4999-A896-340470DF307A}" type="presParOf" srcId="{0E7388CE-2548-F649-BABC-636A9FA7B29F}" destId="{B2E4BFF3-915C-644D-9F05-9797776B262D}" srcOrd="2" destOrd="0" presId="urn:microsoft.com/office/officeart/2008/layout/AlternatingHexagons"/>
    <dgm:cxn modelId="{391F895F-A484-45D4-A72A-3881594EEF8C}" type="presParOf" srcId="{B2E4BFF3-915C-644D-9F05-9797776B262D}" destId="{23713521-2CB4-1E41-BF95-6B2EB3BC2A08}" srcOrd="0" destOrd="0" presId="urn:microsoft.com/office/officeart/2008/layout/AlternatingHexagons"/>
    <dgm:cxn modelId="{2129F2FE-A9C8-4C12-BC1D-83BACB5BA0BD}" type="presParOf" srcId="{B2E4BFF3-915C-644D-9F05-9797776B262D}" destId="{0E5D8573-C906-5A45-9BB4-529098BBEB4D}" srcOrd="1" destOrd="0" presId="urn:microsoft.com/office/officeart/2008/layout/AlternatingHexagons"/>
    <dgm:cxn modelId="{8D35919F-08F0-420E-B5E8-E161CC9CBF69}" type="presParOf" srcId="{B2E4BFF3-915C-644D-9F05-9797776B262D}" destId="{D6E76C38-5CCC-AC44-A7B5-5CEE0ED43517}" srcOrd="2" destOrd="0" presId="urn:microsoft.com/office/officeart/2008/layout/AlternatingHexagons"/>
    <dgm:cxn modelId="{6BE59F4E-83F2-4D37-8A58-68E0E23316E9}" type="presParOf" srcId="{B2E4BFF3-915C-644D-9F05-9797776B262D}" destId="{1F7B4108-2717-094C-A4A8-1F1AE6D8A38D}" srcOrd="3" destOrd="0" presId="urn:microsoft.com/office/officeart/2008/layout/AlternatingHexagons"/>
    <dgm:cxn modelId="{D2214147-1D19-4832-98D1-56541EDC2FB6}" type="presParOf" srcId="{B2E4BFF3-915C-644D-9F05-9797776B262D}" destId="{45E10206-BBEC-6C4E-B747-280F1B55B532}" srcOrd="4" destOrd="0" presId="urn:microsoft.com/office/officeart/2008/layout/AlternatingHexagons"/>
    <dgm:cxn modelId="{B3F5C0A1-097F-4B4C-A8BA-8E377D0F2D0E}" type="presParOf" srcId="{0E7388CE-2548-F649-BABC-636A9FA7B29F}" destId="{1403104A-17EA-3044-B6C9-8D35A9071908}" srcOrd="3" destOrd="0" presId="urn:microsoft.com/office/officeart/2008/layout/AlternatingHexagons"/>
    <dgm:cxn modelId="{F41775EB-0630-426E-94BD-90F4E97BD7FA}" type="presParOf" srcId="{0E7388CE-2548-F649-BABC-636A9FA7B29F}" destId="{ECF2675B-6AB3-084B-A2E4-298A851756F0}" srcOrd="4" destOrd="0" presId="urn:microsoft.com/office/officeart/2008/layout/AlternatingHexagons"/>
    <dgm:cxn modelId="{48104E55-0DDB-469D-B793-463EA6181660}" type="presParOf" srcId="{ECF2675B-6AB3-084B-A2E4-298A851756F0}" destId="{B9DD50AC-46D7-4A4F-BC20-7E529094FC46}" srcOrd="0" destOrd="0" presId="urn:microsoft.com/office/officeart/2008/layout/AlternatingHexagons"/>
    <dgm:cxn modelId="{B0AFA1D1-1FEE-4792-BE21-D7A7C7E606A3}" type="presParOf" srcId="{ECF2675B-6AB3-084B-A2E4-298A851756F0}" destId="{44E129D0-3867-BF49-BD06-215D4D5D305E}" srcOrd="1" destOrd="0" presId="urn:microsoft.com/office/officeart/2008/layout/AlternatingHexagons"/>
    <dgm:cxn modelId="{DB1FC3FB-493C-4692-82A3-D91C99A49B95}" type="presParOf" srcId="{ECF2675B-6AB3-084B-A2E4-298A851756F0}" destId="{A4E86FC8-D031-314C-8388-D0FF81896A0F}" srcOrd="2" destOrd="0" presId="urn:microsoft.com/office/officeart/2008/layout/AlternatingHexagons"/>
    <dgm:cxn modelId="{D75978B8-80A4-4505-879A-B6C5AB698B40}" type="presParOf" srcId="{ECF2675B-6AB3-084B-A2E4-298A851756F0}" destId="{39554894-3DDF-DB48-A940-C38481E21193}" srcOrd="3" destOrd="0" presId="urn:microsoft.com/office/officeart/2008/layout/AlternatingHexagons"/>
    <dgm:cxn modelId="{BA233C8A-1424-465A-847B-A2885FE9B354}" type="presParOf" srcId="{ECF2675B-6AB3-084B-A2E4-298A851756F0}" destId="{A216D6A1-8036-2743-B6D8-9D9728D128E7}" srcOrd="4" destOrd="0" presId="urn:microsoft.com/office/officeart/2008/layout/AlternatingHexagons"/>
    <dgm:cxn modelId="{3F723CF6-F307-4860-9870-3D3EE19C060E}" type="presParOf" srcId="{0E7388CE-2548-F649-BABC-636A9FA7B29F}" destId="{ABFB9DFF-5AE1-3943-91D2-DF060E56C992}" srcOrd="5" destOrd="0" presId="urn:microsoft.com/office/officeart/2008/layout/AlternatingHexagons"/>
    <dgm:cxn modelId="{1A4E4BC0-CDA9-4229-A524-59B196C813A1}" type="presParOf" srcId="{0E7388CE-2548-F649-BABC-636A9FA7B29F}" destId="{B1717D6E-1D0C-9A47-8B42-28F27AD2F4E3}" srcOrd="6" destOrd="0" presId="urn:microsoft.com/office/officeart/2008/layout/AlternatingHexagons"/>
    <dgm:cxn modelId="{06740420-606F-44E4-8DED-1B798CB65D21}" type="presParOf" srcId="{B1717D6E-1D0C-9A47-8B42-28F27AD2F4E3}" destId="{A2D2DD73-7232-B749-8F13-22D79C6A949C}" srcOrd="0" destOrd="0" presId="urn:microsoft.com/office/officeart/2008/layout/AlternatingHexagons"/>
    <dgm:cxn modelId="{21E44B1F-71E3-420C-B11D-2670D81C9A68}" type="presParOf" srcId="{B1717D6E-1D0C-9A47-8B42-28F27AD2F4E3}" destId="{B37CB2F4-C689-1E45-B629-C34A4713DB08}" srcOrd="1" destOrd="0" presId="urn:microsoft.com/office/officeart/2008/layout/AlternatingHexagons"/>
    <dgm:cxn modelId="{4A0C45C6-8C71-4357-A9B7-30C4776F942A}" type="presParOf" srcId="{B1717D6E-1D0C-9A47-8B42-28F27AD2F4E3}" destId="{38B75E36-1391-924E-B7FC-A880303F428A}" srcOrd="2" destOrd="0" presId="urn:microsoft.com/office/officeart/2008/layout/AlternatingHexagons"/>
    <dgm:cxn modelId="{1F7D304B-1E0E-4377-ACCE-1170E3B9B7B5}" type="presParOf" srcId="{B1717D6E-1D0C-9A47-8B42-28F27AD2F4E3}" destId="{4C0C6109-550C-8E47-9EA3-2D080FD20D04}" srcOrd="3" destOrd="0" presId="urn:microsoft.com/office/officeart/2008/layout/AlternatingHexagons"/>
    <dgm:cxn modelId="{325D4EDE-777E-454E-A0C5-93191AC96696}" type="presParOf" srcId="{B1717D6E-1D0C-9A47-8B42-28F27AD2F4E3}" destId="{E12C2D31-BDB4-6647-A86E-3A7D4BB4298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33E27-43DB-AA47-8ADB-4917280C91CA}">
      <dsp:nvSpPr>
        <dsp:cNvPr id="0" name=""/>
        <dsp:cNvSpPr/>
      </dsp:nvSpPr>
      <dsp:spPr>
        <a:xfrm rot="5400000">
          <a:off x="1201114" y="2107505"/>
          <a:ext cx="1194778" cy="1039456"/>
        </a:xfrm>
        <a:prstGeom prst="hexagon">
          <a:avLst>
            <a:gd name="adj" fmla="val 25000"/>
            <a:gd name="vf" fmla="val 115470"/>
          </a:avLst>
        </a:prstGeom>
        <a:solidFill>
          <a:schemeClr val="tx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440757" y="2216030"/>
        <a:ext cx="715492" cy="822406"/>
      </dsp:txXfrm>
    </dsp:sp>
    <dsp:sp modelId="{6E5409B0-2621-AF44-BD6B-F470825535E2}">
      <dsp:nvSpPr>
        <dsp:cNvPr id="0" name=""/>
        <dsp:cNvSpPr/>
      </dsp:nvSpPr>
      <dsp:spPr>
        <a:xfrm>
          <a:off x="4601102" y="241058"/>
          <a:ext cx="1333372" cy="716866"/>
        </a:xfrm>
        <a:prstGeom prst="rect">
          <a:avLst/>
        </a:prstGeom>
        <a:noFill/>
        <a:ln>
          <a:noFill/>
        </a:ln>
        <a:effectLst/>
      </dsp:spPr>
      <dsp:style>
        <a:lnRef idx="0">
          <a:scrgbClr r="0" g="0" b="0"/>
        </a:lnRef>
        <a:fillRef idx="0">
          <a:scrgbClr r="0" g="0" b="0"/>
        </a:fillRef>
        <a:effectRef idx="0">
          <a:scrgbClr r="0" g="0" b="0"/>
        </a:effectRef>
        <a:fontRef idx="minor"/>
      </dsp:style>
    </dsp:sp>
    <dsp:sp modelId="{D64243D9-F470-754F-A239-81D6C2E2B618}">
      <dsp:nvSpPr>
        <dsp:cNvPr id="0" name=""/>
        <dsp:cNvSpPr/>
      </dsp:nvSpPr>
      <dsp:spPr>
        <a:xfrm rot="5400000">
          <a:off x="4589349" y="2107959"/>
          <a:ext cx="1194778" cy="1039456"/>
        </a:xfrm>
        <a:prstGeom prst="hexagon">
          <a:avLst>
            <a:gd name="adj" fmla="val 25000"/>
            <a:gd name="vf" fmla="val 11547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28992" y="2216484"/>
        <a:ext cx="715492" cy="822406"/>
      </dsp:txXfrm>
    </dsp:sp>
    <dsp:sp modelId="{23713521-2CB4-1E41-BF95-6B2EB3BC2A08}">
      <dsp:nvSpPr>
        <dsp:cNvPr id="0" name=""/>
        <dsp:cNvSpPr/>
      </dsp:nvSpPr>
      <dsp:spPr>
        <a:xfrm rot="5400000">
          <a:off x="2888985" y="1093891"/>
          <a:ext cx="1194778" cy="1039456"/>
        </a:xfrm>
        <a:prstGeom prst="hexagon">
          <a:avLst>
            <a:gd name="adj" fmla="val 25000"/>
            <a:gd name="vf" fmla="val 115470"/>
          </a:avLst>
        </a:prstGeom>
        <a:solidFill>
          <a:schemeClr val="tx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Misuse</a:t>
          </a:r>
        </a:p>
      </dsp:txBody>
      <dsp:txXfrm rot="-5400000">
        <a:off x="3128628" y="1202416"/>
        <a:ext cx="715492" cy="822406"/>
      </dsp:txXfrm>
    </dsp:sp>
    <dsp:sp modelId="{0E5D8573-C906-5A45-9BB4-529098BBEB4D}">
      <dsp:nvSpPr>
        <dsp:cNvPr id="0" name=""/>
        <dsp:cNvSpPr/>
      </dsp:nvSpPr>
      <dsp:spPr>
        <a:xfrm>
          <a:off x="1633273" y="1255186"/>
          <a:ext cx="1290360" cy="716866"/>
        </a:xfrm>
        <a:prstGeom prst="rect">
          <a:avLst/>
        </a:prstGeom>
        <a:noFill/>
        <a:ln>
          <a:noFill/>
        </a:ln>
        <a:effectLst/>
      </dsp:spPr>
      <dsp:style>
        <a:lnRef idx="0">
          <a:scrgbClr r="0" g="0" b="0"/>
        </a:lnRef>
        <a:fillRef idx="0">
          <a:scrgbClr r="0" g="0" b="0"/>
        </a:fillRef>
        <a:effectRef idx="0">
          <a:scrgbClr r="0" g="0" b="0"/>
        </a:effectRef>
        <a:fontRef idx="minor"/>
      </dsp:style>
    </dsp:sp>
    <dsp:sp modelId="{45E10206-BBEC-6C4E-B747-280F1B55B532}">
      <dsp:nvSpPr>
        <dsp:cNvPr id="0" name=""/>
        <dsp:cNvSpPr/>
      </dsp:nvSpPr>
      <dsp:spPr>
        <a:xfrm rot="5400000">
          <a:off x="4011599" y="1095994"/>
          <a:ext cx="1194778" cy="1039456"/>
        </a:xfrm>
        <a:prstGeom prst="hexagon">
          <a:avLst>
            <a:gd name="adj" fmla="val 25000"/>
            <a:gd name="vf" fmla="val 11547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251242" y="1204519"/>
        <a:ext cx="715492" cy="822406"/>
      </dsp:txXfrm>
    </dsp:sp>
    <dsp:sp modelId="{B9DD50AC-46D7-4A4F-BC20-7E529094FC46}">
      <dsp:nvSpPr>
        <dsp:cNvPr id="0" name=""/>
        <dsp:cNvSpPr/>
      </dsp:nvSpPr>
      <dsp:spPr>
        <a:xfrm rot="5400000">
          <a:off x="3452443" y="2108018"/>
          <a:ext cx="1194778" cy="1039456"/>
        </a:xfrm>
        <a:prstGeom prst="hexagon">
          <a:avLst>
            <a:gd name="adj" fmla="val 25000"/>
            <a:gd name="vf" fmla="val 115470"/>
          </a:avLst>
        </a:prstGeom>
        <a:solidFill>
          <a:schemeClr val="tx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Clear Rules</a:t>
          </a:r>
        </a:p>
      </dsp:txBody>
      <dsp:txXfrm rot="-5400000">
        <a:off x="3692086" y="2216543"/>
        <a:ext cx="715492" cy="822406"/>
      </dsp:txXfrm>
    </dsp:sp>
    <dsp:sp modelId="{44E129D0-3867-BF49-BD06-215D4D5D305E}">
      <dsp:nvSpPr>
        <dsp:cNvPr id="0" name=""/>
        <dsp:cNvSpPr/>
      </dsp:nvSpPr>
      <dsp:spPr>
        <a:xfrm>
          <a:off x="4601102" y="2269313"/>
          <a:ext cx="1333372" cy="716866"/>
        </a:xfrm>
        <a:prstGeom prst="rect">
          <a:avLst/>
        </a:prstGeom>
        <a:noFill/>
        <a:ln>
          <a:noFill/>
        </a:ln>
        <a:effectLst/>
      </dsp:spPr>
      <dsp:style>
        <a:lnRef idx="0">
          <a:scrgbClr r="0" g="0" b="0"/>
        </a:lnRef>
        <a:fillRef idx="0">
          <a:scrgbClr r="0" g="0" b="0"/>
        </a:fillRef>
        <a:effectRef idx="0">
          <a:scrgbClr r="0" g="0" b="0"/>
        </a:effectRef>
        <a:fontRef idx="minor"/>
      </dsp:style>
    </dsp:sp>
    <dsp:sp modelId="{A216D6A1-8036-2743-B6D8-9D9728D128E7}">
      <dsp:nvSpPr>
        <dsp:cNvPr id="0" name=""/>
        <dsp:cNvSpPr/>
      </dsp:nvSpPr>
      <dsp:spPr>
        <a:xfrm rot="5400000">
          <a:off x="2329829" y="2110121"/>
          <a:ext cx="1194778" cy="1039456"/>
        </a:xfrm>
        <a:prstGeom prst="hexagon">
          <a:avLst>
            <a:gd name="adj" fmla="val 25000"/>
            <a:gd name="vf" fmla="val 11547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569472" y="2218646"/>
        <a:ext cx="715492" cy="822406"/>
      </dsp:txXfrm>
    </dsp:sp>
    <dsp:sp modelId="{A2D2DD73-7232-B749-8F13-22D79C6A949C}">
      <dsp:nvSpPr>
        <dsp:cNvPr id="0" name=""/>
        <dsp:cNvSpPr/>
      </dsp:nvSpPr>
      <dsp:spPr>
        <a:xfrm rot="5400000">
          <a:off x="2888985" y="3122146"/>
          <a:ext cx="1194778" cy="1039456"/>
        </a:xfrm>
        <a:prstGeom prst="hexagon">
          <a:avLst>
            <a:gd name="adj" fmla="val 25000"/>
            <a:gd name="vf" fmla="val 115470"/>
          </a:avLst>
        </a:prstGeom>
        <a:solidFill>
          <a:schemeClr val="tx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Choose</a:t>
          </a:r>
          <a:r>
            <a:rPr lang="de-DE" sz="1500" kern="1200" dirty="0"/>
            <a:t> </a:t>
          </a:r>
          <a:r>
            <a:rPr lang="de-DE" sz="1500" kern="1200" dirty="0" err="1"/>
            <a:t>from</a:t>
          </a:r>
          <a:r>
            <a:rPr lang="de-DE" sz="1500" kern="1200" dirty="0"/>
            <a:t> </a:t>
          </a:r>
          <a:r>
            <a:rPr lang="de-DE" sz="1500" kern="1200" dirty="0" err="1"/>
            <a:t>list</a:t>
          </a:r>
          <a:endParaRPr lang="en-US" sz="1500" kern="1200" dirty="0"/>
        </a:p>
      </dsp:txBody>
      <dsp:txXfrm rot="-5400000">
        <a:off x="3128628" y="3230671"/>
        <a:ext cx="715492" cy="822406"/>
      </dsp:txXfrm>
    </dsp:sp>
    <dsp:sp modelId="{B37CB2F4-C689-1E45-B629-C34A4713DB08}">
      <dsp:nvSpPr>
        <dsp:cNvPr id="0" name=""/>
        <dsp:cNvSpPr/>
      </dsp:nvSpPr>
      <dsp:spPr>
        <a:xfrm>
          <a:off x="1633273" y="3283441"/>
          <a:ext cx="1290360" cy="716866"/>
        </a:xfrm>
        <a:prstGeom prst="rect">
          <a:avLst/>
        </a:prstGeom>
        <a:noFill/>
        <a:ln>
          <a:noFill/>
        </a:ln>
        <a:effectLst/>
      </dsp:spPr>
      <dsp:style>
        <a:lnRef idx="0">
          <a:scrgbClr r="0" g="0" b="0"/>
        </a:lnRef>
        <a:fillRef idx="0">
          <a:scrgbClr r="0" g="0" b="0"/>
        </a:fillRef>
        <a:effectRef idx="0">
          <a:scrgbClr r="0" g="0" b="0"/>
        </a:effectRef>
        <a:fontRef idx="minor"/>
      </dsp:style>
    </dsp:sp>
    <dsp:sp modelId="{E12C2D31-BDB4-6647-A86E-3A7D4BB42983}">
      <dsp:nvSpPr>
        <dsp:cNvPr id="0" name=""/>
        <dsp:cNvSpPr/>
      </dsp:nvSpPr>
      <dsp:spPr>
        <a:xfrm rot="5400000">
          <a:off x="4011599" y="3124249"/>
          <a:ext cx="1194778" cy="1039456"/>
        </a:xfrm>
        <a:prstGeom prst="hexagon">
          <a:avLst>
            <a:gd name="adj" fmla="val 25000"/>
            <a:gd name="vf" fmla="val 11547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251242" y="3232774"/>
        <a:ext cx="715492" cy="8224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D577FADF-6F91-4700-ADCF-C6A210CCAC3A}" type="datetimeFigureOut">
              <a:rPr lang="de-DE" smtClean="0"/>
              <a:pPr/>
              <a:t>24.02.2026</a:t>
            </a:fld>
            <a:endParaRPr lang="de-DE"/>
          </a:p>
        </p:txBody>
      </p:sp>
      <p:sp>
        <p:nvSpPr>
          <p:cNvPr id="4" name="Fußzeilenplatzhalt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ED27AB-4923-45BF-B71A-4571650FE17B}" type="slidenum">
              <a:rPr lang="de-DE" smtClean="0"/>
              <a:pPr/>
              <a:t>‹Nr.›</a:t>
            </a:fld>
            <a:endParaRPr lang="de-DE"/>
          </a:p>
        </p:txBody>
      </p:sp>
    </p:spTree>
    <p:extLst>
      <p:ext uri="{BB962C8B-B14F-4D97-AF65-F5344CB8AC3E}">
        <p14:creationId xmlns:p14="http://schemas.microsoft.com/office/powerpoint/2010/main" val="1782825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1CE43A1-47CC-44BB-A150-350EA94E6F24}" type="datetimeFigureOut">
              <a:rPr lang="de-DE" smtClean="0"/>
              <a:pPr/>
              <a:t>24.02.2026</a:t>
            </a:fld>
            <a:endParaRPr lang="de-DE"/>
          </a:p>
        </p:txBody>
      </p:sp>
      <p:sp>
        <p:nvSpPr>
          <p:cNvPr id="4" name="Folienbildplatzhalt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A9A32CE-79EA-4318-80AF-4528CE357DDF}" type="slidenum">
              <a:rPr lang="de-DE" smtClean="0"/>
              <a:pPr/>
              <a:t>‹Nr.›</a:t>
            </a:fld>
            <a:endParaRPr lang="de-DE"/>
          </a:p>
        </p:txBody>
      </p:sp>
    </p:spTree>
    <p:extLst>
      <p:ext uri="{BB962C8B-B14F-4D97-AF65-F5344CB8AC3E}">
        <p14:creationId xmlns:p14="http://schemas.microsoft.com/office/powerpoint/2010/main" val="4246958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wikipedia.org/wiki/Literaturverwaltungsprogram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e.wikipedia.org/wiki/Metadate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150705" indent="-150705">
              <a:buFontTx/>
              <a:buChar char="-"/>
              <a:defRPr/>
            </a:pPr>
            <a:r>
              <a:rPr lang="en-US"/>
              <a:t>Data collection is hard work. So it should not unnecessarily be repeated</a:t>
            </a:r>
            <a:endParaRPr/>
          </a:p>
          <a:p>
            <a:pPr marL="150705" indent="-150705" defTabSz="803758">
              <a:buFontTx/>
              <a:buChar char="-"/>
              <a:defRPr/>
            </a:pPr>
            <a:r>
              <a:rPr lang="en-US"/>
              <a:t>Extended research on the same RQ can take place</a:t>
            </a:r>
          </a:p>
          <a:p>
            <a:pPr marL="150705" indent="-150705">
              <a:buFontTx/>
              <a:buChar char="-"/>
              <a:defRPr/>
            </a:pPr>
            <a:r>
              <a:rPr lang="en-US"/>
              <a:t>Data can answer multiple research questions, even from different fields</a:t>
            </a:r>
            <a:endParaRPr/>
          </a:p>
          <a:p>
            <a:pPr>
              <a:defRPr/>
            </a:pPr>
            <a:r>
              <a:rPr lang="en-US"/>
              <a:t>-  Easy &amp; organized access to research data improves science both in speed and quality</a:t>
            </a:r>
            <a:endParaRPr/>
          </a:p>
          <a:p>
            <a:pPr>
              <a:defRPr/>
            </a:pPr>
            <a:r>
              <a:rPr lang="en-US"/>
              <a:t>       </a:t>
            </a:r>
            <a:endParaRPr/>
          </a:p>
        </p:txBody>
      </p:sp>
      <p:sp>
        <p:nvSpPr>
          <p:cNvPr id="6" name="Slide Number Placeholder 3"/>
          <p:cNvSpPr>
            <a:spLocks noGrp="1"/>
          </p:cNvSpPr>
          <p:nvPr>
            <p:ph type="sldNum" sz="quarter" idx="10"/>
          </p:nvPr>
        </p:nvSpPr>
        <p:spPr bwMode="auto"/>
        <p:txBody>
          <a:bodyPr/>
          <a:lstStyle/>
          <a:p>
            <a:pPr>
              <a:defRPr/>
            </a:pPr>
            <a:fld id="{DB0E9A72-DB74-464E-AE69-06DFC6D3D853}" type="slidenum">
              <a:rPr>
                <a:solidFill>
                  <a:prstClr val="black"/>
                </a:solidFill>
              </a:rPr>
              <a:pPr>
                <a:defRPr/>
              </a:pPr>
              <a:t>7</a:t>
            </a:fld>
            <a:endParaRPr lang="de-DE">
              <a:solidFill>
                <a:prstClr val="black"/>
              </a:solidFill>
            </a:endParaRPr>
          </a:p>
        </p:txBody>
      </p:sp>
      <p:sp>
        <p:nvSpPr>
          <p:cNvPr id="7" name="Footer Placeholder 4"/>
          <p:cNvSpPr>
            <a:spLocks noGrp="1"/>
          </p:cNvSpPr>
          <p:nvPr>
            <p:ph type="ftr" sz="quarter" idx="11"/>
          </p:nvPr>
        </p:nvSpPr>
        <p:spPr bwMode="auto"/>
        <p:txBody>
          <a:bodyPr/>
          <a:lstStyle/>
          <a:p>
            <a:pPr>
              <a:defRPr/>
            </a:pPr>
            <a:endParaRPr lang="de-D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a:t>
            </a:r>
            <a:r>
              <a:rPr lang="de-DE" baseline="0" dirty="0"/>
              <a:t> benötigen digitale Objekte PIDs?</a:t>
            </a:r>
          </a:p>
          <a:p>
            <a:r>
              <a:rPr lang="de-DE" baseline="0" dirty="0"/>
              <a:t>Anders gefragt: </a:t>
            </a:r>
            <a:r>
              <a:rPr lang="de-DE" dirty="0"/>
              <a:t>Warum eignen sich URLs für den verlässlichen Zugang zu digitalen Objekten nicht? </a:t>
            </a:r>
          </a:p>
          <a:p>
            <a:r>
              <a:rPr lang="de-DE" dirty="0"/>
              <a:t>Was sind</a:t>
            </a:r>
            <a:r>
              <a:rPr lang="de-DE" baseline="0" dirty="0"/>
              <a:t> </a:t>
            </a:r>
            <a:r>
              <a:rPr lang="de-DE" dirty="0"/>
              <a:t>Digitale</a:t>
            </a:r>
            <a:r>
              <a:rPr lang="de-DE" baseline="0" dirty="0"/>
              <a:t> Objekte:</a:t>
            </a:r>
          </a:p>
          <a:p>
            <a:r>
              <a:rPr lang="de-DE" baseline="0" dirty="0"/>
              <a:t>Publikationen (Zeitschriftenaufsatz, Datensatz, E-Book)</a:t>
            </a:r>
          </a:p>
          <a:p>
            <a:r>
              <a:rPr lang="de-DE" baseline="0" dirty="0"/>
              <a:t>URLs sind dazu gedacht, den Ort, an dem sich eine Ressource befindet, </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DB0E9A72-DB74-464E-AE69-06DFC6D3D853}" type="slidenum">
              <a:rPr lang="de-DE" smtClean="0"/>
              <a:t>23</a:t>
            </a:fld>
            <a:endParaRPr lang="de-DE"/>
          </a:p>
        </p:txBody>
      </p:sp>
    </p:spTree>
    <p:extLst>
      <p:ext uri="{BB962C8B-B14F-4D97-AF65-F5344CB8AC3E}">
        <p14:creationId xmlns:p14="http://schemas.microsoft.com/office/powerpoint/2010/main" val="60090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396" indent="-179396">
              <a:buFontTx/>
              <a:buChar char="-"/>
            </a:pPr>
            <a:endParaRPr lang="de-DE" sz="1300" dirty="0"/>
          </a:p>
          <a:p>
            <a:pPr marL="179396" indent="-179396">
              <a:buFontTx/>
              <a:buChar char="-"/>
            </a:pPr>
            <a:endParaRPr lang="de-DE" sz="1300" dirty="0"/>
          </a:p>
          <a:p>
            <a:pPr marL="179396" indent="-179396">
              <a:buFontTx/>
              <a:buChar char="-"/>
            </a:pPr>
            <a:endParaRPr lang="de-DE" sz="1300" dirty="0"/>
          </a:p>
          <a:p>
            <a:pPr marL="179396" indent="-179396">
              <a:buFontTx/>
              <a:buChar char="-"/>
            </a:pPr>
            <a:endParaRPr lang="de-DE" sz="1300" dirty="0"/>
          </a:p>
          <a:p>
            <a:pPr marL="179396" indent="-179396">
              <a:buFontTx/>
              <a:buChar char="-"/>
            </a:pPr>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DB0E9A72-DB74-464E-AE69-06DFC6D3D853}" type="slidenum">
              <a:rPr lang="de-DE" smtClean="0"/>
              <a:t>24</a:t>
            </a:fld>
            <a:endParaRPr lang="de-DE"/>
          </a:p>
        </p:txBody>
      </p:sp>
    </p:spTree>
    <p:extLst>
      <p:ext uri="{BB962C8B-B14F-4D97-AF65-F5344CB8AC3E}">
        <p14:creationId xmlns:p14="http://schemas.microsoft.com/office/powerpoint/2010/main" val="271661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good reasons exist why data owners should deal with licenses for their research data. </a:t>
            </a:r>
          </a:p>
          <a:p>
            <a:endParaRPr lang="en-US" dirty="0"/>
          </a:p>
          <a:p>
            <a:r>
              <a:rPr lang="en-US" dirty="0"/>
              <a:t>  - Data owners can protect themselves against claims for indemnification. </a:t>
            </a:r>
          </a:p>
          <a:p>
            <a:r>
              <a:rPr lang="en-US" dirty="0"/>
              <a:t>  - They can inhibit unwanted manners of data use. </a:t>
            </a:r>
          </a:p>
          <a:p>
            <a:r>
              <a:rPr lang="en-US" dirty="0"/>
              <a:t>  - Data owners who use well-known licenses help data re-users since common well-known terms of use facilitate re-use. Without explicit license conditions national intellectual property rights have to be followed and these rights depend on the country. </a:t>
            </a:r>
          </a:p>
          <a:p>
            <a:r>
              <a:rPr lang="en-US" dirty="0"/>
              <a:t>  - Many archives do not permit all possible license texts but let data owners choose one from a list of supported licenses.</a:t>
            </a:r>
          </a:p>
        </p:txBody>
      </p:sp>
      <p:sp>
        <p:nvSpPr>
          <p:cNvPr id="4" name="Slide Number Placeholder 3"/>
          <p:cNvSpPr>
            <a:spLocks noGrp="1"/>
          </p:cNvSpPr>
          <p:nvPr>
            <p:ph type="sldNum" sz="quarter" idx="10"/>
          </p:nvPr>
        </p:nvSpPr>
        <p:spPr/>
        <p:txBody>
          <a:bodyPr/>
          <a:lstStyle/>
          <a:p>
            <a:fld id="{DB0E9A72-DB74-464E-AE69-06DFC6D3D853}" type="slidenum">
              <a:rPr lang="de-DE" smtClean="0"/>
              <a:t>29</a:t>
            </a:fld>
            <a:endParaRPr lang="de-DE"/>
          </a:p>
        </p:txBody>
      </p:sp>
      <p:sp>
        <p:nvSpPr>
          <p:cNvPr id="5" name="Footer Placehold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55646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Figure:</a:t>
            </a:r>
            <a:r>
              <a:rPr lang="en-US" baseline="0" dirty="0"/>
              <a:t> </a:t>
            </a:r>
            <a:r>
              <a:rPr lang="en-US" dirty="0"/>
              <a:t>CC BY itself is the basis; the other licenses contain additional terms to forbid commercial use and how to handle derivative work, e.g. translations or alterations. CC BY-ND does not permit sharing of derivatives whereas CC BY-SA does but only under the same or a compatible license (</a:t>
            </a:r>
            <a:r>
              <a:rPr lang="en-US" dirty="0" err="1"/>
              <a:t>ShareAlike</a:t>
            </a:r>
            <a:r>
              <a:rPr lang="en-US" dirty="0"/>
              <a:t>). Which licenses are compatible is decided by Creative Commons. CC-BY itself allows sharing of derivatives under a different license too. In the pink outer ring are the three licenses which do not permit commercial use.</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DB0E9A72-DB74-464E-AE69-06DFC6D3D853}" type="slidenum">
              <a:rPr lang="de-DE" smtClean="0"/>
              <a:t>30</a:t>
            </a:fld>
            <a:endParaRPr lang="de-DE"/>
          </a:p>
        </p:txBody>
      </p:sp>
    </p:spTree>
    <p:extLst>
      <p:ext uri="{BB962C8B-B14F-4D97-AF65-F5344CB8AC3E}">
        <p14:creationId xmlns:p14="http://schemas.microsoft.com/office/powerpoint/2010/main" val="195523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23050" cy="37258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A9A32CE-79EA-4318-80AF-4528CE357DDF}" type="slidenum">
              <a:rPr lang="de-DE" smtClean="0"/>
              <a:pPr/>
              <a:t>38</a:t>
            </a:fld>
            <a:endParaRPr lang="de-DE"/>
          </a:p>
        </p:txBody>
      </p:sp>
    </p:spTree>
    <p:extLst>
      <p:ext uri="{BB962C8B-B14F-4D97-AF65-F5344CB8AC3E}">
        <p14:creationId xmlns:p14="http://schemas.microsoft.com/office/powerpoint/2010/main" val="266917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US"/>
              <a:t>- Researchers are (often) not IT professionals &amp; don't need to be</a:t>
            </a:r>
          </a:p>
          <a:p>
            <a:pPr>
              <a:defRPr/>
            </a:pPr>
            <a:r>
              <a:rPr lang="en-US"/>
              <a:t>- The people at the data centers are</a:t>
            </a:r>
          </a:p>
          <a:p>
            <a:pPr>
              <a:defRPr/>
            </a:pPr>
            <a:r>
              <a:rPr lang="en-US"/>
              <a:t>- Ensure university staff (&amp; others) can access research data</a:t>
            </a:r>
            <a:endParaRPr/>
          </a:p>
          <a:p>
            <a:pPr>
              <a:defRPr/>
            </a:pPr>
            <a:r>
              <a:rPr lang="en-US"/>
              <a:t>- Become independent of people, software &amp; hardware</a:t>
            </a:r>
          </a:p>
        </p:txBody>
      </p:sp>
      <p:sp>
        <p:nvSpPr>
          <p:cNvPr id="6" name="Slide Number Placeholder 3"/>
          <p:cNvSpPr>
            <a:spLocks noGrp="1"/>
          </p:cNvSpPr>
          <p:nvPr>
            <p:ph type="sldNum" sz="quarter" idx="10"/>
          </p:nvPr>
        </p:nvSpPr>
        <p:spPr bwMode="auto"/>
        <p:txBody>
          <a:bodyPr/>
          <a:lstStyle/>
          <a:p>
            <a:pPr>
              <a:defRPr/>
            </a:pPr>
            <a:fld id="{DB0E9A72-DB74-464E-AE69-06DFC6D3D853}" type="slidenum">
              <a:t>8</a:t>
            </a:fld>
            <a:endParaRPr lang="de-DE"/>
          </a:p>
        </p:txBody>
      </p:sp>
      <p:sp>
        <p:nvSpPr>
          <p:cNvPr id="7" name="Footer Placeholder 4"/>
          <p:cNvSpPr>
            <a:spLocks noGrp="1"/>
          </p:cNvSpPr>
          <p:nvPr>
            <p:ph type="ftr" sz="quarter" idx="11"/>
          </p:nvPr>
        </p:nvSpPr>
        <p:spPr bwMode="auto"/>
        <p:txBody>
          <a:bodyPr/>
          <a:lstStyle/>
          <a:p>
            <a:pPr>
              <a:defRPr/>
            </a:pPr>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150705" indent="-150705">
              <a:buFontTx/>
              <a:buChar char="-"/>
              <a:defRPr/>
            </a:pPr>
            <a:r>
              <a:rPr lang="en-US"/>
              <a:t>Data collection is hard work. So it should not unnecessarily be repeated</a:t>
            </a:r>
            <a:endParaRPr/>
          </a:p>
          <a:p>
            <a:pPr marL="150705" indent="-150705" defTabSz="803758">
              <a:buFontTx/>
              <a:buChar char="-"/>
              <a:defRPr/>
            </a:pPr>
            <a:r>
              <a:rPr lang="en-US"/>
              <a:t>Extended research on the same RQ can take place</a:t>
            </a:r>
          </a:p>
          <a:p>
            <a:pPr marL="150705" indent="-150705">
              <a:buFontTx/>
              <a:buChar char="-"/>
              <a:defRPr/>
            </a:pPr>
            <a:r>
              <a:rPr lang="en-US"/>
              <a:t>Data can answer multiple research questions, even from different fields</a:t>
            </a:r>
            <a:endParaRPr/>
          </a:p>
          <a:p>
            <a:pPr>
              <a:defRPr/>
            </a:pPr>
            <a:r>
              <a:rPr lang="en-US"/>
              <a:t>-  Easy &amp; organized access to research data improves science both in speed and quality</a:t>
            </a:r>
            <a:endParaRPr/>
          </a:p>
          <a:p>
            <a:pPr>
              <a:defRPr/>
            </a:pPr>
            <a:r>
              <a:rPr lang="en-US"/>
              <a:t>       </a:t>
            </a:r>
            <a:endParaRPr/>
          </a:p>
        </p:txBody>
      </p:sp>
      <p:sp>
        <p:nvSpPr>
          <p:cNvPr id="6" name="Slide Number Placeholder 3"/>
          <p:cNvSpPr>
            <a:spLocks noGrp="1"/>
          </p:cNvSpPr>
          <p:nvPr>
            <p:ph type="sldNum" sz="quarter" idx="10"/>
          </p:nvPr>
        </p:nvSpPr>
        <p:spPr bwMode="auto"/>
        <p:txBody>
          <a:bodyPr/>
          <a:lstStyle/>
          <a:p>
            <a:pPr>
              <a:defRPr/>
            </a:pPr>
            <a:fld id="{DB0E9A72-DB74-464E-AE69-06DFC6D3D853}" type="slidenum">
              <a:t>9</a:t>
            </a:fld>
            <a:endParaRPr lang="de-DE"/>
          </a:p>
        </p:txBody>
      </p:sp>
      <p:sp>
        <p:nvSpPr>
          <p:cNvPr id="7" name="Footer Placeholder 4"/>
          <p:cNvSpPr>
            <a:spLocks noGrp="1"/>
          </p:cNvSpPr>
          <p:nvPr>
            <p:ph type="ftr" sz="quarter" idx="11"/>
          </p:nvPr>
        </p:nvSpPr>
        <p:spPr bwMode="auto"/>
        <p:txBody>
          <a:bodyPr/>
          <a:lstStyle/>
          <a:p>
            <a:pPr>
              <a:defRPr/>
            </a:pPr>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a:t>
            </a:r>
            <a:r>
              <a:rPr lang="de-DE" baseline="0" dirty="0"/>
              <a:t> benötigen digitale Objekte PIDs?</a:t>
            </a:r>
          </a:p>
          <a:p>
            <a:r>
              <a:rPr lang="de-DE" baseline="0" dirty="0"/>
              <a:t>Anders gefragt: </a:t>
            </a:r>
            <a:r>
              <a:rPr lang="de-DE" dirty="0"/>
              <a:t>Warum eignen sich URLs für den verlässlichen Zugang zu digitalen Objekten nicht? </a:t>
            </a:r>
          </a:p>
          <a:p>
            <a:r>
              <a:rPr lang="de-DE" dirty="0"/>
              <a:t>https://www.fbd.uni-wuppertal.de/ </a:t>
            </a:r>
          </a:p>
          <a:p>
            <a:endParaRPr lang="de-DE" dirty="0"/>
          </a:p>
          <a:p>
            <a:r>
              <a:rPr lang="de-DE" dirty="0"/>
              <a:t>„Dokumente,</a:t>
            </a:r>
            <a:r>
              <a:rPr lang="de-DE" baseline="0" dirty="0"/>
              <a:t> deren Internetadressen sich ändern, sind wie verstellte Bücher in der Bibliothek“</a:t>
            </a:r>
          </a:p>
          <a:p>
            <a:pPr defTabSz="915497">
              <a:defRPr/>
            </a:pPr>
            <a:r>
              <a:rPr lang="de-DE" b="1" dirty="0"/>
              <a:t>URLs gelten als unzuverlässig – es gibt keine technischen Gründe, dass URLs ihre Gültigkeit verlieren</a:t>
            </a:r>
          </a:p>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DB0E9A72-DB74-464E-AE69-06DFC6D3D853}" type="slidenum">
              <a:rPr lang="de-DE" smtClean="0"/>
              <a:t>15</a:t>
            </a:fld>
            <a:endParaRPr lang="de-DE"/>
          </a:p>
        </p:txBody>
      </p:sp>
    </p:spTree>
    <p:extLst>
      <p:ext uri="{BB962C8B-B14F-4D97-AF65-F5344CB8AC3E}">
        <p14:creationId xmlns:p14="http://schemas.microsoft.com/office/powerpoint/2010/main" val="36940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sind</a:t>
            </a:r>
            <a:r>
              <a:rPr lang="de-DE" baseline="0" dirty="0"/>
              <a:t> </a:t>
            </a:r>
            <a:r>
              <a:rPr lang="de-DE" dirty="0"/>
              <a:t>Digitale</a:t>
            </a:r>
            <a:r>
              <a:rPr lang="de-DE" baseline="0" dirty="0"/>
              <a:t> Objekte:</a:t>
            </a:r>
          </a:p>
          <a:p>
            <a:r>
              <a:rPr lang="de-DE" baseline="0" dirty="0"/>
              <a:t>Publikationen (Zeitschriftenaufsatz, Datensatz, E-Book)</a:t>
            </a:r>
          </a:p>
          <a:p>
            <a:pPr defTabSz="956778">
              <a:defRPr/>
            </a:pPr>
            <a:r>
              <a:rPr lang="de-DE" dirty="0"/>
              <a:t>Gerade bei der Publikation von Forschungsdaten wichtig, wenn diese als eigenständige wissenschaftliche Leistung anerkannt werden soll (Argument sonst: zu viel Arbeit, fehlender Anreiz, keine Belohnung)</a:t>
            </a:r>
          </a:p>
          <a:p>
            <a:pPr defTabSz="905609"/>
            <a:r>
              <a:rPr lang="de-DE" dirty="0"/>
              <a:t>Damit: Gewährleistung der </a:t>
            </a:r>
            <a:r>
              <a:rPr lang="de-DE" dirty="0" err="1"/>
              <a:t>Referenzierbarkeit</a:t>
            </a:r>
            <a:r>
              <a:rPr lang="de-DE" dirty="0"/>
              <a:t> und Zitierfähigkeit</a:t>
            </a:r>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DB0E9A72-DB74-464E-AE69-06DFC6D3D853}" type="slidenum">
              <a:rPr lang="de-DE" smtClean="0"/>
              <a:t>16</a:t>
            </a:fld>
            <a:endParaRPr lang="de-DE"/>
          </a:p>
        </p:txBody>
      </p:sp>
    </p:spTree>
    <p:extLst>
      <p:ext uri="{BB962C8B-B14F-4D97-AF65-F5344CB8AC3E}">
        <p14:creationId xmlns:p14="http://schemas.microsoft.com/office/powerpoint/2010/main" val="285368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Grundidee: strikte Trennung von Identifikation der Publikation und Standort</a:t>
            </a:r>
          </a:p>
          <a:p>
            <a:pPr defTabSz="915497">
              <a:defRPr/>
            </a:pPr>
            <a:r>
              <a:rPr lang="de-DE" b="1" dirty="0"/>
              <a:t>Ein PI  ist unabhängig von der Adresse eines Objektes und bezeichnet nicht dessen Aufenthaltsort</a:t>
            </a:r>
          </a:p>
          <a:p>
            <a:endParaRPr lang="de-DE" dirty="0"/>
          </a:p>
          <a:p>
            <a:r>
              <a:rPr lang="de-DE" dirty="0"/>
              <a:t>Alle PI-Systeme funktionieren nach einem ähnlichen Prinzip:</a:t>
            </a:r>
          </a:p>
          <a:p>
            <a:endParaRPr lang="de-DE" dirty="0"/>
          </a:p>
          <a:p>
            <a:r>
              <a:rPr lang="de-DE" dirty="0"/>
              <a:t>- PI können nicht direkt in die Adresszeile des </a:t>
            </a:r>
            <a:r>
              <a:rPr lang="de-DE" dirty="0" err="1"/>
              <a:t>Browers</a:t>
            </a:r>
            <a:r>
              <a:rPr lang="de-DE" dirty="0"/>
              <a:t> eingetragen werden. Man bildet einen URL aus der Adresse des sog. </a:t>
            </a:r>
            <a:r>
              <a:rPr lang="de-DE" dirty="0" err="1"/>
              <a:t>Resolvers</a:t>
            </a:r>
            <a:r>
              <a:rPr lang="de-DE" dirty="0"/>
              <a:t> und hängt daran den PI an. </a:t>
            </a:r>
          </a:p>
          <a:p>
            <a:r>
              <a:rPr lang="de-DE" dirty="0"/>
              <a:t>- Der </a:t>
            </a:r>
            <a:r>
              <a:rPr lang="de-DE" dirty="0" err="1"/>
              <a:t>Resolver</a:t>
            </a:r>
            <a:r>
              <a:rPr lang="de-DE" dirty="0"/>
              <a:t> ist vereinfacht gesagt eine Datenbank, in der der PI eingetragen ist und in der (neben anderen Metadaten) auch der derzeitig gültige Standort gespeichert ist. </a:t>
            </a:r>
          </a:p>
          <a:p>
            <a:endParaRPr lang="de-DE" dirty="0"/>
          </a:p>
          <a:p>
            <a:r>
              <a:rPr lang="de-DE" dirty="0"/>
              <a:t>Im </a:t>
            </a:r>
            <a:r>
              <a:rPr lang="de-DE" dirty="0" err="1"/>
              <a:t>Resolver</a:t>
            </a:r>
            <a:r>
              <a:rPr lang="de-DE" dirty="0"/>
              <a:t> verzeichnete Daten müssen permanent gepflegt werden, z.B. bei einem Wechsel der Zugriffsadresse. Der PI selbst ändert sich jedoch nicht. </a:t>
            </a:r>
          </a:p>
          <a:p>
            <a:r>
              <a:rPr lang="de-DE" dirty="0"/>
              <a:t>Vorteil: Zitate und Referenzen, die auf den PI verweisen, werden bei einer Veränderung der URL nicht ungültig.</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DB0E9A72-DB74-464E-AE69-06DFC6D3D853}" type="slidenum">
              <a:rPr lang="de-DE" smtClean="0"/>
              <a:t>17</a:t>
            </a:fld>
            <a:endParaRPr lang="de-DE"/>
          </a:p>
        </p:txBody>
      </p:sp>
    </p:spTree>
    <p:extLst>
      <p:ext uri="{BB962C8B-B14F-4D97-AF65-F5344CB8AC3E}">
        <p14:creationId xmlns:p14="http://schemas.microsoft.com/office/powerpoint/2010/main" val="299456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Hbz</a:t>
            </a:r>
            <a:r>
              <a:rPr lang="de-DE" dirty="0"/>
              <a:t> = Hochschulbibliothekszentrum NRW</a:t>
            </a:r>
          </a:p>
          <a:p>
            <a:r>
              <a:rPr lang="de-DE" dirty="0"/>
              <a:t>URN können nicht ohne weiteres aufgelöst werden. </a:t>
            </a:r>
          </a:p>
          <a:p>
            <a:r>
              <a:rPr lang="de-DE" dirty="0"/>
              <a:t>Für Forschungsdaten nur bedingt geeignet. </a:t>
            </a:r>
          </a:p>
          <a:p>
            <a:r>
              <a:rPr lang="de-DE" dirty="0"/>
              <a:t>Enge Kopplung an Langzeitarchivierung</a:t>
            </a:r>
          </a:p>
          <a:p>
            <a:r>
              <a:rPr lang="de-DE" dirty="0"/>
              <a:t>Kein genereller Resolver, sondern </a:t>
            </a:r>
            <a:r>
              <a:rPr lang="de-DE" dirty="0" err="1"/>
              <a:t>Resolvingdienste</a:t>
            </a:r>
            <a:r>
              <a:rPr lang="de-DE" dirty="0"/>
              <a:t> für einzelne</a:t>
            </a:r>
          </a:p>
          <a:p>
            <a:r>
              <a:rPr lang="de-DE" dirty="0"/>
              <a:t>Namensräume (NIDs, Namespace </a:t>
            </a:r>
            <a:r>
              <a:rPr lang="de-DE" dirty="0" err="1"/>
              <a:t>Identifiers</a:t>
            </a:r>
            <a:r>
              <a:rPr lang="de-DE" dirty="0"/>
              <a:t>) </a:t>
            </a:r>
          </a:p>
          <a:p>
            <a:r>
              <a:rPr lang="de-DE" dirty="0"/>
              <a:t>Metadaten des Objekts nicht im PI-System</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DB0E9A72-DB74-464E-AE69-06DFC6D3D853}" type="slidenum">
              <a:rPr lang="de-DE" smtClean="0"/>
              <a:t>18</a:t>
            </a:fld>
            <a:endParaRPr lang="de-DE"/>
          </a:p>
        </p:txBody>
      </p:sp>
    </p:spTree>
    <p:extLst>
      <p:ext uri="{BB962C8B-B14F-4D97-AF65-F5344CB8AC3E}">
        <p14:creationId xmlns:p14="http://schemas.microsoft.com/office/powerpoint/2010/main" val="99980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6778">
              <a:defRPr/>
            </a:pPr>
            <a:r>
              <a:rPr lang="de-DE" sz="1300" b="1" dirty="0"/>
              <a:t>Der DOI (Digital </a:t>
            </a:r>
            <a:r>
              <a:rPr lang="de-DE" sz="1300" b="1" dirty="0" err="1"/>
              <a:t>Object</a:t>
            </a:r>
            <a:r>
              <a:rPr lang="de-DE" sz="1300" b="1" dirty="0"/>
              <a:t> Identifier)  ist unabhängig von der Adresse eines Objektes und bezeichnet nicht dessen Aufenthaltsort</a:t>
            </a:r>
          </a:p>
          <a:p>
            <a:pPr defTabSz="956778">
              <a:defRPr/>
            </a:pPr>
            <a:r>
              <a:rPr lang="de-DE" dirty="0"/>
              <a:t>System (das</a:t>
            </a:r>
            <a:r>
              <a:rPr lang="de-DE" baseline="0" dirty="0"/>
              <a:t> zentrale Verzeichnis)</a:t>
            </a:r>
            <a:r>
              <a:rPr lang="de-DE" dirty="0"/>
              <a:t> wird von der </a:t>
            </a:r>
            <a:r>
              <a:rPr lang="de-DE" b="1" dirty="0"/>
              <a:t>International DOI </a:t>
            </a:r>
            <a:r>
              <a:rPr lang="de-DE" b="1" dirty="0" err="1"/>
              <a:t>Foundation</a:t>
            </a:r>
            <a:r>
              <a:rPr lang="de-DE" dirty="0"/>
              <a:t> (IDF) betrieben, Gründung 1997, erste Anwendung 2000</a:t>
            </a:r>
          </a:p>
          <a:p>
            <a:pPr defTabSz="956778">
              <a:defRPr/>
            </a:pPr>
            <a:r>
              <a:rPr lang="de-DE" dirty="0"/>
              <a:t>Zunächst</a:t>
            </a:r>
            <a:r>
              <a:rPr lang="de-DE" baseline="0" dirty="0"/>
              <a:t> v.a. </a:t>
            </a:r>
            <a:r>
              <a:rPr lang="de-DE" baseline="0" dirty="0" err="1"/>
              <a:t>wissenschaftl</a:t>
            </a:r>
            <a:r>
              <a:rPr lang="de-DE" baseline="0" dirty="0"/>
              <a:t>. Aufsätze, 2005 erstmalig ein </a:t>
            </a:r>
            <a:r>
              <a:rPr lang="de-DE" baseline="0" dirty="0" err="1"/>
              <a:t>Forschuungsdatensatz</a:t>
            </a:r>
            <a:r>
              <a:rPr lang="de-DE" baseline="0" dirty="0"/>
              <a:t> registriert (TIB)</a:t>
            </a:r>
            <a:endParaRPr lang="de-DE" dirty="0"/>
          </a:p>
          <a:p>
            <a:pPr defTabSz="956778">
              <a:defRPr/>
            </a:pPr>
            <a:r>
              <a:rPr lang="de-DE" dirty="0"/>
              <a:t>Unabhängig von der Adresse des Objektes</a:t>
            </a:r>
          </a:p>
          <a:p>
            <a:pPr defTabSz="956778">
              <a:defRPr/>
            </a:pPr>
            <a:r>
              <a:rPr lang="de-DE" dirty="0">
                <a:solidFill>
                  <a:srgbClr val="404040"/>
                </a:solidFill>
                <a:latin typeface="inherit"/>
              </a:rPr>
              <a:t>Die Pflege der registrierten Objekte muss übernommen werden. </a:t>
            </a:r>
            <a:r>
              <a:rPr lang="de-DE" b="1" dirty="0">
                <a:solidFill>
                  <a:srgbClr val="404040"/>
                </a:solidFill>
                <a:latin typeface="inherit"/>
              </a:rPr>
              <a:t>Dies beinhaltet hier beispielsweise die Aktualisierung der URL in den Metadaten.</a:t>
            </a:r>
            <a:endParaRPr lang="de-DE" b="1" i="0" dirty="0">
              <a:solidFill>
                <a:srgbClr val="404040"/>
              </a:solidFill>
              <a:effectLst/>
              <a:latin typeface="inherit"/>
            </a:endParaRPr>
          </a:p>
          <a:p>
            <a:pPr defTabSz="956778">
              <a:defRPr/>
            </a:pPr>
            <a:r>
              <a:rPr lang="de-DE" dirty="0"/>
              <a:t>„Obwohl offiziell empfohlen wird, DOIs als volle URL anzugeben, ist genau genommen nur der Teil, der mit 10. beginnt, der DOI.“ aus Wikipedia</a:t>
            </a:r>
          </a:p>
          <a:p>
            <a:pPr defTabSz="956778">
              <a:defRPr/>
            </a:pPr>
            <a:r>
              <a:rPr lang="de-DE" dirty="0"/>
              <a:t>https://doi.org/10.1007/s11578-010-0094-6</a:t>
            </a:r>
          </a:p>
          <a:p>
            <a:pPr defTabSz="956778">
              <a:defRPr/>
            </a:pPr>
            <a:r>
              <a:rPr lang="de-DE" dirty="0">
                <a:solidFill>
                  <a:srgbClr val="222222"/>
                </a:solidFill>
                <a:latin typeface="Arial" panose="020B0604020202020204" pitchFamily="34" charset="0"/>
              </a:rPr>
              <a:t>Manche </a:t>
            </a:r>
            <a:r>
              <a:rPr lang="de-DE" dirty="0">
                <a:solidFill>
                  <a:srgbClr val="0B0080"/>
                </a:solidFill>
                <a:latin typeface="Arial" panose="020B0604020202020204" pitchFamily="34" charset="0"/>
                <a:hlinkClick r:id="rId3" tooltip="Literaturverwaltungsprogramm"/>
              </a:rPr>
              <a:t>Literaturverwaltungsprogramme</a:t>
            </a:r>
            <a:r>
              <a:rPr lang="de-DE" dirty="0">
                <a:solidFill>
                  <a:srgbClr val="222222"/>
                </a:solidFill>
                <a:latin typeface="Arial" panose="020B0604020202020204" pitchFamily="34" charset="0"/>
              </a:rPr>
              <a:t> können per Eingabe des DOI die </a:t>
            </a:r>
            <a:r>
              <a:rPr lang="de-DE" dirty="0">
                <a:solidFill>
                  <a:srgbClr val="0B0080"/>
                </a:solidFill>
                <a:latin typeface="Arial" panose="020B0604020202020204" pitchFamily="34" charset="0"/>
                <a:hlinkClick r:id="rId4" tooltip="Metadaten"/>
              </a:rPr>
              <a:t>Metadaten</a:t>
            </a:r>
            <a:r>
              <a:rPr lang="de-DE" dirty="0">
                <a:solidFill>
                  <a:srgbClr val="222222"/>
                </a:solidFill>
                <a:latin typeface="Arial" panose="020B0604020202020204" pitchFamily="34" charset="0"/>
              </a:rPr>
              <a:t> eines Artikels importieren.</a:t>
            </a:r>
            <a:endParaRPr lang="de-DE" dirty="0"/>
          </a:p>
          <a:p>
            <a:pPr defTabSz="956778">
              <a:defRPr/>
            </a:pPr>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DB0E9A72-DB74-464E-AE69-06DFC6D3D853}" type="slidenum">
              <a:rPr lang="de-DE" smtClean="0"/>
              <a:t>19</a:t>
            </a:fld>
            <a:endParaRPr lang="de-DE"/>
          </a:p>
        </p:txBody>
      </p:sp>
    </p:spTree>
    <p:extLst>
      <p:ext uri="{BB962C8B-B14F-4D97-AF65-F5344CB8AC3E}">
        <p14:creationId xmlns:p14="http://schemas.microsoft.com/office/powerpoint/2010/main" val="391447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Verantwortlichkeiten von Datenzentren!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DB0E9A72-DB74-464E-AE69-06DFC6D3D853}" type="slidenum">
              <a:rPr lang="de-DE" smtClean="0"/>
              <a:t>20</a:t>
            </a:fld>
            <a:endParaRPr lang="de-DE"/>
          </a:p>
        </p:txBody>
      </p:sp>
    </p:spTree>
    <p:extLst>
      <p:ext uri="{BB962C8B-B14F-4D97-AF65-F5344CB8AC3E}">
        <p14:creationId xmlns:p14="http://schemas.microsoft.com/office/powerpoint/2010/main" val="424450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 grüner Balken">
    <p:spTree>
      <p:nvGrpSpPr>
        <p:cNvPr id="1" name=""/>
        <p:cNvGrpSpPr/>
        <p:nvPr/>
      </p:nvGrpSpPr>
      <p:grpSpPr>
        <a:xfrm>
          <a:off x="0" y="0"/>
          <a:ext cx="0" cy="0"/>
          <a:chOff x="0" y="0"/>
          <a:chExt cx="0" cy="0"/>
        </a:xfrm>
      </p:grpSpPr>
      <p:sp>
        <p:nvSpPr>
          <p:cNvPr id="5" name="Titelplatzhalter 1"/>
          <p:cNvSpPr>
            <a:spLocks noGrp="1"/>
          </p:cNvSpPr>
          <p:nvPr>
            <p:ph type="title"/>
          </p:nvPr>
        </p:nvSpPr>
        <p:spPr>
          <a:xfrm>
            <a:off x="4870032" y="1484784"/>
            <a:ext cx="3816424" cy="1143000"/>
          </a:xfrm>
          <a:prstGeom prst="rect">
            <a:avLst/>
          </a:prstGeom>
        </p:spPr>
        <p:txBody>
          <a:bodyPr vert="horz" lIns="91440" tIns="45720" rIns="91440" bIns="45720" rtlCol="0" anchor="ctr">
            <a:normAutofit/>
          </a:bodyPr>
          <a:lstStyle>
            <a:lvl1pPr algn="l">
              <a:defRPr/>
            </a:lvl1pPr>
          </a:lstStyle>
          <a:p>
            <a:pPr lvl="0" defTabSz="622300">
              <a:lnSpc>
                <a:spcPts val="3400"/>
              </a:lnSpc>
              <a:spcBef>
                <a:spcPct val="0"/>
              </a:spcBef>
            </a:pPr>
            <a:r>
              <a:rPr lang="de-DE" sz="2800" b="1" dirty="0">
                <a:solidFill>
                  <a:schemeClr val="bg1"/>
                </a:solidFill>
                <a:latin typeface="Arial"/>
                <a:cs typeface="Arial"/>
              </a:rPr>
              <a:t>TITEL DER </a:t>
            </a:r>
            <a:br>
              <a:rPr lang="de-DE" sz="2800" b="1" dirty="0">
                <a:solidFill>
                  <a:schemeClr val="bg1"/>
                </a:solidFill>
                <a:latin typeface="Arial"/>
                <a:cs typeface="Arial"/>
              </a:rPr>
            </a:br>
            <a:r>
              <a:rPr lang="de-DE" sz="2800" b="1" dirty="0">
                <a:solidFill>
                  <a:schemeClr val="bg1"/>
                </a:solidFill>
                <a:latin typeface="Arial"/>
                <a:cs typeface="Arial"/>
              </a:rPr>
              <a:t>PRÄSENTATION</a:t>
            </a:r>
            <a:br>
              <a:rPr lang="de-DE" sz="2800" b="1" dirty="0">
                <a:solidFill>
                  <a:schemeClr val="bg1"/>
                </a:solidFill>
                <a:latin typeface="Arial"/>
                <a:cs typeface="Arial"/>
              </a:rPr>
            </a:br>
            <a:r>
              <a:rPr lang="de-DE" sz="2000" dirty="0">
                <a:solidFill>
                  <a:schemeClr val="bg1"/>
                </a:solidFill>
                <a:latin typeface="Arial"/>
                <a:cs typeface="Arial"/>
              </a:rPr>
              <a:t>UNTERTITEL</a:t>
            </a:r>
          </a:p>
        </p:txBody>
      </p:sp>
    </p:spTree>
    <p:extLst>
      <p:ext uri="{BB962C8B-B14F-4D97-AF65-F5344CB8AC3E}">
        <p14:creationId xmlns:p14="http://schemas.microsoft.com/office/powerpoint/2010/main" val="42719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62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866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5" name="Titelplatzhalter 1"/>
          <p:cNvSpPr>
            <a:spLocks noGrp="1"/>
          </p:cNvSpPr>
          <p:nvPr>
            <p:ph type="title"/>
          </p:nvPr>
        </p:nvSpPr>
        <p:spPr>
          <a:xfrm>
            <a:off x="4870032" y="1113588"/>
            <a:ext cx="3816424" cy="857250"/>
          </a:xfrm>
          <a:prstGeom prst="rect">
            <a:avLst/>
          </a:prstGeom>
        </p:spPr>
        <p:txBody>
          <a:bodyPr vert="horz" lIns="91440" tIns="45720" rIns="91440" bIns="45720" rtlCol="0" anchor="ctr">
            <a:normAutofit/>
          </a:bodyPr>
          <a:lstStyle/>
          <a:p>
            <a:pPr lvl="0" defTabSz="622300">
              <a:lnSpc>
                <a:spcPts val="3400"/>
              </a:lnSpc>
              <a:spcBef>
                <a:spcPct val="0"/>
              </a:spcBef>
            </a:pPr>
            <a:r>
              <a:rPr lang="de-DE" sz="2800" b="1" dirty="0">
                <a:solidFill>
                  <a:schemeClr val="bg1"/>
                </a:solidFill>
                <a:latin typeface="Arial"/>
                <a:cs typeface="Arial"/>
              </a:rPr>
              <a:t>TITEL DER </a:t>
            </a:r>
            <a:br>
              <a:rPr lang="de-DE" sz="2800" b="1" dirty="0">
                <a:solidFill>
                  <a:schemeClr val="bg1"/>
                </a:solidFill>
                <a:latin typeface="Arial"/>
                <a:cs typeface="Arial"/>
              </a:rPr>
            </a:br>
            <a:r>
              <a:rPr lang="de-DE" sz="2800" b="1" dirty="0">
                <a:solidFill>
                  <a:schemeClr val="bg1"/>
                </a:solidFill>
                <a:latin typeface="Arial"/>
                <a:cs typeface="Arial"/>
              </a:rPr>
              <a:t>PRÄSENTATION</a:t>
            </a:r>
            <a:br>
              <a:rPr lang="de-DE" sz="2800" b="1" dirty="0">
                <a:solidFill>
                  <a:schemeClr val="bg1"/>
                </a:solidFill>
                <a:latin typeface="Arial"/>
                <a:cs typeface="Arial"/>
              </a:rPr>
            </a:br>
            <a:r>
              <a:rPr lang="de-DE" sz="2000" dirty="0">
                <a:solidFill>
                  <a:schemeClr val="bg1"/>
                </a:solidFill>
                <a:latin typeface="Arial"/>
                <a:cs typeface="Arial"/>
              </a:rPr>
              <a:t>UNTERTITEL</a:t>
            </a:r>
          </a:p>
        </p:txBody>
      </p:sp>
    </p:spTree>
    <p:extLst>
      <p:ext uri="{BB962C8B-B14F-4D97-AF65-F5344CB8AC3E}">
        <p14:creationId xmlns:p14="http://schemas.microsoft.com/office/powerpoint/2010/main" val="12147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247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1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grüner Balken">
    <p:spTree>
      <p:nvGrpSpPr>
        <p:cNvPr id="1" name=""/>
        <p:cNvGrpSpPr/>
        <p:nvPr/>
      </p:nvGrpSpPr>
      <p:grpSpPr>
        <a:xfrm>
          <a:off x="0" y="0"/>
          <a:ext cx="0" cy="0"/>
          <a:chOff x="0" y="0"/>
          <a:chExt cx="0" cy="0"/>
        </a:xfrm>
      </p:grpSpPr>
      <p:sp>
        <p:nvSpPr>
          <p:cNvPr id="3" name="Titel 17"/>
          <p:cNvSpPr txBox="1">
            <a:spLocks/>
          </p:cNvSpPr>
          <p:nvPr userDrawn="1"/>
        </p:nvSpPr>
        <p:spPr>
          <a:xfrm>
            <a:off x="323529" y="204679"/>
            <a:ext cx="8856784" cy="422854"/>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4" name="Titel 1"/>
          <p:cNvSpPr>
            <a:spLocks noGrp="1"/>
          </p:cNvSpPr>
          <p:nvPr>
            <p:ph type="title" hasCustomPrompt="1"/>
          </p:nvPr>
        </p:nvSpPr>
        <p:spPr>
          <a:xfrm>
            <a:off x="323529" y="204679"/>
            <a:ext cx="8856786" cy="322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a:t>Headline</a:t>
            </a:r>
          </a:p>
        </p:txBody>
      </p:sp>
    </p:spTree>
    <p:extLst>
      <p:ext uri="{BB962C8B-B14F-4D97-AF65-F5344CB8AC3E}">
        <p14:creationId xmlns:p14="http://schemas.microsoft.com/office/powerpoint/2010/main" val="33251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zweizeilig + grüner Balken">
    <p:spTree>
      <p:nvGrpSpPr>
        <p:cNvPr id="1" name=""/>
        <p:cNvGrpSpPr/>
        <p:nvPr/>
      </p:nvGrpSpPr>
      <p:grpSpPr>
        <a:xfrm>
          <a:off x="0" y="0"/>
          <a:ext cx="0" cy="0"/>
          <a:chOff x="0" y="0"/>
          <a:chExt cx="0" cy="0"/>
        </a:xfrm>
      </p:grpSpPr>
      <p:sp>
        <p:nvSpPr>
          <p:cNvPr id="3" name="Titel 17"/>
          <p:cNvSpPr txBox="1">
            <a:spLocks/>
          </p:cNvSpPr>
          <p:nvPr userDrawn="1"/>
        </p:nvSpPr>
        <p:spPr>
          <a:xfrm>
            <a:off x="323528" y="204678"/>
            <a:ext cx="9000999" cy="710888"/>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4" name="Titel 1"/>
          <p:cNvSpPr>
            <a:spLocks noGrp="1"/>
          </p:cNvSpPr>
          <p:nvPr>
            <p:ph type="title" hasCustomPrompt="1"/>
          </p:nvPr>
        </p:nvSpPr>
        <p:spPr>
          <a:xfrm>
            <a:off x="323529" y="204679"/>
            <a:ext cx="8856786" cy="538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a:t>Headline</a:t>
            </a:r>
            <a:br>
              <a:rPr lang="de-DE" dirty="0"/>
            </a:br>
            <a:r>
              <a:rPr lang="de-DE" dirty="0"/>
              <a:t>zweizeilig</a:t>
            </a:r>
          </a:p>
        </p:txBody>
      </p:sp>
    </p:spTree>
    <p:extLst>
      <p:ext uri="{BB962C8B-B14F-4D97-AF65-F5344CB8AC3E}">
        <p14:creationId xmlns:p14="http://schemas.microsoft.com/office/powerpoint/2010/main" val="29091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extLst>
      <p:ext uri="{BB962C8B-B14F-4D97-AF65-F5344CB8AC3E}">
        <p14:creationId xmlns:p14="http://schemas.microsoft.com/office/powerpoint/2010/main" val="99772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40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grüner Balken">
    <p:spTree>
      <p:nvGrpSpPr>
        <p:cNvPr id="1" name=""/>
        <p:cNvGrpSpPr/>
        <p:nvPr/>
      </p:nvGrpSpPr>
      <p:grpSpPr>
        <a:xfrm>
          <a:off x="0" y="0"/>
          <a:ext cx="0" cy="0"/>
          <a:chOff x="0" y="0"/>
          <a:chExt cx="0" cy="0"/>
        </a:xfrm>
      </p:grpSpPr>
      <p:sp>
        <p:nvSpPr>
          <p:cNvPr id="5" name="Titel 17"/>
          <p:cNvSpPr txBox="1">
            <a:spLocks/>
          </p:cNvSpPr>
          <p:nvPr userDrawn="1"/>
        </p:nvSpPr>
        <p:spPr>
          <a:xfrm>
            <a:off x="323529" y="204679"/>
            <a:ext cx="8856784" cy="422854"/>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7" name="Titel 1"/>
          <p:cNvSpPr>
            <a:spLocks noGrp="1"/>
          </p:cNvSpPr>
          <p:nvPr>
            <p:ph type="title" hasCustomPrompt="1"/>
          </p:nvPr>
        </p:nvSpPr>
        <p:spPr>
          <a:xfrm>
            <a:off x="323529" y="204679"/>
            <a:ext cx="8856786" cy="322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a:t>Headline</a:t>
            </a:r>
          </a:p>
        </p:txBody>
      </p:sp>
    </p:spTree>
    <p:extLst>
      <p:ext uri="{BB962C8B-B14F-4D97-AF65-F5344CB8AC3E}">
        <p14:creationId xmlns:p14="http://schemas.microsoft.com/office/powerpoint/2010/main" val="903398540"/>
      </p:ext>
    </p:extLst>
  </p:cSld>
  <p:clrMapOvr>
    <a:masterClrMapping/>
  </p:clrMapOvr>
  <p:extLst>
    <p:ext uri="{DCECCB84-F9BA-43D5-87BE-67443E8EF086}">
      <p15:sldGuideLst xmlns:p15="http://schemas.microsoft.com/office/powerpoint/2012/main">
        <p15:guide id="1" orient="horz" pos="1586" userDrawn="1">
          <p15:clr>
            <a:srgbClr val="FBAE40"/>
          </p15:clr>
        </p15:guide>
        <p15:guide id="2" pos="2857" userDrawn="1">
          <p15:clr>
            <a:srgbClr val="FBAE40"/>
          </p15:clr>
        </p15:guide>
        <p15:guide id="3" orient="horz" pos="2879" userDrawn="1">
          <p15:clr>
            <a:srgbClr val="FBAE40"/>
          </p15:clr>
        </p15:guide>
        <p15:guide id="4" orient="horz" pos="3134" userDrawn="1">
          <p15:clr>
            <a:srgbClr val="FBAE40"/>
          </p15:clr>
        </p15:guide>
        <p15:guide id="5" orient="horz" pos="1637" userDrawn="1">
          <p15:clr>
            <a:srgbClr val="FBAE40"/>
          </p15:clr>
        </p15:guide>
        <p15:guide id="6" orient="horz" pos="378" userDrawn="1">
          <p15:clr>
            <a:srgbClr val="FBAE40"/>
          </p15:clr>
        </p15:guide>
        <p15:guide id="7" pos="3061" userDrawn="1">
          <p15:clr>
            <a:srgbClr val="FBAE40"/>
          </p15:clr>
        </p15:guide>
        <p15:guide id="8" pos="5420" userDrawn="1">
          <p15:clr>
            <a:srgbClr val="FBAE40"/>
          </p15:clr>
        </p15:guide>
        <p15:guide id="9" pos="4672" userDrawn="1">
          <p15:clr>
            <a:srgbClr val="FBAE40"/>
          </p15:clr>
        </p15:guide>
        <p15:guide id="10" pos="4604" userDrawn="1">
          <p15:clr>
            <a:srgbClr val="FBAE40"/>
          </p15:clr>
        </p15:guide>
        <p15:guide id="11" pos="544" userDrawn="1">
          <p15:clr>
            <a:srgbClr val="FBAE40"/>
          </p15:clr>
        </p15:guide>
        <p15:guide id="12" pos="295" userDrawn="1">
          <p15:clr>
            <a:srgbClr val="FBAE40"/>
          </p15:clr>
        </p15:guide>
        <p15:guide id="13" orient="horz" pos="28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zweizeilig + grüner Balken">
    <p:spTree>
      <p:nvGrpSpPr>
        <p:cNvPr id="1" name=""/>
        <p:cNvGrpSpPr/>
        <p:nvPr/>
      </p:nvGrpSpPr>
      <p:grpSpPr>
        <a:xfrm>
          <a:off x="0" y="0"/>
          <a:ext cx="0" cy="0"/>
          <a:chOff x="0" y="0"/>
          <a:chExt cx="0" cy="0"/>
        </a:xfrm>
      </p:grpSpPr>
      <p:sp>
        <p:nvSpPr>
          <p:cNvPr id="4" name="Titel 17"/>
          <p:cNvSpPr txBox="1">
            <a:spLocks/>
          </p:cNvSpPr>
          <p:nvPr userDrawn="1"/>
        </p:nvSpPr>
        <p:spPr>
          <a:xfrm>
            <a:off x="323528" y="204678"/>
            <a:ext cx="9000999" cy="710888"/>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5" name="Titel 1"/>
          <p:cNvSpPr>
            <a:spLocks noGrp="1"/>
          </p:cNvSpPr>
          <p:nvPr>
            <p:ph type="title" hasCustomPrompt="1"/>
          </p:nvPr>
        </p:nvSpPr>
        <p:spPr>
          <a:xfrm>
            <a:off x="323529" y="204679"/>
            <a:ext cx="8856786" cy="538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a:t>Headline</a:t>
            </a:r>
            <a:br>
              <a:rPr lang="de-DE" dirty="0"/>
            </a:br>
            <a:r>
              <a:rPr lang="de-DE" dirty="0"/>
              <a:t>zweizeilig</a:t>
            </a:r>
          </a:p>
        </p:txBody>
      </p:sp>
    </p:spTree>
    <p:extLst>
      <p:ext uri="{BB962C8B-B14F-4D97-AF65-F5344CB8AC3E}">
        <p14:creationId xmlns:p14="http://schemas.microsoft.com/office/powerpoint/2010/main" val="51104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465511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p:cNvSpPr/>
          <p:nvPr userDrawn="1"/>
        </p:nvSpPr>
        <p:spPr>
          <a:xfrm>
            <a:off x="4572000" y="0"/>
            <a:ext cx="4584612" cy="5155572"/>
          </a:xfrm>
          <a:prstGeom prst="rect">
            <a:avLst/>
          </a:prstGeom>
          <a:solidFill>
            <a:srgbClr val="89BA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Rechteck 9"/>
          <p:cNvSpPr/>
          <p:nvPr userDrawn="1"/>
        </p:nvSpPr>
        <p:spPr>
          <a:xfrm>
            <a:off x="7428928" y="4069534"/>
            <a:ext cx="1727684" cy="540060"/>
          </a:xfrm>
          <a:prstGeom prst="rect">
            <a:avLst/>
          </a:prstGeom>
          <a:solidFill>
            <a:srgbClr val="7FAD18"/>
          </a:solidFill>
          <a:ln>
            <a:noFill/>
          </a:ln>
          <a:effectLst>
            <a:outerShdw blurRad="136525" dist="63500" dir="2400000" algn="tl"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Bild 12" descr="BUW_Logo-wei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6630" y="4135276"/>
            <a:ext cx="1146086" cy="417590"/>
          </a:xfrm>
          <a:prstGeom prst="rect">
            <a:avLst/>
          </a:prstGeom>
        </p:spPr>
      </p:pic>
    </p:spTree>
    <p:extLst>
      <p:ext uri="{BB962C8B-B14F-4D97-AF65-F5344CB8AC3E}">
        <p14:creationId xmlns:p14="http://schemas.microsoft.com/office/powerpoint/2010/main" val="2162976949"/>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3528" y="205978"/>
            <a:ext cx="8436770" cy="1095837"/>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23528" y="1491630"/>
            <a:ext cx="8436770" cy="299606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hteck 6"/>
          <p:cNvSpPr/>
          <p:nvPr userDrawn="1"/>
        </p:nvSpPr>
        <p:spPr>
          <a:xfrm>
            <a:off x="7668344" y="4533496"/>
            <a:ext cx="1475656" cy="441521"/>
          </a:xfrm>
          <a:prstGeom prst="rect">
            <a:avLst/>
          </a:prstGeom>
          <a:solidFill>
            <a:srgbClr val="89BA17"/>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8" name="Bild 13" descr="BUW_Logo-weiss.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40352" y="4587975"/>
            <a:ext cx="1019946" cy="341244"/>
          </a:xfrm>
          <a:prstGeom prst="rect">
            <a:avLst/>
          </a:prstGeom>
        </p:spPr>
      </p:pic>
      <p:sp>
        <p:nvSpPr>
          <p:cNvPr id="12" name="Rechteck 11"/>
          <p:cNvSpPr/>
          <p:nvPr userDrawn="1"/>
        </p:nvSpPr>
        <p:spPr>
          <a:xfrm>
            <a:off x="323528" y="4533496"/>
            <a:ext cx="7272808" cy="440935"/>
          </a:xfrm>
          <a:prstGeom prst="rect">
            <a:avLst/>
          </a:prstGeom>
          <a:solidFill>
            <a:srgbClr val="FFFFFF">
              <a:alpha val="91000"/>
            </a:srgbClr>
          </a:solidFill>
          <a:ln>
            <a:noFill/>
          </a:ln>
          <a:effectLst>
            <a:outerShdw blurRad="95250" dist="50800" dir="8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11" name="Textfeld 10"/>
          <p:cNvSpPr txBox="1"/>
          <p:nvPr userDrawn="1"/>
        </p:nvSpPr>
        <p:spPr>
          <a:xfrm>
            <a:off x="468313" y="4533496"/>
            <a:ext cx="5471840" cy="430887"/>
          </a:xfrm>
          <a:prstGeom prst="rect">
            <a:avLst/>
          </a:prstGeom>
          <a:noFill/>
        </p:spPr>
        <p:txBody>
          <a:bodyPr wrap="square" rtlCol="0">
            <a:spAutoFit/>
          </a:bodyPr>
          <a:lstStyle/>
          <a:p>
            <a:r>
              <a:rPr lang="de-DE" sz="1100" b="1" dirty="0">
                <a:solidFill>
                  <a:schemeClr val="tx1">
                    <a:lumMod val="75000"/>
                    <a:lumOff val="25000"/>
                  </a:schemeClr>
                </a:solidFill>
                <a:latin typeface="Arial"/>
                <a:cs typeface="Arial"/>
              </a:rPr>
              <a:t>Research </a:t>
            </a:r>
            <a:r>
              <a:rPr lang="de-DE" sz="1100" b="1" dirty="0" err="1">
                <a:solidFill>
                  <a:schemeClr val="tx1">
                    <a:lumMod val="75000"/>
                    <a:lumOff val="25000"/>
                  </a:schemeClr>
                </a:solidFill>
                <a:latin typeface="Arial"/>
                <a:cs typeface="Arial"/>
              </a:rPr>
              <a:t>data</a:t>
            </a:r>
            <a:r>
              <a:rPr lang="de-DE" sz="1100" b="1" dirty="0">
                <a:solidFill>
                  <a:schemeClr val="tx1">
                    <a:lumMod val="75000"/>
                    <a:lumOff val="25000"/>
                  </a:schemeClr>
                </a:solidFill>
                <a:latin typeface="Arial"/>
                <a:cs typeface="Arial"/>
              </a:rPr>
              <a:t> </a:t>
            </a:r>
            <a:r>
              <a:rPr lang="de-DE" sz="1100" b="1" dirty="0" err="1">
                <a:solidFill>
                  <a:schemeClr val="tx1">
                    <a:lumMod val="75000"/>
                    <a:lumOff val="25000"/>
                  </a:schemeClr>
                </a:solidFill>
                <a:latin typeface="Arial"/>
                <a:cs typeface="Arial"/>
              </a:rPr>
              <a:t>management</a:t>
            </a:r>
            <a:endParaRPr lang="de-DE" sz="1100" b="1" dirty="0">
              <a:solidFill>
                <a:schemeClr val="tx1">
                  <a:lumMod val="75000"/>
                  <a:lumOff val="25000"/>
                </a:schemeClr>
              </a:solidFill>
              <a:latin typeface="Arial"/>
              <a:cs typeface="Arial"/>
            </a:endParaRPr>
          </a:p>
          <a:p>
            <a:r>
              <a:rPr lang="de-DE" sz="1100" dirty="0">
                <a:solidFill>
                  <a:schemeClr val="tx1">
                    <a:lumMod val="75000"/>
                    <a:lumOff val="25000"/>
                  </a:schemeClr>
                </a:solidFill>
                <a:latin typeface="Arial"/>
                <a:cs typeface="Arial"/>
              </a:rPr>
              <a:t>Torsten Rathmann</a:t>
            </a:r>
            <a:r>
              <a:rPr lang="de-DE" sz="1100" baseline="0" dirty="0">
                <a:solidFill>
                  <a:schemeClr val="tx1">
                    <a:lumMod val="75000"/>
                    <a:lumOff val="25000"/>
                  </a:schemeClr>
                </a:solidFill>
                <a:latin typeface="Arial"/>
                <a:cs typeface="Arial"/>
              </a:rPr>
              <a:t>			</a:t>
            </a:r>
            <a:fld id="{D2B725D8-4EF0-4FF3-9B4A-C803504CF189}" type="slidenum">
              <a:rPr lang="de-DE" sz="1100" smtClean="0">
                <a:solidFill>
                  <a:schemeClr val="tx1">
                    <a:lumMod val="75000"/>
                    <a:lumOff val="25000"/>
                  </a:schemeClr>
                </a:solidFill>
                <a:latin typeface="Arial"/>
                <a:cs typeface="Arial"/>
              </a:rPr>
              <a:t>‹Nr.›</a:t>
            </a:fld>
            <a:endParaRPr lang="de-DE" sz="11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437814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eck 10"/>
          <p:cNvSpPr/>
          <p:nvPr/>
        </p:nvSpPr>
        <p:spPr>
          <a:xfrm>
            <a:off x="-12192" y="1"/>
            <a:ext cx="9156700" cy="5143499"/>
          </a:xfrm>
          <a:prstGeom prst="rect">
            <a:avLst/>
          </a:prstGeom>
          <a:gradFill flip="none" rotWithShape="1">
            <a:gsLst>
              <a:gs pos="0">
                <a:srgbClr val="818C98">
                  <a:alpha val="75000"/>
                </a:srgbClr>
              </a:gs>
              <a:gs pos="100000">
                <a:schemeClr val="bg1">
                  <a:lumMod val="95000"/>
                  <a:alpha val="73000"/>
                </a:schemeClr>
              </a:gs>
              <a:gs pos="51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de-DE" sz="1800">
              <a:solidFill>
                <a:srgbClr val="FFFFFF"/>
              </a:solidFill>
              <a:ea typeface="ＭＳ Ｐゴシック" charset="-128"/>
              <a:cs typeface="ＭＳ Ｐゴシック" charset="-128"/>
            </a:endParaRPr>
          </a:p>
        </p:txBody>
      </p:sp>
      <p:pic>
        <p:nvPicPr>
          <p:cNvPr id="13" name="Bild 11" descr="Logo_BUW-1.Weiss-01.png"/>
          <p:cNvPicPr>
            <a:picLocks noChangeAspect="1"/>
          </p:cNvPicPr>
          <p:nvPr/>
        </p:nvPicPr>
        <p:blipFill>
          <a:blip r:embed="rId9" cstate="email">
            <a:alphaModFix amt="30000"/>
            <a:extLst>
              <a:ext uri="{28A0092B-C50C-407E-A947-70E740481C1C}">
                <a14:useLocalDpi xmlns:a14="http://schemas.microsoft.com/office/drawing/2010/main"/>
              </a:ext>
            </a:extLst>
          </a:blip>
          <a:srcRect/>
          <a:stretch>
            <a:fillRect/>
          </a:stretch>
        </p:blipFill>
        <p:spPr bwMode="auto">
          <a:xfrm>
            <a:off x="6535657" y="708543"/>
            <a:ext cx="2606675" cy="3657600"/>
          </a:xfrm>
          <a:prstGeom prst="rect">
            <a:avLst/>
          </a:prstGeom>
          <a:noFill/>
          <a:ln w="9525">
            <a:noFill/>
            <a:miter lim="800000"/>
            <a:headEnd/>
            <a:tailEnd/>
          </a:ln>
        </p:spPr>
      </p:pic>
      <p:sp>
        <p:nvSpPr>
          <p:cNvPr id="12" name="Rechteck 11"/>
          <p:cNvSpPr/>
          <p:nvPr userDrawn="1"/>
        </p:nvSpPr>
        <p:spPr>
          <a:xfrm>
            <a:off x="7668344" y="4533496"/>
            <a:ext cx="1475656" cy="441521"/>
          </a:xfrm>
          <a:prstGeom prst="rect">
            <a:avLst/>
          </a:prstGeom>
          <a:solidFill>
            <a:srgbClr val="89BA17"/>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5" name="Bild 13" descr="BUW_Logo-weiss.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40352" y="4587975"/>
            <a:ext cx="1019946" cy="341244"/>
          </a:xfrm>
          <a:prstGeom prst="rect">
            <a:avLst/>
          </a:prstGeom>
        </p:spPr>
      </p:pic>
      <p:sp>
        <p:nvSpPr>
          <p:cNvPr id="16" name="Rechteck 15"/>
          <p:cNvSpPr/>
          <p:nvPr userDrawn="1"/>
        </p:nvSpPr>
        <p:spPr>
          <a:xfrm>
            <a:off x="323528" y="4533496"/>
            <a:ext cx="7272808" cy="440935"/>
          </a:xfrm>
          <a:prstGeom prst="rect">
            <a:avLst/>
          </a:prstGeom>
          <a:solidFill>
            <a:srgbClr val="FFFFFF">
              <a:alpha val="91000"/>
            </a:srgbClr>
          </a:solidFill>
          <a:ln>
            <a:noFill/>
          </a:ln>
          <a:effectLst>
            <a:outerShdw blurRad="95250" dist="50800" dir="8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17" name="Textfeld 16"/>
          <p:cNvSpPr txBox="1"/>
          <p:nvPr userDrawn="1"/>
        </p:nvSpPr>
        <p:spPr>
          <a:xfrm>
            <a:off x="468313" y="4533496"/>
            <a:ext cx="5471840" cy="430887"/>
          </a:xfrm>
          <a:prstGeom prst="rect">
            <a:avLst/>
          </a:prstGeom>
          <a:noFill/>
        </p:spPr>
        <p:txBody>
          <a:bodyPr wrap="square" rtlCol="0">
            <a:spAutoFit/>
          </a:bodyPr>
          <a:lstStyle/>
          <a:p>
            <a:r>
              <a:rPr lang="de-DE" sz="1100" b="1" dirty="0">
                <a:solidFill>
                  <a:schemeClr val="tx1">
                    <a:lumMod val="75000"/>
                    <a:lumOff val="25000"/>
                  </a:schemeClr>
                </a:solidFill>
                <a:latin typeface="Arial"/>
                <a:cs typeface="Arial"/>
              </a:rPr>
              <a:t>Research </a:t>
            </a:r>
            <a:r>
              <a:rPr lang="de-DE" sz="1100" b="1" dirty="0" err="1">
                <a:solidFill>
                  <a:schemeClr val="tx1">
                    <a:lumMod val="75000"/>
                    <a:lumOff val="25000"/>
                  </a:schemeClr>
                </a:solidFill>
                <a:latin typeface="Arial"/>
                <a:cs typeface="Arial"/>
              </a:rPr>
              <a:t>data</a:t>
            </a:r>
            <a:r>
              <a:rPr lang="de-DE" sz="1100" b="1" dirty="0">
                <a:solidFill>
                  <a:schemeClr val="tx1">
                    <a:lumMod val="75000"/>
                    <a:lumOff val="25000"/>
                  </a:schemeClr>
                </a:solidFill>
                <a:latin typeface="Arial"/>
                <a:cs typeface="Arial"/>
              </a:rPr>
              <a:t> </a:t>
            </a:r>
            <a:r>
              <a:rPr lang="de-DE" sz="1100" b="1" dirty="0" err="1">
                <a:solidFill>
                  <a:schemeClr val="tx1">
                    <a:lumMod val="75000"/>
                    <a:lumOff val="25000"/>
                  </a:schemeClr>
                </a:solidFill>
                <a:latin typeface="Arial"/>
                <a:cs typeface="Arial"/>
              </a:rPr>
              <a:t>management</a:t>
            </a:r>
            <a:endParaRPr lang="de-DE" sz="1100" b="1" dirty="0">
              <a:solidFill>
                <a:schemeClr val="tx1">
                  <a:lumMod val="75000"/>
                  <a:lumOff val="25000"/>
                </a:schemeClr>
              </a:solidFill>
              <a:latin typeface="Arial"/>
              <a:cs typeface="Arial"/>
            </a:endParaRPr>
          </a:p>
          <a:p>
            <a:r>
              <a:rPr lang="de-DE" sz="1100" dirty="0">
                <a:solidFill>
                  <a:schemeClr val="tx1">
                    <a:lumMod val="75000"/>
                    <a:lumOff val="25000"/>
                  </a:schemeClr>
                </a:solidFill>
                <a:latin typeface="Arial"/>
                <a:cs typeface="Arial"/>
              </a:rPr>
              <a:t>Torsten Rathmann</a:t>
            </a:r>
          </a:p>
        </p:txBody>
      </p:sp>
      <p:sp>
        <p:nvSpPr>
          <p:cNvPr id="18" name="Titelplatzhalter 1"/>
          <p:cNvSpPr>
            <a:spLocks noGrp="1"/>
          </p:cNvSpPr>
          <p:nvPr>
            <p:ph type="title"/>
          </p:nvPr>
        </p:nvSpPr>
        <p:spPr>
          <a:xfrm>
            <a:off x="323528" y="205978"/>
            <a:ext cx="8436770" cy="1095837"/>
          </a:xfrm>
          <a:prstGeom prst="rect">
            <a:avLst/>
          </a:prstGeom>
        </p:spPr>
        <p:txBody>
          <a:bodyPr vert="horz" lIns="91440" tIns="45720" rIns="91440" bIns="45720" rtlCol="0" anchor="ctr">
            <a:normAutofit/>
          </a:bodyPr>
          <a:lstStyle/>
          <a:p>
            <a:r>
              <a:rPr lang="de-DE" dirty="0"/>
              <a:t>Titelmasterformat durch Klicken bearbeiten</a:t>
            </a:r>
          </a:p>
        </p:txBody>
      </p:sp>
      <p:sp>
        <p:nvSpPr>
          <p:cNvPr id="19" name="Textplatzhalter 2"/>
          <p:cNvSpPr>
            <a:spLocks noGrp="1"/>
          </p:cNvSpPr>
          <p:nvPr>
            <p:ph type="body" idx="1"/>
          </p:nvPr>
        </p:nvSpPr>
        <p:spPr>
          <a:xfrm>
            <a:off x="323528" y="1491630"/>
            <a:ext cx="8436770" cy="299606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45881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84" r:id="rId5"/>
    <p:sldLayoutId id="2147483685" r:id="rId6"/>
    <p:sldLayoutId id="2147483686"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27" name="Gerade Verbindung 12"/>
          <p:cNvCxnSpPr>
            <a:cxnSpLocks noChangeShapeType="1"/>
          </p:cNvCxnSpPr>
          <p:nvPr userDrawn="1"/>
        </p:nvCxnSpPr>
        <p:spPr bwMode="auto">
          <a:xfrm>
            <a:off x="-6350" y="699542"/>
            <a:ext cx="9163050" cy="1191"/>
          </a:xfrm>
          <a:prstGeom prst="line">
            <a:avLst/>
          </a:prstGeom>
          <a:noFill/>
          <a:ln w="25400">
            <a:solidFill>
              <a:srgbClr val="89BA17"/>
            </a:solidFill>
            <a:round/>
            <a:headEnd/>
            <a:tailEnd/>
          </a:ln>
          <a:extLst>
            <a:ext uri="{909E8E84-426E-40DD-AFC4-6F175D3DCCD1}">
              <a14:hiddenFill xmlns:a14="http://schemas.microsoft.com/office/drawing/2010/main">
                <a:noFill/>
              </a14:hiddenFill>
            </a:ext>
          </a:extLst>
        </p:spPr>
      </p:cxnSp>
      <p:sp>
        <p:nvSpPr>
          <p:cNvPr id="100363" name="Text Box 11"/>
          <p:cNvSpPr txBox="1">
            <a:spLocks noChangeArrowheads="1"/>
          </p:cNvSpPr>
          <p:nvPr/>
        </p:nvSpPr>
        <p:spPr bwMode="auto">
          <a:xfrm>
            <a:off x="3646419" y="439956"/>
            <a:ext cx="762000" cy="138499"/>
          </a:xfrm>
          <a:prstGeom prst="rect">
            <a:avLst/>
          </a:prstGeom>
          <a:noFill/>
          <a:ln w="9525">
            <a:noFill/>
            <a:miter lim="800000"/>
            <a:headEnd/>
            <a:tailEnd/>
          </a:ln>
          <a:effectLst/>
        </p:spPr>
        <p:txBody>
          <a:bodyPr lIns="0" tIns="0" rIns="0" bIns="0">
            <a:spAutoFit/>
          </a:bodyPr>
          <a:lstStyle>
            <a:lvl1pPr defTabSz="817563" eaLnBrk="0" hangingPunct="0">
              <a:defRPr sz="6000">
                <a:solidFill>
                  <a:schemeClr val="tx1"/>
                </a:solidFill>
                <a:latin typeface="Times" charset="0"/>
                <a:ea typeface="ＭＳ Ｐゴシック" charset="0"/>
                <a:cs typeface="ＭＳ Ｐゴシック" charset="0"/>
              </a:defRPr>
            </a:lvl1pPr>
            <a:lvl2pPr marL="37931725" indent="-37474525" defTabSz="817563" eaLnBrk="0" hangingPunct="0">
              <a:defRPr sz="6000">
                <a:solidFill>
                  <a:schemeClr val="tx1"/>
                </a:solidFill>
                <a:latin typeface="Times" charset="0"/>
                <a:ea typeface="ＭＳ Ｐゴシック" charset="0"/>
              </a:defRPr>
            </a:lvl2pPr>
            <a:lvl3pPr eaLnBrk="0" hangingPunct="0">
              <a:defRPr sz="6000">
                <a:solidFill>
                  <a:schemeClr val="tx1"/>
                </a:solidFill>
                <a:latin typeface="Times" charset="0"/>
                <a:ea typeface="ＭＳ Ｐゴシック" charset="0"/>
              </a:defRPr>
            </a:lvl3pPr>
            <a:lvl4pPr eaLnBrk="0" hangingPunct="0">
              <a:defRPr sz="6000">
                <a:solidFill>
                  <a:schemeClr val="tx1"/>
                </a:solidFill>
                <a:latin typeface="Times" charset="0"/>
                <a:ea typeface="ＭＳ Ｐゴシック" charset="0"/>
              </a:defRPr>
            </a:lvl4pPr>
            <a:lvl5pPr eaLnBrk="0" hangingPunct="0">
              <a:defRPr sz="6000">
                <a:solidFill>
                  <a:schemeClr val="tx1"/>
                </a:solidFill>
                <a:latin typeface="Times" charset="0"/>
                <a:ea typeface="ＭＳ Ｐゴシック" charset="0"/>
              </a:defRPr>
            </a:lvl5pPr>
            <a:lvl6pPr marL="457200" eaLnBrk="0" fontAlgn="base" hangingPunct="0">
              <a:spcBef>
                <a:spcPct val="0"/>
              </a:spcBef>
              <a:spcAft>
                <a:spcPct val="0"/>
              </a:spcAft>
              <a:defRPr sz="6000">
                <a:solidFill>
                  <a:schemeClr val="tx1"/>
                </a:solidFill>
                <a:latin typeface="Times" charset="0"/>
                <a:ea typeface="ＭＳ Ｐゴシック" charset="0"/>
              </a:defRPr>
            </a:lvl6pPr>
            <a:lvl7pPr marL="914400" eaLnBrk="0" fontAlgn="base" hangingPunct="0">
              <a:spcBef>
                <a:spcPct val="0"/>
              </a:spcBef>
              <a:spcAft>
                <a:spcPct val="0"/>
              </a:spcAft>
              <a:defRPr sz="6000">
                <a:solidFill>
                  <a:schemeClr val="tx1"/>
                </a:solidFill>
                <a:latin typeface="Times" charset="0"/>
                <a:ea typeface="ＭＳ Ｐゴシック" charset="0"/>
              </a:defRPr>
            </a:lvl7pPr>
            <a:lvl8pPr marL="1371600" eaLnBrk="0" fontAlgn="base" hangingPunct="0">
              <a:spcBef>
                <a:spcPct val="0"/>
              </a:spcBef>
              <a:spcAft>
                <a:spcPct val="0"/>
              </a:spcAft>
              <a:defRPr sz="6000">
                <a:solidFill>
                  <a:schemeClr val="tx1"/>
                </a:solidFill>
                <a:latin typeface="Times" charset="0"/>
                <a:ea typeface="ＭＳ Ｐゴシック" charset="0"/>
              </a:defRPr>
            </a:lvl8pPr>
            <a:lvl9pPr marL="1828800" eaLnBrk="0" fontAlgn="base" hangingPunct="0">
              <a:spcBef>
                <a:spcPct val="0"/>
              </a:spcBef>
              <a:spcAft>
                <a:spcPct val="0"/>
              </a:spcAft>
              <a:defRPr sz="6000">
                <a:solidFill>
                  <a:schemeClr val="tx1"/>
                </a:solidFill>
                <a:latin typeface="Times" charset="0"/>
                <a:ea typeface="ＭＳ Ｐゴシック" charset="0"/>
              </a:defRPr>
            </a:lvl9pPr>
          </a:lstStyle>
          <a:p>
            <a:pPr algn="r"/>
            <a:fld id="{1A85F193-EBA8-BD46-9CCC-E5C7B97770D7}" type="slidenum">
              <a:rPr lang="de-DE" sz="900" smtClean="0">
                <a:solidFill>
                  <a:srgbClr val="000000"/>
                </a:solidFill>
                <a:latin typeface="Arial" charset="0"/>
                <a:cs typeface="Univers 55" charset="0"/>
              </a:rPr>
              <a:pPr algn="r"/>
              <a:t>‹Nr.›</a:t>
            </a:fld>
            <a:r>
              <a:rPr lang="de-DE" sz="900" dirty="0">
                <a:solidFill>
                  <a:srgbClr val="000000"/>
                </a:solidFill>
                <a:latin typeface="Arial" charset="0"/>
                <a:cs typeface="Univers 55" charset="0"/>
              </a:rPr>
              <a:t> von 20</a:t>
            </a:r>
          </a:p>
        </p:txBody>
      </p:sp>
      <p:sp>
        <p:nvSpPr>
          <p:cNvPr id="100365" name="Text Box 13"/>
          <p:cNvSpPr txBox="1">
            <a:spLocks noChangeArrowheads="1"/>
          </p:cNvSpPr>
          <p:nvPr/>
        </p:nvSpPr>
        <p:spPr bwMode="auto">
          <a:xfrm>
            <a:off x="231775" y="134542"/>
            <a:ext cx="3509962" cy="446276"/>
          </a:xfrm>
          <a:prstGeom prst="rect">
            <a:avLst/>
          </a:prstGeom>
          <a:noFill/>
          <a:ln w="9525">
            <a:noFill/>
            <a:miter lim="800000"/>
            <a:headEnd/>
            <a:tailEnd/>
          </a:ln>
          <a:effectLst/>
        </p:spPr>
        <p:txBody>
          <a:bodyPr lIns="0" tIns="0" rIns="0" bIns="0">
            <a:spAutoFit/>
          </a:bodyPr>
          <a:lstStyle>
            <a:lvl1pPr eaLnBrk="0" hangingPunct="0">
              <a:defRPr sz="6000">
                <a:solidFill>
                  <a:schemeClr val="tx1"/>
                </a:solidFill>
                <a:latin typeface="Times" charset="0"/>
                <a:ea typeface="ＭＳ Ｐゴシック" charset="0"/>
                <a:cs typeface="ＭＳ Ｐゴシック" charset="0"/>
              </a:defRPr>
            </a:lvl1pPr>
            <a:lvl2pPr marL="37931725" indent="-37474525" eaLnBrk="0" hangingPunct="0">
              <a:defRPr sz="6000">
                <a:solidFill>
                  <a:schemeClr val="tx1"/>
                </a:solidFill>
                <a:latin typeface="Times" charset="0"/>
                <a:ea typeface="ＭＳ Ｐゴシック" charset="0"/>
              </a:defRPr>
            </a:lvl2pPr>
            <a:lvl3pPr eaLnBrk="0" hangingPunct="0">
              <a:defRPr sz="6000">
                <a:solidFill>
                  <a:schemeClr val="tx1"/>
                </a:solidFill>
                <a:latin typeface="Times" charset="0"/>
                <a:ea typeface="ＭＳ Ｐゴシック" charset="0"/>
              </a:defRPr>
            </a:lvl3pPr>
            <a:lvl4pPr eaLnBrk="0" hangingPunct="0">
              <a:defRPr sz="6000">
                <a:solidFill>
                  <a:schemeClr val="tx1"/>
                </a:solidFill>
                <a:latin typeface="Times" charset="0"/>
                <a:ea typeface="ＭＳ Ｐゴシック" charset="0"/>
              </a:defRPr>
            </a:lvl4pPr>
            <a:lvl5pPr eaLnBrk="0" hangingPunct="0">
              <a:defRPr sz="6000">
                <a:solidFill>
                  <a:schemeClr val="tx1"/>
                </a:solidFill>
                <a:latin typeface="Times" charset="0"/>
                <a:ea typeface="ＭＳ Ｐゴシック" charset="0"/>
              </a:defRPr>
            </a:lvl5pPr>
            <a:lvl6pPr marL="457200" eaLnBrk="0" fontAlgn="base" hangingPunct="0">
              <a:spcBef>
                <a:spcPct val="0"/>
              </a:spcBef>
              <a:spcAft>
                <a:spcPct val="0"/>
              </a:spcAft>
              <a:defRPr sz="6000">
                <a:solidFill>
                  <a:schemeClr val="tx1"/>
                </a:solidFill>
                <a:latin typeface="Times" charset="0"/>
                <a:ea typeface="ＭＳ Ｐゴシック" charset="0"/>
              </a:defRPr>
            </a:lvl6pPr>
            <a:lvl7pPr marL="914400" eaLnBrk="0" fontAlgn="base" hangingPunct="0">
              <a:spcBef>
                <a:spcPct val="0"/>
              </a:spcBef>
              <a:spcAft>
                <a:spcPct val="0"/>
              </a:spcAft>
              <a:defRPr sz="6000">
                <a:solidFill>
                  <a:schemeClr val="tx1"/>
                </a:solidFill>
                <a:latin typeface="Times" charset="0"/>
                <a:ea typeface="ＭＳ Ｐゴシック" charset="0"/>
              </a:defRPr>
            </a:lvl7pPr>
            <a:lvl8pPr marL="1371600" eaLnBrk="0" fontAlgn="base" hangingPunct="0">
              <a:spcBef>
                <a:spcPct val="0"/>
              </a:spcBef>
              <a:spcAft>
                <a:spcPct val="0"/>
              </a:spcAft>
              <a:defRPr sz="6000">
                <a:solidFill>
                  <a:schemeClr val="tx1"/>
                </a:solidFill>
                <a:latin typeface="Times" charset="0"/>
                <a:ea typeface="ＭＳ Ｐゴシック" charset="0"/>
              </a:defRPr>
            </a:lvl8pPr>
            <a:lvl9pPr marL="1828800" eaLnBrk="0" fontAlgn="base" hangingPunct="0">
              <a:spcBef>
                <a:spcPct val="0"/>
              </a:spcBef>
              <a:spcAft>
                <a:spcPct val="0"/>
              </a:spcAft>
              <a:defRPr sz="6000">
                <a:solidFill>
                  <a:schemeClr val="tx1"/>
                </a:solidFill>
                <a:latin typeface="Times" charset="0"/>
                <a:ea typeface="ＭＳ Ｐゴシック" charset="0"/>
              </a:defRPr>
            </a:lvl9pPr>
          </a:lstStyle>
          <a:p>
            <a:r>
              <a:rPr lang="de-DE" sz="1100" b="1" dirty="0">
                <a:solidFill>
                  <a:srgbClr val="000000"/>
                </a:solidFill>
                <a:latin typeface="Arial" charset="0"/>
                <a:cs typeface="Univers 65 Bold" charset="0"/>
              </a:rPr>
              <a:t>PROF. DR. MAXIMILIAN MUSTERMANN</a:t>
            </a:r>
          </a:p>
          <a:p>
            <a:r>
              <a:rPr lang="de-DE" sz="900" dirty="0">
                <a:solidFill>
                  <a:srgbClr val="000000"/>
                </a:solidFill>
                <a:latin typeface="Arial" charset="0"/>
                <a:cs typeface="Univers 55" charset="0"/>
              </a:rPr>
              <a:t>BEISPIELVORLESUNG ZUM THEMA </a:t>
            </a:r>
          </a:p>
          <a:p>
            <a:r>
              <a:rPr lang="de-DE" sz="900" dirty="0">
                <a:solidFill>
                  <a:srgbClr val="000000"/>
                </a:solidFill>
                <a:latin typeface="Arial" charset="0"/>
                <a:cs typeface="Univers 55" charset="0"/>
              </a:rPr>
              <a:t>„MUSTERÜBERSCHRIFTEN FÜR POWERPOINTFOLIEN“</a:t>
            </a:r>
          </a:p>
        </p:txBody>
      </p:sp>
      <p:pic>
        <p:nvPicPr>
          <p:cNvPr id="1032" name="Bild 17" descr="beispiellogo.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79838" y="147928"/>
            <a:ext cx="1200474" cy="51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bwMode="auto">
          <a:xfrm>
            <a:off x="0" y="0"/>
            <a:ext cx="9144000" cy="5143500"/>
          </a:xfrm>
          <a:prstGeom prst="rect">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6000" b="0" i="0" u="none" strike="noStrike" cap="none" normalizeH="0" baseline="0">
              <a:ln>
                <a:noFill/>
              </a:ln>
              <a:solidFill>
                <a:schemeClr val="tx1"/>
              </a:solidFill>
              <a:effectLst/>
              <a:latin typeface="Times" pitchFamily="67" charset="0"/>
            </a:endParaRPr>
          </a:p>
        </p:txBody>
      </p:sp>
      <p:sp>
        <p:nvSpPr>
          <p:cNvPr id="11" name="Rechteck 10"/>
          <p:cNvSpPr/>
          <p:nvPr userDrawn="1"/>
        </p:nvSpPr>
        <p:spPr>
          <a:xfrm>
            <a:off x="7668344" y="123478"/>
            <a:ext cx="1475656" cy="441521"/>
          </a:xfrm>
          <a:prstGeom prst="rect">
            <a:avLst/>
          </a:prstGeom>
          <a:solidFill>
            <a:srgbClr val="89BA17"/>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2" name="Bild 13" descr="BUW_Logo-weis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0352" y="177957"/>
            <a:ext cx="1019946" cy="341244"/>
          </a:xfrm>
          <a:prstGeom prst="rect">
            <a:avLst/>
          </a:prstGeom>
        </p:spPr>
      </p:pic>
    </p:spTree>
    <p:extLst>
      <p:ext uri="{BB962C8B-B14F-4D97-AF65-F5344CB8AC3E}">
        <p14:creationId xmlns:p14="http://schemas.microsoft.com/office/powerpoint/2010/main" val="1630112756"/>
      </p:ext>
    </p:extLst>
  </p:cSld>
  <p:clrMap bg1="lt1" tx1="dk1" bg2="lt2" tx2="dk2" accent1="accent1" accent2="accent2" accent3="accent3" accent4="accent4" accent5="accent5" accent6="accent6" hlink="hlink" folHlink="folHlink"/>
  <p:sldLayoutIdLst>
    <p:sldLayoutId id="2147483677" r:id="rId1"/>
  </p:sldLayoutIdLst>
  <p:transition/>
  <p:hf sldNum="0" hdr="0" ftr="0" dt="0"/>
  <p:txStyles>
    <p:titleStyle>
      <a:lvl1pPr algn="l" defTabSz="817563" rtl="0" eaLnBrk="1" fontAlgn="base" hangingPunct="1">
        <a:spcBef>
          <a:spcPct val="0"/>
        </a:spcBef>
        <a:spcAft>
          <a:spcPct val="0"/>
        </a:spcAft>
        <a:defRPr sz="2200">
          <a:solidFill>
            <a:srgbClr val="333333"/>
          </a:solidFill>
          <a:latin typeface="+mj-lt"/>
          <a:ea typeface="ＭＳ Ｐゴシック" pitchFamily="68" charset="-128"/>
          <a:cs typeface="ＭＳ Ｐゴシック" pitchFamily="68" charset="-128"/>
        </a:defRPr>
      </a:lvl1pPr>
      <a:lvl2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2pPr>
      <a:lvl3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3pPr>
      <a:lvl4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4pPr>
      <a:lvl5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5pPr>
      <a:lvl6pPr marL="457200" algn="l" defTabSz="817563" rtl="0" eaLnBrk="1" fontAlgn="base" hangingPunct="1">
        <a:spcBef>
          <a:spcPct val="0"/>
        </a:spcBef>
        <a:spcAft>
          <a:spcPct val="0"/>
        </a:spcAft>
        <a:defRPr sz="2200">
          <a:solidFill>
            <a:srgbClr val="333333"/>
          </a:solidFill>
          <a:latin typeface="Arial" pitchFamily="67" charset="0"/>
        </a:defRPr>
      </a:lvl6pPr>
      <a:lvl7pPr marL="914400" algn="l" defTabSz="817563" rtl="0" eaLnBrk="1" fontAlgn="base" hangingPunct="1">
        <a:spcBef>
          <a:spcPct val="0"/>
        </a:spcBef>
        <a:spcAft>
          <a:spcPct val="0"/>
        </a:spcAft>
        <a:defRPr sz="2200">
          <a:solidFill>
            <a:srgbClr val="333333"/>
          </a:solidFill>
          <a:latin typeface="Arial" pitchFamily="67" charset="0"/>
        </a:defRPr>
      </a:lvl7pPr>
      <a:lvl8pPr marL="1371600" algn="l" defTabSz="817563" rtl="0" eaLnBrk="1" fontAlgn="base" hangingPunct="1">
        <a:spcBef>
          <a:spcPct val="0"/>
        </a:spcBef>
        <a:spcAft>
          <a:spcPct val="0"/>
        </a:spcAft>
        <a:defRPr sz="2200">
          <a:solidFill>
            <a:srgbClr val="333333"/>
          </a:solidFill>
          <a:latin typeface="Arial" pitchFamily="67" charset="0"/>
        </a:defRPr>
      </a:lvl8pPr>
      <a:lvl9pPr marL="1828800" algn="l" defTabSz="817563" rtl="0" eaLnBrk="1" fontAlgn="base" hangingPunct="1">
        <a:spcBef>
          <a:spcPct val="0"/>
        </a:spcBef>
        <a:spcAft>
          <a:spcPct val="0"/>
        </a:spcAft>
        <a:defRPr sz="2200">
          <a:solidFill>
            <a:srgbClr val="333333"/>
          </a:solidFill>
          <a:latin typeface="Arial" pitchFamily="67" charset="0"/>
        </a:defRPr>
      </a:lvl9pPr>
    </p:titleStyle>
    <p:bodyStyle>
      <a:lvl1pPr marL="255588" indent="-255588" algn="l" defTabSz="817563" rtl="0" eaLnBrk="1" fontAlgn="base" hangingPunct="1">
        <a:spcBef>
          <a:spcPct val="20000"/>
        </a:spcBef>
        <a:spcAft>
          <a:spcPct val="0"/>
        </a:spcAft>
        <a:buClr>
          <a:srgbClr val="333333"/>
        </a:buClr>
        <a:buSzPct val="65000"/>
        <a:buFont typeface="Wingdings" charset="0"/>
        <a:buChar char="n"/>
        <a:defRPr sz="1600">
          <a:solidFill>
            <a:schemeClr val="tx1"/>
          </a:solidFill>
          <a:latin typeface="+mn-lt"/>
          <a:ea typeface="ＭＳ Ｐゴシック" pitchFamily="68" charset="-128"/>
          <a:cs typeface="ＭＳ Ｐゴシック" pitchFamily="68" charset="-128"/>
        </a:defRPr>
      </a:lvl1pPr>
      <a:lvl2pPr marL="588963" indent="-163513" algn="l" defTabSz="817563" rtl="0" eaLnBrk="1" fontAlgn="base" hangingPunct="1">
        <a:lnSpc>
          <a:spcPct val="125000"/>
        </a:lnSpc>
        <a:spcBef>
          <a:spcPct val="20000"/>
        </a:spcBef>
        <a:spcAft>
          <a:spcPct val="0"/>
        </a:spcAft>
        <a:buClr>
          <a:schemeClr val="tx1"/>
        </a:buClr>
        <a:buChar char="–"/>
        <a:defRPr sz="1200">
          <a:solidFill>
            <a:schemeClr val="tx1"/>
          </a:solidFill>
          <a:latin typeface="+mn-lt"/>
          <a:ea typeface="ＭＳ Ｐゴシック" pitchFamily="67" charset="-128"/>
        </a:defRPr>
      </a:lvl2pPr>
      <a:lvl3pPr marL="939800" indent="-180975" algn="l" defTabSz="817563" rtl="0" eaLnBrk="1" fontAlgn="base" hangingPunct="1">
        <a:lnSpc>
          <a:spcPct val="125000"/>
        </a:lnSpc>
        <a:spcBef>
          <a:spcPct val="20000"/>
        </a:spcBef>
        <a:spcAft>
          <a:spcPct val="0"/>
        </a:spcAft>
        <a:buClr>
          <a:schemeClr val="tx1"/>
        </a:buClr>
        <a:defRPr sz="1200">
          <a:solidFill>
            <a:schemeClr val="tx1"/>
          </a:solidFill>
          <a:latin typeface="+mn-lt"/>
          <a:ea typeface="ＭＳ Ｐゴシック" pitchFamily="67" charset="-128"/>
        </a:defRPr>
      </a:lvl3pPr>
      <a:lvl4pPr marL="1274763" indent="-165100" algn="l" defTabSz="817563" rtl="0" eaLnBrk="1" fontAlgn="base" hangingPunct="1">
        <a:lnSpc>
          <a:spcPct val="125000"/>
        </a:lnSpc>
        <a:spcBef>
          <a:spcPct val="20000"/>
        </a:spcBef>
        <a:spcAft>
          <a:spcPct val="0"/>
        </a:spcAft>
        <a:buClr>
          <a:schemeClr val="tx1"/>
        </a:buClr>
        <a:defRPr sz="1000">
          <a:solidFill>
            <a:schemeClr val="tx1"/>
          </a:solidFill>
          <a:latin typeface="Verdana" pitchFamily="67" charset="0"/>
          <a:ea typeface="ＭＳ Ｐゴシック" pitchFamily="67" charset="-128"/>
        </a:defRPr>
      </a:lvl4pPr>
      <a:lvl5pPr marL="19034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5pPr>
      <a:lvl6pPr marL="23606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6pPr>
      <a:lvl7pPr marL="28178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7pPr>
      <a:lvl8pPr marL="32750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8pPr>
      <a:lvl9pPr marL="37322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risources.dfg.de/" TargetMode="External"/><Relationship Id="rId2" Type="http://schemas.openxmlformats.org/officeDocument/2006/relationships/hyperlink" Target="https://www.re3data.org/" TargetMode="External"/><Relationship Id="rId1" Type="http://schemas.openxmlformats.org/officeDocument/2006/relationships/slideLayout" Target="../slideLayouts/slideLayout3.xml"/><Relationship Id="rId5" Type="http://schemas.openxmlformats.org/officeDocument/2006/relationships/hyperlink" Target="https://search.datacite.org/" TargetMode="External"/><Relationship Id="rId4" Type="http://schemas.openxmlformats.org/officeDocument/2006/relationships/hyperlink" Target="https://datasetsearch.research.google.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bn-resolving.org/urn:nbn:de:hbz:468-20110509-151022-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281/zenodo.123052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orcid.org/0000-0002-1825-009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gif"/><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gnu.org/licenses/license-list#SoftwareLicenses"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i 05_2015_2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7783"/>
            <a:ext cx="9144001" cy="5201284"/>
          </a:xfrm>
          <a:prstGeom prst="rect">
            <a:avLst/>
          </a:prstGeom>
        </p:spPr>
      </p:pic>
      <p:sp>
        <p:nvSpPr>
          <p:cNvPr id="6" name="Freihandform 5"/>
          <p:cNvSpPr/>
          <p:nvPr/>
        </p:nvSpPr>
        <p:spPr>
          <a:xfrm>
            <a:off x="633413" y="598228"/>
            <a:ext cx="8331075" cy="1521956"/>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pPr>
            <a:r>
              <a:rPr lang="de-DE" sz="3200" dirty="0">
                <a:solidFill>
                  <a:schemeClr val="tx1"/>
                </a:solidFill>
                <a:latin typeface="Arial"/>
                <a:cs typeface="Arial"/>
              </a:rPr>
              <a:t>Research Data Management (RDM)</a:t>
            </a:r>
            <a:endParaRPr lang="de-DE" sz="2800" dirty="0">
              <a:solidFill>
                <a:schemeClr val="tx1"/>
              </a:solidFill>
              <a:latin typeface="Arial"/>
              <a:cs typeface="Arial"/>
            </a:endParaRPr>
          </a:p>
          <a:p>
            <a:pPr lvl="0" defTabSz="622300">
              <a:spcBef>
                <a:spcPct val="0"/>
              </a:spcBef>
            </a:pPr>
            <a:r>
              <a:rPr lang="de-DE" sz="2000" dirty="0" err="1">
                <a:solidFill>
                  <a:schemeClr val="tx1"/>
                </a:solidFill>
                <a:latin typeface="Arial"/>
                <a:cs typeface="Arial"/>
              </a:rPr>
              <a:t>February</a:t>
            </a:r>
            <a:r>
              <a:rPr lang="de-DE" sz="2000" dirty="0">
                <a:solidFill>
                  <a:schemeClr val="tx1"/>
                </a:solidFill>
                <a:latin typeface="Arial"/>
                <a:cs typeface="Arial"/>
              </a:rPr>
              <a:t> 24./25. 2026</a:t>
            </a:r>
          </a:p>
        </p:txBody>
      </p:sp>
      <p:sp>
        <p:nvSpPr>
          <p:cNvPr id="8" name="Rechteck 7"/>
          <p:cNvSpPr/>
          <p:nvPr/>
        </p:nvSpPr>
        <p:spPr>
          <a:xfrm>
            <a:off x="7416316" y="4299942"/>
            <a:ext cx="1727684" cy="540060"/>
          </a:xfrm>
          <a:prstGeom prst="rect">
            <a:avLst/>
          </a:prstGeom>
          <a:solidFill>
            <a:srgbClr val="89BA17"/>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pic>
        <p:nvPicPr>
          <p:cNvPr id="9" name="Bild 7" descr="BUW_Logo-weis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018" y="4363291"/>
            <a:ext cx="1146086" cy="417590"/>
          </a:xfrm>
          <a:prstGeom prst="rect">
            <a:avLst/>
          </a:prstGeom>
        </p:spPr>
      </p:pic>
      <p:sp>
        <p:nvSpPr>
          <p:cNvPr id="3" name="Textfeld 2">
            <a:extLst>
              <a:ext uri="{FF2B5EF4-FFF2-40B4-BE49-F238E27FC236}">
                <a16:creationId xmlns:a16="http://schemas.microsoft.com/office/drawing/2014/main" id="{135AB701-65C6-4103-98FA-BD3B012D833D}"/>
              </a:ext>
            </a:extLst>
          </p:cNvPr>
          <p:cNvSpPr txBox="1"/>
          <p:nvPr/>
        </p:nvSpPr>
        <p:spPr>
          <a:xfrm>
            <a:off x="7542076" y="4840002"/>
            <a:ext cx="1476163" cy="246221"/>
          </a:xfrm>
          <a:prstGeom prst="rect">
            <a:avLst/>
          </a:prstGeom>
          <a:noFill/>
        </p:spPr>
        <p:txBody>
          <a:bodyPr wrap="square" rtlCol="0">
            <a:spAutoFit/>
          </a:bodyPr>
          <a:lstStyle/>
          <a:p>
            <a:r>
              <a:rPr lang="de-DE" sz="1000" dirty="0" err="1">
                <a:solidFill>
                  <a:schemeClr val="bg1"/>
                </a:solidFill>
              </a:rPr>
              <a:t>Photo</a:t>
            </a:r>
            <a:r>
              <a:rPr lang="de-DE" sz="1000" dirty="0">
                <a:solidFill>
                  <a:schemeClr val="bg1"/>
                </a:solidFill>
              </a:rPr>
              <a:t>: Sebastian </a:t>
            </a:r>
            <a:r>
              <a:rPr lang="de-DE" sz="1000" dirty="0" err="1">
                <a:solidFill>
                  <a:schemeClr val="bg1"/>
                </a:solidFill>
              </a:rPr>
              <a:t>Jarych</a:t>
            </a:r>
            <a:endParaRPr lang="de-DE" sz="1000" dirty="0">
              <a:solidFill>
                <a:schemeClr val="bg1"/>
              </a:solidFill>
            </a:endParaRPr>
          </a:p>
        </p:txBody>
      </p:sp>
    </p:spTree>
    <p:extLst>
      <p:ext uri="{BB962C8B-B14F-4D97-AF65-F5344CB8AC3E}">
        <p14:creationId xmlns:p14="http://schemas.microsoft.com/office/powerpoint/2010/main" val="30445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139702"/>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4800" dirty="0" err="1">
                <a:solidFill>
                  <a:srgbClr val="89BA17"/>
                </a:solidFill>
                <a:latin typeface="Arial"/>
                <a:cs typeface="Arial"/>
              </a:rPr>
              <a:t>Where</a:t>
            </a:r>
            <a:r>
              <a:rPr lang="de-DE" sz="4800" dirty="0">
                <a:solidFill>
                  <a:srgbClr val="89BA17"/>
                </a:solidFill>
                <a:latin typeface="Arial"/>
                <a:cs typeface="Arial"/>
              </a:rPr>
              <a:t> </a:t>
            </a:r>
            <a:r>
              <a:rPr lang="de-DE" sz="4800" dirty="0" err="1">
                <a:solidFill>
                  <a:srgbClr val="89BA17"/>
                </a:solidFill>
                <a:latin typeface="Arial"/>
                <a:cs typeface="Arial"/>
              </a:rPr>
              <a:t>can</a:t>
            </a:r>
            <a:r>
              <a:rPr lang="de-DE" sz="4800" dirty="0">
                <a:solidFill>
                  <a:srgbClr val="89BA17"/>
                </a:solidFill>
                <a:latin typeface="Arial"/>
                <a:cs typeface="Arial"/>
              </a:rPr>
              <a:t> I find </a:t>
            </a:r>
            <a:r>
              <a:rPr lang="de-DE" sz="4800" dirty="0" err="1">
                <a:solidFill>
                  <a:srgbClr val="89BA17"/>
                </a:solidFill>
                <a:latin typeface="Arial"/>
                <a:cs typeface="Arial"/>
              </a:rPr>
              <a:t>research</a:t>
            </a:r>
            <a:r>
              <a:rPr lang="de-DE" sz="4800" dirty="0">
                <a:solidFill>
                  <a:srgbClr val="89BA17"/>
                </a:solidFill>
                <a:latin typeface="Arial"/>
                <a:cs typeface="Arial"/>
              </a:rPr>
              <a:t> </a:t>
            </a:r>
            <a:r>
              <a:rPr lang="de-DE" sz="4800" dirty="0" err="1">
                <a:solidFill>
                  <a:srgbClr val="89BA17"/>
                </a:solidFill>
                <a:latin typeface="Arial"/>
                <a:cs typeface="Arial"/>
              </a:rPr>
              <a:t>data</a:t>
            </a:r>
            <a:r>
              <a:rPr lang="de-DE" sz="4800" dirty="0">
                <a:solidFill>
                  <a:srgbClr val="89BA17"/>
                </a:solidFill>
                <a:latin typeface="Arial"/>
                <a:cs typeface="Arial"/>
              </a:rPr>
              <a:t>?</a:t>
            </a:r>
            <a:endParaRPr lang="de-DE" sz="4800" dirty="0">
              <a:ea typeface="Helvetica" charset="0"/>
              <a:cs typeface="Helvetica" charset="0"/>
            </a:endParaRP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77821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err="1"/>
              <a:t>Where</a:t>
            </a:r>
            <a:r>
              <a:rPr lang="de-DE" sz="2000" dirty="0"/>
              <a:t> </a:t>
            </a:r>
            <a:r>
              <a:rPr lang="de-DE" sz="2000" dirty="0" err="1"/>
              <a:t>are</a:t>
            </a:r>
            <a:r>
              <a:rPr lang="de-DE" sz="2000" dirty="0"/>
              <a:t> </a:t>
            </a:r>
            <a:r>
              <a:rPr lang="de-DE" sz="2000" dirty="0" err="1"/>
              <a:t>publicly</a:t>
            </a:r>
            <a:r>
              <a:rPr lang="de-DE" sz="2000" dirty="0"/>
              <a:t> </a:t>
            </a:r>
            <a:r>
              <a:rPr lang="de-DE" sz="2000" dirty="0" err="1"/>
              <a:t>accessible</a:t>
            </a:r>
            <a:r>
              <a:rPr lang="de-DE" sz="2000" dirty="0"/>
              <a:t> </a:t>
            </a:r>
            <a:r>
              <a:rPr lang="de-DE" sz="2000" dirty="0" err="1"/>
              <a:t>research</a:t>
            </a:r>
            <a:r>
              <a:rPr lang="de-DE" sz="2000" dirty="0"/>
              <a:t> </a:t>
            </a:r>
            <a:r>
              <a:rPr lang="de-DE" sz="2000" dirty="0" err="1"/>
              <a:t>data</a:t>
            </a:r>
            <a:r>
              <a:rPr lang="de-DE" sz="2000" dirty="0"/>
              <a:t> </a:t>
            </a:r>
            <a:r>
              <a:rPr lang="de-DE" sz="2000" dirty="0" err="1"/>
              <a:t>stored</a:t>
            </a:r>
            <a:r>
              <a:rPr lang="de-DE" sz="2000" dirty="0"/>
              <a:t>?</a:t>
            </a:r>
          </a:p>
        </p:txBody>
      </p:sp>
      <p:cxnSp>
        <p:nvCxnSpPr>
          <p:cNvPr id="6" name="Gerade Verbindung 5"/>
          <p:cNvCxnSpPr/>
          <p:nvPr/>
        </p:nvCxnSpPr>
        <p:spPr>
          <a:xfrm flipV="1">
            <a:off x="971600" y="1707654"/>
            <a:ext cx="0" cy="259228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8172400" y="1707654"/>
            <a:ext cx="0" cy="259228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rot="-600000">
            <a:off x="713105" y="1397192"/>
            <a:ext cx="388843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rot="600000">
            <a:off x="4542463" y="1397192"/>
            <a:ext cx="388843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a:off x="3799173" y="1306964"/>
            <a:ext cx="1636923" cy="461665"/>
          </a:xfrm>
          <a:prstGeom prst="rect">
            <a:avLst/>
          </a:prstGeom>
          <a:noFill/>
        </p:spPr>
        <p:txBody>
          <a:bodyPr wrap="none" rtlCol="0">
            <a:spAutoFit/>
          </a:bodyPr>
          <a:lstStyle/>
          <a:p>
            <a:r>
              <a:rPr lang="de-DE" sz="2400" dirty="0"/>
              <a:t>Data </a:t>
            </a:r>
            <a:r>
              <a:rPr lang="de-DE" sz="2400" dirty="0" err="1"/>
              <a:t>center</a:t>
            </a:r>
            <a:endParaRPr lang="de-DE" sz="2400" dirty="0"/>
          </a:p>
        </p:txBody>
      </p:sp>
      <p:sp>
        <p:nvSpPr>
          <p:cNvPr id="68" name="Rechteck 67"/>
          <p:cNvSpPr/>
          <p:nvPr/>
        </p:nvSpPr>
        <p:spPr>
          <a:xfrm>
            <a:off x="1187625" y="1923678"/>
            <a:ext cx="2016224" cy="2304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1554769" y="2274426"/>
            <a:ext cx="1222771" cy="369332"/>
          </a:xfrm>
          <a:prstGeom prst="rect">
            <a:avLst/>
          </a:prstGeom>
          <a:solidFill>
            <a:schemeClr val="accent1"/>
          </a:solidFill>
          <a:ln w="12700">
            <a:solidFill>
              <a:schemeClr val="tx1"/>
            </a:solidFill>
          </a:ln>
        </p:spPr>
        <p:txBody>
          <a:bodyPr wrap="square" rtlCol="0">
            <a:spAutoFit/>
          </a:bodyPr>
          <a:lstStyle/>
          <a:p>
            <a:pPr algn="ctr"/>
            <a:r>
              <a:rPr lang="de-DE" dirty="0" err="1">
                <a:solidFill>
                  <a:schemeClr val="bg1"/>
                </a:solidFill>
              </a:rPr>
              <a:t>Metadata</a:t>
            </a:r>
            <a:endParaRPr lang="de-DE" dirty="0">
              <a:solidFill>
                <a:schemeClr val="bg1"/>
              </a:solidFill>
            </a:endParaRPr>
          </a:p>
        </p:txBody>
      </p:sp>
      <p:sp>
        <p:nvSpPr>
          <p:cNvPr id="71" name="Textfeld 70"/>
          <p:cNvSpPr txBox="1">
            <a:spLocks/>
          </p:cNvSpPr>
          <p:nvPr/>
        </p:nvSpPr>
        <p:spPr>
          <a:xfrm>
            <a:off x="1554768" y="2670353"/>
            <a:ext cx="1222772" cy="1044000"/>
          </a:xfrm>
          <a:prstGeom prst="rect">
            <a:avLst/>
          </a:prstGeom>
          <a:solidFill>
            <a:schemeClr val="accent1">
              <a:lumMod val="75000"/>
            </a:schemeClr>
          </a:solidFill>
          <a:ln w="12700">
            <a:solidFill>
              <a:schemeClr val="tx1"/>
            </a:solidFill>
          </a:ln>
        </p:spPr>
        <p:txBody>
          <a:bodyPr wrap="square" tIns="720000" rtlCol="0" anchor="b" anchorCtr="0">
            <a:spAutoFit/>
          </a:bodyPr>
          <a:lstStyle/>
          <a:p>
            <a:pPr algn="ctr">
              <a:spcAft>
                <a:spcPts val="800"/>
              </a:spcAft>
            </a:pPr>
            <a:r>
              <a:rPr lang="de-DE" dirty="0">
                <a:solidFill>
                  <a:schemeClr val="bg1"/>
                </a:solidFill>
              </a:rPr>
              <a:t>Data </a:t>
            </a:r>
            <a:r>
              <a:rPr lang="de-DE" dirty="0" err="1">
                <a:solidFill>
                  <a:schemeClr val="bg1"/>
                </a:solidFill>
              </a:rPr>
              <a:t>set</a:t>
            </a:r>
            <a:endParaRPr lang="de-DE" dirty="0">
              <a:solidFill>
                <a:schemeClr val="bg1"/>
              </a:solidFill>
            </a:endParaRPr>
          </a:p>
          <a:p>
            <a:pPr algn="ctr"/>
            <a:endParaRPr lang="de-DE" dirty="0">
              <a:solidFill>
                <a:schemeClr val="bg1"/>
              </a:solidFill>
            </a:endParaRPr>
          </a:p>
        </p:txBody>
      </p:sp>
      <p:cxnSp>
        <p:nvCxnSpPr>
          <p:cNvPr id="73" name="Gerade Verbindung 72"/>
          <p:cNvCxnSpPr/>
          <p:nvPr/>
        </p:nvCxnSpPr>
        <p:spPr>
          <a:xfrm>
            <a:off x="1591454" y="2242190"/>
            <a:ext cx="12227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1640631" y="2207905"/>
            <a:ext cx="1217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1737375" y="2136274"/>
            <a:ext cx="12044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1691576" y="2172087"/>
            <a:ext cx="1209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2814225" y="2242190"/>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2857687" y="2206000"/>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2901012" y="2170182"/>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2941860" y="2136274"/>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1522094" y="3858602"/>
            <a:ext cx="1302664" cy="400110"/>
          </a:xfrm>
          <a:prstGeom prst="rect">
            <a:avLst/>
          </a:prstGeom>
          <a:noFill/>
        </p:spPr>
        <p:txBody>
          <a:bodyPr wrap="none" rtlCol="0">
            <a:spAutoFit/>
          </a:bodyPr>
          <a:lstStyle/>
          <a:p>
            <a:r>
              <a:rPr lang="de-DE" sz="2000" dirty="0"/>
              <a:t>Repository</a:t>
            </a:r>
          </a:p>
        </p:txBody>
      </p:sp>
      <p:sp>
        <p:nvSpPr>
          <p:cNvPr id="91" name="Rechteck 90"/>
          <p:cNvSpPr/>
          <p:nvPr/>
        </p:nvSpPr>
        <p:spPr>
          <a:xfrm>
            <a:off x="3707905" y="1923678"/>
            <a:ext cx="2088232" cy="2304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4093988" y="2274426"/>
            <a:ext cx="1224000" cy="369332"/>
          </a:xfrm>
          <a:prstGeom prst="rect">
            <a:avLst/>
          </a:prstGeom>
          <a:solidFill>
            <a:schemeClr val="accent1"/>
          </a:solidFill>
          <a:ln w="12700">
            <a:solidFill>
              <a:schemeClr val="tx1"/>
            </a:solidFill>
          </a:ln>
        </p:spPr>
        <p:txBody>
          <a:bodyPr wrap="square" rtlCol="0">
            <a:spAutoFit/>
          </a:bodyPr>
          <a:lstStyle/>
          <a:p>
            <a:pPr algn="ctr"/>
            <a:r>
              <a:rPr lang="de-DE" dirty="0" err="1">
                <a:solidFill>
                  <a:schemeClr val="bg1"/>
                </a:solidFill>
              </a:rPr>
              <a:t>Metadata</a:t>
            </a:r>
            <a:endParaRPr lang="de-DE" dirty="0">
              <a:solidFill>
                <a:schemeClr val="bg1"/>
              </a:solidFill>
            </a:endParaRPr>
          </a:p>
        </p:txBody>
      </p:sp>
      <p:cxnSp>
        <p:nvCxnSpPr>
          <p:cNvPr id="94" name="Gerade Verbindung 93"/>
          <p:cNvCxnSpPr/>
          <p:nvPr/>
        </p:nvCxnSpPr>
        <p:spPr>
          <a:xfrm>
            <a:off x="4130674" y="2242190"/>
            <a:ext cx="12227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4179851" y="2207905"/>
            <a:ext cx="1217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4276595" y="2136274"/>
            <a:ext cx="12044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4230796" y="2172087"/>
            <a:ext cx="1209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5353445" y="2242190"/>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5396907" y="2206000"/>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5440232" y="2170182"/>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5481080" y="2136274"/>
            <a:ext cx="0" cy="1443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feld 101"/>
          <p:cNvSpPr txBox="1"/>
          <p:nvPr/>
        </p:nvSpPr>
        <p:spPr>
          <a:xfrm>
            <a:off x="4061424" y="3858602"/>
            <a:ext cx="1302664" cy="400110"/>
          </a:xfrm>
          <a:prstGeom prst="rect">
            <a:avLst/>
          </a:prstGeom>
          <a:noFill/>
        </p:spPr>
        <p:txBody>
          <a:bodyPr wrap="none" rtlCol="0">
            <a:spAutoFit/>
          </a:bodyPr>
          <a:lstStyle/>
          <a:p>
            <a:r>
              <a:rPr lang="de-DE" sz="2000" dirty="0"/>
              <a:t>Repository</a:t>
            </a:r>
          </a:p>
        </p:txBody>
      </p:sp>
      <p:sp>
        <p:nvSpPr>
          <p:cNvPr id="103" name="Ovale Legende 102"/>
          <p:cNvSpPr/>
          <p:nvPr/>
        </p:nvSpPr>
        <p:spPr>
          <a:xfrm>
            <a:off x="5940152" y="1958052"/>
            <a:ext cx="2160240" cy="612648"/>
          </a:xfrm>
          <a:prstGeom prst="wedgeEllipseCallout">
            <a:avLst>
              <a:gd name="adj1" fmla="val -83333"/>
              <a:gd name="adj2" fmla="val 35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Data </a:t>
            </a:r>
            <a:r>
              <a:rPr lang="de-DE" dirty="0" err="1"/>
              <a:t>about</a:t>
            </a:r>
            <a:r>
              <a:rPr lang="de-DE" dirty="0"/>
              <a:t> </a:t>
            </a:r>
            <a:r>
              <a:rPr lang="de-DE" dirty="0" err="1"/>
              <a:t>data</a:t>
            </a:r>
            <a:endParaRPr lang="de-DE" dirty="0"/>
          </a:p>
        </p:txBody>
      </p:sp>
      <p:sp>
        <p:nvSpPr>
          <p:cNvPr id="104" name="Ovale Legende 103"/>
          <p:cNvSpPr/>
          <p:nvPr/>
        </p:nvSpPr>
        <p:spPr>
          <a:xfrm>
            <a:off x="5940152" y="2858145"/>
            <a:ext cx="2088232" cy="1081757"/>
          </a:xfrm>
          <a:prstGeom prst="wedgeEllipseCallout">
            <a:avLst>
              <a:gd name="adj1" fmla="val -74838"/>
              <a:gd name="adj2" fmla="val 58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Web </a:t>
            </a:r>
            <a:r>
              <a:rPr lang="de-DE" dirty="0" err="1"/>
              <a:t>service</a:t>
            </a:r>
            <a:r>
              <a:rPr lang="de-DE" dirty="0"/>
              <a:t> </a:t>
            </a:r>
            <a:r>
              <a:rPr lang="de-DE" dirty="0" err="1"/>
              <a:t>or</a:t>
            </a:r>
            <a:r>
              <a:rPr lang="de-DE" dirty="0"/>
              <a:t> </a:t>
            </a:r>
            <a:r>
              <a:rPr lang="de-DE" dirty="0" err="1"/>
              <a:t>managed</a:t>
            </a:r>
            <a:r>
              <a:rPr lang="de-DE" dirty="0"/>
              <a:t> </a:t>
            </a:r>
            <a:r>
              <a:rPr lang="de-DE" dirty="0" err="1"/>
              <a:t>directory</a:t>
            </a:r>
            <a:endParaRPr lang="de-DE" dirty="0"/>
          </a:p>
        </p:txBody>
      </p:sp>
      <p:sp>
        <p:nvSpPr>
          <p:cNvPr id="38" name="Textfeld 37">
            <a:extLst>
              <a:ext uri="{FF2B5EF4-FFF2-40B4-BE49-F238E27FC236}">
                <a16:creationId xmlns:a16="http://schemas.microsoft.com/office/drawing/2014/main" id="{0B8428AC-D13E-4B02-A6AA-FDA6BA112357}"/>
              </a:ext>
            </a:extLst>
          </p:cNvPr>
          <p:cNvSpPr txBox="1">
            <a:spLocks/>
          </p:cNvSpPr>
          <p:nvPr/>
        </p:nvSpPr>
        <p:spPr>
          <a:xfrm>
            <a:off x="4095508" y="2670353"/>
            <a:ext cx="1222772" cy="1044000"/>
          </a:xfrm>
          <a:prstGeom prst="rect">
            <a:avLst/>
          </a:prstGeom>
          <a:solidFill>
            <a:schemeClr val="accent1">
              <a:lumMod val="75000"/>
            </a:schemeClr>
          </a:solidFill>
          <a:ln w="12700">
            <a:solidFill>
              <a:schemeClr val="tx1"/>
            </a:solidFill>
          </a:ln>
        </p:spPr>
        <p:txBody>
          <a:bodyPr wrap="square" tIns="720000" rtlCol="0" anchor="b" anchorCtr="0">
            <a:spAutoFit/>
          </a:bodyPr>
          <a:lstStyle/>
          <a:p>
            <a:pPr algn="ctr">
              <a:spcAft>
                <a:spcPts val="800"/>
              </a:spcAft>
            </a:pPr>
            <a:r>
              <a:rPr lang="de-DE" dirty="0">
                <a:solidFill>
                  <a:schemeClr val="bg1"/>
                </a:solidFill>
              </a:rPr>
              <a:t>Data </a:t>
            </a:r>
            <a:r>
              <a:rPr lang="de-DE" dirty="0" err="1">
                <a:solidFill>
                  <a:schemeClr val="bg1"/>
                </a:solidFill>
              </a:rPr>
              <a:t>set</a:t>
            </a:r>
            <a:endParaRPr lang="de-DE" dirty="0">
              <a:solidFill>
                <a:schemeClr val="bg1"/>
              </a:solidFill>
            </a:endParaRPr>
          </a:p>
          <a:p>
            <a:pPr algn="ctr"/>
            <a:endParaRPr lang="de-DE" dirty="0">
              <a:solidFill>
                <a:schemeClr val="bg1"/>
              </a:solidFill>
            </a:endParaRPr>
          </a:p>
        </p:txBody>
      </p:sp>
    </p:spTree>
    <p:extLst>
      <p:ext uri="{BB962C8B-B14F-4D97-AF65-F5344CB8AC3E}">
        <p14:creationId xmlns:p14="http://schemas.microsoft.com/office/powerpoint/2010/main" val="362663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err="1"/>
              <a:t>How</a:t>
            </a:r>
            <a:r>
              <a:rPr lang="de-DE" sz="2000" dirty="0"/>
              <a:t> </a:t>
            </a:r>
            <a:r>
              <a:rPr lang="de-DE" sz="2000" dirty="0" err="1"/>
              <a:t>can</a:t>
            </a:r>
            <a:r>
              <a:rPr lang="de-DE" sz="2000" dirty="0"/>
              <a:t> I find </a:t>
            </a:r>
            <a:r>
              <a:rPr lang="de-DE" sz="2000" dirty="0" err="1"/>
              <a:t>research</a:t>
            </a:r>
            <a:r>
              <a:rPr lang="de-DE" sz="2000" dirty="0"/>
              <a:t> </a:t>
            </a:r>
            <a:r>
              <a:rPr lang="de-DE" sz="2000" dirty="0" err="1"/>
              <a:t>data</a:t>
            </a:r>
            <a:r>
              <a:rPr lang="de-DE" sz="2000" dirty="0"/>
              <a:t>?</a:t>
            </a:r>
          </a:p>
        </p:txBody>
      </p:sp>
      <p:sp>
        <p:nvSpPr>
          <p:cNvPr id="6" name="Abgerundetes Rechteck 3">
            <a:extLst>
              <a:ext uri="{FF2B5EF4-FFF2-40B4-BE49-F238E27FC236}">
                <a16:creationId xmlns:a16="http://schemas.microsoft.com/office/drawing/2014/main" id="{A7B33B86-0C1C-4A10-98C7-14F260C90E0C}"/>
              </a:ext>
            </a:extLst>
          </p:cNvPr>
          <p:cNvSpPr/>
          <p:nvPr/>
        </p:nvSpPr>
        <p:spPr>
          <a:xfrm>
            <a:off x="755576" y="1272387"/>
            <a:ext cx="7704856" cy="1152128"/>
          </a:xfrm>
          <a:prstGeom prst="roundRect">
            <a:avLst>
              <a:gd name="adj" fmla="val 6933"/>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2000" dirty="0" err="1"/>
              <a:t>Two</a:t>
            </a:r>
            <a:r>
              <a:rPr lang="de-DE" sz="2000" dirty="0"/>
              <a:t>-stage: a) </a:t>
            </a:r>
            <a:r>
              <a:rPr lang="de-DE" sz="2000" dirty="0" err="1"/>
              <a:t>search</a:t>
            </a:r>
            <a:r>
              <a:rPr lang="de-DE" sz="2000" dirty="0"/>
              <a:t> </a:t>
            </a:r>
            <a:r>
              <a:rPr lang="de-DE" sz="2000" dirty="0" err="1"/>
              <a:t>for</a:t>
            </a:r>
            <a:r>
              <a:rPr lang="de-DE" sz="2000" dirty="0"/>
              <a:t> </a:t>
            </a:r>
            <a:r>
              <a:rPr lang="de-DE" sz="2000" dirty="0" err="1"/>
              <a:t>repositories</a:t>
            </a:r>
            <a:r>
              <a:rPr lang="de-DE" sz="2000" dirty="0"/>
              <a:t>, b) </a:t>
            </a:r>
            <a:r>
              <a:rPr lang="de-DE" sz="2000" dirty="0" err="1"/>
              <a:t>search</a:t>
            </a:r>
            <a:r>
              <a:rPr lang="de-DE" sz="2000" dirty="0"/>
              <a:t> in </a:t>
            </a:r>
            <a:r>
              <a:rPr lang="de-DE" sz="2000" dirty="0" err="1"/>
              <a:t>repository</a:t>
            </a:r>
            <a:endParaRPr lang="de-DE" sz="2000" dirty="0"/>
          </a:p>
          <a:p>
            <a:pPr marL="742950" lvl="1" indent="-285750">
              <a:spcAft>
                <a:spcPts val="600"/>
              </a:spcAft>
              <a:buFont typeface="Arial" panose="020B0604020202020204" pitchFamily="34" charset="0"/>
              <a:buChar char="•"/>
            </a:pPr>
            <a:r>
              <a:rPr lang="de-DE" dirty="0">
                <a:hlinkClick r:id="rId2"/>
              </a:rPr>
              <a:t>re3data.org</a:t>
            </a:r>
            <a:r>
              <a:rPr lang="de-DE" dirty="0"/>
              <a:t> (</a:t>
            </a:r>
            <a:r>
              <a:rPr lang="de-DE" dirty="0" err="1">
                <a:solidFill>
                  <a:srgbClr val="FF0000"/>
                </a:solidFill>
              </a:rPr>
              <a:t>re</a:t>
            </a:r>
            <a:r>
              <a:rPr lang="de-DE" dirty="0" err="1"/>
              <a:t>gistry</a:t>
            </a:r>
            <a:r>
              <a:rPr lang="de-DE" dirty="0"/>
              <a:t> </a:t>
            </a:r>
            <a:r>
              <a:rPr lang="de-DE" dirty="0" err="1"/>
              <a:t>of</a:t>
            </a:r>
            <a:r>
              <a:rPr lang="de-DE" dirty="0"/>
              <a:t> </a:t>
            </a:r>
            <a:r>
              <a:rPr lang="de-DE" dirty="0" err="1">
                <a:solidFill>
                  <a:srgbClr val="FF0000"/>
                </a:solidFill>
              </a:rPr>
              <a:t>re</a:t>
            </a:r>
            <a:r>
              <a:rPr lang="de-DE" dirty="0" err="1"/>
              <a:t>search</a:t>
            </a:r>
            <a:r>
              <a:rPr lang="de-DE" dirty="0"/>
              <a:t> </a:t>
            </a:r>
            <a:r>
              <a:rPr lang="de-DE" dirty="0" err="1"/>
              <a:t>data</a:t>
            </a:r>
            <a:r>
              <a:rPr lang="de-DE" dirty="0"/>
              <a:t> </a:t>
            </a:r>
            <a:r>
              <a:rPr lang="de-DE" dirty="0" err="1">
                <a:solidFill>
                  <a:srgbClr val="FF0000"/>
                </a:solidFill>
              </a:rPr>
              <a:t>re</a:t>
            </a:r>
            <a:r>
              <a:rPr lang="de-DE" dirty="0" err="1"/>
              <a:t>positories</a:t>
            </a:r>
            <a:r>
              <a:rPr lang="de-DE" dirty="0"/>
              <a:t>)</a:t>
            </a:r>
          </a:p>
          <a:p>
            <a:pPr marL="742950" lvl="1" indent="-285750">
              <a:buFont typeface="Arial" panose="020B0604020202020204" pitchFamily="34" charset="0"/>
              <a:buChar char="•"/>
            </a:pPr>
            <a:r>
              <a:rPr lang="de-DE" dirty="0">
                <a:hlinkClick r:id="rId3"/>
              </a:rPr>
              <a:t>risources.dfg.de</a:t>
            </a:r>
            <a:endParaRPr lang="de-DE" dirty="0"/>
          </a:p>
        </p:txBody>
      </p:sp>
      <p:sp>
        <p:nvSpPr>
          <p:cNvPr id="7" name="Abgerundetes Rechteck 3">
            <a:extLst>
              <a:ext uri="{FF2B5EF4-FFF2-40B4-BE49-F238E27FC236}">
                <a16:creationId xmlns:a16="http://schemas.microsoft.com/office/drawing/2014/main" id="{850BB1B9-4FCA-4223-AB0C-C35DCEDD834A}"/>
              </a:ext>
            </a:extLst>
          </p:cNvPr>
          <p:cNvSpPr/>
          <p:nvPr/>
        </p:nvSpPr>
        <p:spPr>
          <a:xfrm>
            <a:off x="767839" y="2499742"/>
            <a:ext cx="7692594" cy="1944216"/>
          </a:xfrm>
          <a:prstGeom prst="roundRect">
            <a:avLst>
              <a:gd name="adj" fmla="val 4687"/>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de-DE" sz="2000" dirty="0" err="1"/>
              <a:t>Direct</a:t>
            </a:r>
            <a:r>
              <a:rPr lang="de-DE" sz="2000" dirty="0"/>
              <a:t> </a:t>
            </a:r>
            <a:r>
              <a:rPr lang="de-DE" sz="2000" dirty="0" err="1"/>
              <a:t>search</a:t>
            </a:r>
            <a:r>
              <a:rPr lang="de-DE" sz="2000" dirty="0"/>
              <a:t> </a:t>
            </a:r>
            <a:r>
              <a:rPr lang="de-DE" sz="2000" dirty="0" err="1"/>
              <a:t>for</a:t>
            </a:r>
            <a:r>
              <a:rPr lang="de-DE" sz="2000" dirty="0"/>
              <a:t> </a:t>
            </a:r>
            <a:r>
              <a:rPr lang="de-DE" sz="2000" dirty="0" err="1"/>
              <a:t>data</a:t>
            </a:r>
            <a:r>
              <a:rPr lang="de-DE" sz="2000" dirty="0"/>
              <a:t> </a:t>
            </a:r>
            <a:r>
              <a:rPr lang="de-DE" sz="2000" dirty="0" err="1"/>
              <a:t>sets</a:t>
            </a:r>
            <a:endParaRPr lang="de-DE" sz="2000" dirty="0"/>
          </a:p>
          <a:p>
            <a:pPr marL="742950" lvl="1" indent="-285750">
              <a:spcAft>
                <a:spcPts val="600"/>
              </a:spcAft>
              <a:buFont typeface="Arial" panose="020B0604020202020204" pitchFamily="34" charset="0"/>
              <a:buChar char="•"/>
            </a:pPr>
            <a:r>
              <a:rPr lang="de-DE" dirty="0"/>
              <a:t>Google Dataset Search, </a:t>
            </a:r>
            <a:r>
              <a:rPr lang="de-DE" dirty="0">
                <a:hlinkClick r:id="rId4"/>
              </a:rPr>
              <a:t>https://datasetsearch.research.google.com/</a:t>
            </a:r>
            <a:endParaRPr lang="de-DE" dirty="0"/>
          </a:p>
          <a:p>
            <a:pPr marL="742950" lvl="1" indent="-285750">
              <a:spcAft>
                <a:spcPts val="600"/>
              </a:spcAft>
              <a:buFont typeface="Arial" panose="020B0604020202020204" pitchFamily="34" charset="0"/>
              <a:buChar char="•"/>
            </a:pPr>
            <a:r>
              <a:rPr lang="de-DE" dirty="0"/>
              <a:t>Other </a:t>
            </a:r>
            <a:r>
              <a:rPr lang="de-DE" dirty="0" err="1"/>
              <a:t>search</a:t>
            </a:r>
            <a:r>
              <a:rPr lang="de-DE" dirty="0"/>
              <a:t> </a:t>
            </a:r>
            <a:r>
              <a:rPr lang="de-DE" dirty="0" err="1"/>
              <a:t>engines</a:t>
            </a:r>
            <a:endParaRPr lang="de-DE" dirty="0"/>
          </a:p>
          <a:p>
            <a:pPr marL="742950" lvl="1" indent="-285750">
              <a:spcAft>
                <a:spcPts val="600"/>
              </a:spcAft>
              <a:buFont typeface="Arial" panose="020B0604020202020204" pitchFamily="34" charset="0"/>
              <a:buChar char="•"/>
            </a:pPr>
            <a:r>
              <a:rPr lang="de-DE" dirty="0" err="1"/>
              <a:t>DataCite</a:t>
            </a:r>
            <a:r>
              <a:rPr lang="de-DE" dirty="0"/>
              <a:t> </a:t>
            </a:r>
            <a:r>
              <a:rPr lang="de-DE" dirty="0" err="1"/>
              <a:t>search</a:t>
            </a:r>
            <a:r>
              <a:rPr lang="de-DE" dirty="0"/>
              <a:t>, </a:t>
            </a:r>
            <a:r>
              <a:rPr lang="de-DE" dirty="0">
                <a:hlinkClick r:id="rId5"/>
              </a:rPr>
              <a:t>https://search.datacite.org/</a:t>
            </a:r>
            <a:endParaRPr lang="de-DE" dirty="0"/>
          </a:p>
        </p:txBody>
      </p:sp>
      <p:sp>
        <p:nvSpPr>
          <p:cNvPr id="8" name="Abgerundetes Rechteck 3">
            <a:extLst>
              <a:ext uri="{FF2B5EF4-FFF2-40B4-BE49-F238E27FC236}">
                <a16:creationId xmlns:a16="http://schemas.microsoft.com/office/drawing/2014/main" id="{D0B0D42A-FABF-4BDF-A6C8-D45A8A9BAACF}"/>
              </a:ext>
            </a:extLst>
          </p:cNvPr>
          <p:cNvSpPr/>
          <p:nvPr/>
        </p:nvSpPr>
        <p:spPr>
          <a:xfrm>
            <a:off x="755576" y="735366"/>
            <a:ext cx="7704856" cy="461794"/>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2000" dirty="0"/>
              <a:t>Link in </a:t>
            </a:r>
            <a:r>
              <a:rPr lang="de-DE" sz="2000" dirty="0" err="1"/>
              <a:t>monograph</a:t>
            </a:r>
            <a:r>
              <a:rPr lang="de-DE" sz="2000" dirty="0"/>
              <a:t> </a:t>
            </a:r>
            <a:r>
              <a:rPr lang="de-DE" sz="2000" dirty="0" err="1"/>
              <a:t>or</a:t>
            </a:r>
            <a:r>
              <a:rPr lang="de-DE" sz="2000" dirty="0"/>
              <a:t> </a:t>
            </a:r>
            <a:r>
              <a:rPr lang="de-DE" sz="2000" dirty="0" err="1"/>
              <a:t>paper</a:t>
            </a:r>
            <a:endParaRPr lang="de-DE" sz="2000" dirty="0"/>
          </a:p>
        </p:txBody>
      </p:sp>
    </p:spTree>
    <p:extLst>
      <p:ext uri="{BB962C8B-B14F-4D97-AF65-F5344CB8AC3E}">
        <p14:creationId xmlns:p14="http://schemas.microsoft.com/office/powerpoint/2010/main" val="21325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139702"/>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4800" dirty="0">
                <a:solidFill>
                  <a:srgbClr val="89BA17"/>
                </a:solidFill>
                <a:latin typeface="Arial"/>
                <a:cs typeface="Arial"/>
              </a:rPr>
              <a:t>Persistent </a:t>
            </a:r>
            <a:r>
              <a:rPr lang="de-DE" sz="4800" dirty="0" err="1">
                <a:solidFill>
                  <a:srgbClr val="89BA17"/>
                </a:solidFill>
                <a:latin typeface="Arial"/>
                <a:cs typeface="Arial"/>
              </a:rPr>
              <a:t>Identifiers</a:t>
            </a:r>
            <a:endParaRPr lang="de-DE" sz="4800" dirty="0">
              <a:solidFill>
                <a:srgbClr val="89BA17"/>
              </a:solidFill>
              <a:latin typeface="Arial"/>
              <a:cs typeface="Arial"/>
            </a:endParaRP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132450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0AEDC184-7168-44BF-A017-202EB8ACBA3F}"/>
              </a:ext>
            </a:extLst>
          </p:cNvPr>
          <p:cNvSpPr txBox="1">
            <a:spLocks/>
          </p:cNvSpPr>
          <p:nvPr/>
        </p:nvSpPr>
        <p:spPr>
          <a:xfrm>
            <a:off x="628650" y="555526"/>
            <a:ext cx="8119814" cy="3505816"/>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None/>
              <a:tabLst>
                <a:tab pos="1006079" algn="l"/>
              </a:tabLst>
            </a:pPr>
            <a:r>
              <a:rPr lang="de-DE" sz="3200" dirty="0"/>
              <a:t>Part I:  	Persistent </a:t>
            </a:r>
            <a:r>
              <a:rPr lang="de-DE" sz="3200" dirty="0" err="1"/>
              <a:t>identifiers</a:t>
            </a:r>
            <a:r>
              <a:rPr lang="de-DE" sz="3200" dirty="0"/>
              <a:t> </a:t>
            </a:r>
            <a:r>
              <a:rPr lang="de-DE" sz="3200" dirty="0" err="1"/>
              <a:t>for</a:t>
            </a:r>
            <a:r>
              <a:rPr lang="de-DE" sz="3200" dirty="0"/>
              <a:t> digital </a:t>
            </a:r>
            <a:r>
              <a:rPr lang="de-DE" sz="3200" dirty="0" err="1"/>
              <a:t>objects</a:t>
            </a:r>
            <a:r>
              <a:rPr lang="de-DE" sz="3200" dirty="0"/>
              <a:t>: 	URN, DOI</a:t>
            </a:r>
          </a:p>
          <a:p>
            <a:pPr marL="0" indent="0">
              <a:spcAft>
                <a:spcPts val="1200"/>
              </a:spcAft>
              <a:buNone/>
              <a:tabLst>
                <a:tab pos="940594" algn="l"/>
                <a:tab pos="1006079" algn="l"/>
              </a:tabLst>
            </a:pPr>
            <a:r>
              <a:rPr lang="de-DE" sz="3200" dirty="0">
                <a:solidFill>
                  <a:schemeClr val="bg2">
                    <a:lumMod val="75000"/>
                  </a:schemeClr>
                </a:solidFill>
              </a:rPr>
              <a:t>Part II: 	Persistent </a:t>
            </a:r>
            <a:r>
              <a:rPr lang="de-DE" sz="3200" dirty="0" err="1">
                <a:solidFill>
                  <a:schemeClr val="bg2">
                    <a:lumMod val="75000"/>
                  </a:schemeClr>
                </a:solidFill>
              </a:rPr>
              <a:t>identifier</a:t>
            </a:r>
            <a:r>
              <a:rPr lang="de-DE" sz="3200" dirty="0">
                <a:solidFill>
                  <a:schemeClr val="bg2">
                    <a:lumMod val="75000"/>
                  </a:schemeClr>
                </a:solidFill>
              </a:rPr>
              <a:t> </a:t>
            </a:r>
            <a:r>
              <a:rPr lang="de-DE" sz="3200" dirty="0" err="1">
                <a:solidFill>
                  <a:schemeClr val="bg2">
                    <a:lumMod val="75000"/>
                  </a:schemeClr>
                </a:solidFill>
              </a:rPr>
              <a:t>for</a:t>
            </a:r>
            <a:r>
              <a:rPr lang="de-DE" sz="3200" dirty="0">
                <a:solidFill>
                  <a:schemeClr val="bg2">
                    <a:lumMod val="75000"/>
                  </a:schemeClr>
                </a:solidFill>
              </a:rPr>
              <a:t> </a:t>
            </a:r>
            <a:r>
              <a:rPr lang="de-DE" sz="3200" dirty="0" err="1">
                <a:solidFill>
                  <a:schemeClr val="bg2">
                    <a:lumMod val="75000"/>
                  </a:schemeClr>
                </a:solidFill>
              </a:rPr>
              <a:t>researchers</a:t>
            </a:r>
            <a:r>
              <a:rPr lang="de-DE" sz="3200" dirty="0">
                <a:solidFill>
                  <a:schemeClr val="bg2">
                    <a:lumMod val="75000"/>
                  </a:schemeClr>
                </a:solidFill>
              </a:rPr>
              <a:t>: 			ORCID</a:t>
            </a:r>
          </a:p>
          <a:p>
            <a:pPr marL="0" indent="0">
              <a:buNone/>
              <a:tabLst>
                <a:tab pos="940594" algn="l"/>
                <a:tab pos="1006079" algn="l"/>
              </a:tabLst>
            </a:pPr>
            <a:r>
              <a:rPr lang="de-DE" sz="3200" dirty="0">
                <a:solidFill>
                  <a:schemeClr val="bg2">
                    <a:lumMod val="75000"/>
                  </a:schemeClr>
                </a:solidFill>
              </a:rPr>
              <a:t>Part III: 	Persistent </a:t>
            </a:r>
            <a:r>
              <a:rPr lang="de-DE" sz="3200" dirty="0" err="1">
                <a:solidFill>
                  <a:schemeClr val="bg2">
                    <a:lumMod val="75000"/>
                  </a:schemeClr>
                </a:solidFill>
              </a:rPr>
              <a:t>identifier</a:t>
            </a:r>
            <a:r>
              <a:rPr lang="de-DE" sz="3200" dirty="0">
                <a:solidFill>
                  <a:schemeClr val="bg2">
                    <a:lumMod val="75000"/>
                  </a:schemeClr>
                </a:solidFill>
              </a:rPr>
              <a:t> </a:t>
            </a:r>
            <a:r>
              <a:rPr lang="de-DE" sz="3200" dirty="0" err="1">
                <a:solidFill>
                  <a:schemeClr val="bg2">
                    <a:lumMod val="75000"/>
                  </a:schemeClr>
                </a:solidFill>
              </a:rPr>
              <a:t>for</a:t>
            </a:r>
            <a:r>
              <a:rPr lang="de-DE" sz="3200" dirty="0">
                <a:solidFill>
                  <a:schemeClr val="bg2">
                    <a:lumMod val="75000"/>
                  </a:schemeClr>
                </a:solidFill>
              </a:rPr>
              <a:t> </a:t>
            </a:r>
            <a:r>
              <a:rPr lang="de-DE" sz="3200" dirty="0" err="1">
                <a:solidFill>
                  <a:schemeClr val="bg2">
                    <a:lumMod val="75000"/>
                  </a:schemeClr>
                </a:solidFill>
              </a:rPr>
              <a:t>institutions</a:t>
            </a:r>
            <a:r>
              <a:rPr lang="de-DE" sz="3200" dirty="0">
                <a:solidFill>
                  <a:schemeClr val="bg2">
                    <a:lumMod val="75000"/>
                  </a:schemeClr>
                </a:solidFill>
              </a:rPr>
              <a:t>: 			ROR</a:t>
            </a:r>
          </a:p>
          <a:p>
            <a:pPr marL="0" indent="0">
              <a:buNone/>
              <a:tabLst>
                <a:tab pos="940594" algn="l"/>
                <a:tab pos="1006079" algn="l"/>
              </a:tabLst>
            </a:pPr>
            <a:endParaRPr lang="de-DE" sz="3600" dirty="0"/>
          </a:p>
          <a:p>
            <a:pPr marL="0" indent="0">
              <a:buNone/>
              <a:tabLst>
                <a:tab pos="873919" algn="l"/>
              </a:tabLst>
            </a:pPr>
            <a:r>
              <a:rPr lang="de-DE" dirty="0"/>
              <a:t> </a:t>
            </a:r>
          </a:p>
        </p:txBody>
      </p:sp>
    </p:spTree>
    <p:extLst>
      <p:ext uri="{BB962C8B-B14F-4D97-AF65-F5344CB8AC3E}">
        <p14:creationId xmlns:p14="http://schemas.microsoft.com/office/powerpoint/2010/main" val="285940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Why are "web addresses" (URLs) not sufficient?</a:t>
            </a:r>
            <a:endParaRPr lang="de-DE" dirty="0"/>
          </a:p>
        </p:txBody>
      </p:sp>
      <p:sp>
        <p:nvSpPr>
          <p:cNvPr id="8" name="Textfeld 7"/>
          <p:cNvSpPr txBox="1"/>
          <p:nvPr/>
        </p:nvSpPr>
        <p:spPr>
          <a:xfrm>
            <a:off x="464108" y="2859782"/>
            <a:ext cx="8405447" cy="1241365"/>
          </a:xfrm>
          <a:prstGeom prst="rect">
            <a:avLst/>
          </a:prstGeom>
          <a:noFill/>
        </p:spPr>
        <p:txBody>
          <a:bodyPr wrap="square" lIns="68580" tIns="34290" rIns="68580" bIns="34290" rtlCol="0">
            <a:spAutoFit/>
          </a:bodyPr>
          <a:lstStyle/>
          <a:p>
            <a:pPr marL="257175" indent="-257175">
              <a:spcBef>
                <a:spcPts val="450"/>
              </a:spcBef>
              <a:buFont typeface="Webdings" panose="05030102010509060703" pitchFamily="18" charset="2"/>
              <a:buChar char="4"/>
            </a:pPr>
            <a:r>
              <a:rPr lang="en-US" dirty="0"/>
              <a:t>A URL (Uniform Resource Locator) describes the location of a resource. </a:t>
            </a:r>
            <a:br>
              <a:rPr lang="en-US" dirty="0"/>
            </a:br>
            <a:r>
              <a:rPr lang="en-US" b="1" dirty="0"/>
              <a:t>Problem:</a:t>
            </a:r>
            <a:r>
              <a:rPr lang="en-US" dirty="0"/>
              <a:t> The locations of digital objects can change, domains are frequently abandoned, and URLs are not redirected.</a:t>
            </a:r>
            <a:endParaRPr lang="de-DE" dirty="0"/>
          </a:p>
          <a:p>
            <a:pPr marL="257175" indent="-257175">
              <a:spcBef>
                <a:spcPts val="450"/>
              </a:spcBef>
              <a:buFont typeface="Webdings" panose="05030102010509060703" pitchFamily="18" charset="2"/>
              <a:buChar char="4"/>
            </a:pPr>
            <a:r>
              <a:rPr lang="en-US" b="1" dirty="0"/>
              <a:t>URLs are therefore considered unreliable.</a:t>
            </a:r>
            <a:endParaRPr lang="de-DE" b="1" dirty="0"/>
          </a:p>
        </p:txBody>
      </p:sp>
      <p:sp>
        <p:nvSpPr>
          <p:cNvPr id="3" name="Textfeld 2">
            <a:extLst>
              <a:ext uri="{FF2B5EF4-FFF2-40B4-BE49-F238E27FC236}">
                <a16:creationId xmlns:a16="http://schemas.microsoft.com/office/drawing/2014/main" id="{8D8A7926-73EE-4CBF-A5FB-6CB178DB2D75}"/>
              </a:ext>
            </a:extLst>
          </p:cNvPr>
          <p:cNvSpPr txBox="1"/>
          <p:nvPr/>
        </p:nvSpPr>
        <p:spPr>
          <a:xfrm>
            <a:off x="3532100" y="1491630"/>
            <a:ext cx="2079800" cy="461665"/>
          </a:xfrm>
          <a:prstGeom prst="rect">
            <a:avLst/>
          </a:prstGeom>
          <a:noFill/>
        </p:spPr>
        <p:txBody>
          <a:bodyPr wrap="none" rtlCol="0">
            <a:spAutoFit/>
          </a:bodyPr>
          <a:lstStyle/>
          <a:p>
            <a:r>
              <a:rPr lang="de-DE" sz="2400" dirty="0"/>
              <a:t>Page not </a:t>
            </a:r>
            <a:r>
              <a:rPr lang="de-DE" sz="2400" dirty="0" err="1"/>
              <a:t>found</a:t>
            </a:r>
            <a:endParaRPr lang="de-DE" sz="2400" dirty="0"/>
          </a:p>
        </p:txBody>
      </p:sp>
    </p:spTree>
    <p:extLst>
      <p:ext uri="{BB962C8B-B14F-4D97-AF65-F5344CB8AC3E}">
        <p14:creationId xmlns:p14="http://schemas.microsoft.com/office/powerpoint/2010/main" val="263621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err="1"/>
              <a:t>Idea</a:t>
            </a:r>
            <a:r>
              <a:rPr lang="de-DE" dirty="0"/>
              <a:t>: PID </a:t>
            </a:r>
            <a:r>
              <a:rPr lang="de-DE" dirty="0" err="1"/>
              <a:t>instead</a:t>
            </a:r>
            <a:r>
              <a:rPr lang="de-DE" dirty="0"/>
              <a:t> </a:t>
            </a:r>
            <a:r>
              <a:rPr lang="de-DE" dirty="0" err="1"/>
              <a:t>of</a:t>
            </a:r>
            <a:r>
              <a:rPr lang="de-DE" dirty="0"/>
              <a:t> “Web </a:t>
            </a:r>
            <a:r>
              <a:rPr lang="de-DE" dirty="0" err="1"/>
              <a:t>address</a:t>
            </a:r>
            <a:r>
              <a:rPr lang="de-DE" dirty="0"/>
              <a:t>“</a:t>
            </a:r>
          </a:p>
        </p:txBody>
      </p:sp>
      <p:sp>
        <p:nvSpPr>
          <p:cNvPr id="3" name="Inhaltsplatzhalter 2"/>
          <p:cNvSpPr>
            <a:spLocks noGrp="1"/>
          </p:cNvSpPr>
          <p:nvPr>
            <p:ph idx="4294967295"/>
          </p:nvPr>
        </p:nvSpPr>
        <p:spPr>
          <a:xfrm>
            <a:off x="410790" y="771550"/>
            <a:ext cx="8265666" cy="3498850"/>
          </a:xfrm>
        </p:spPr>
        <p:txBody>
          <a:bodyPr>
            <a:noAutofit/>
          </a:bodyPr>
          <a:lstStyle/>
          <a:p>
            <a:pPr marL="0" indent="0">
              <a:buNone/>
            </a:pPr>
            <a:r>
              <a:rPr lang="de-DE" sz="2000" dirty="0"/>
              <a:t>Properties </a:t>
            </a:r>
            <a:r>
              <a:rPr lang="de-DE" sz="2000" dirty="0" err="1"/>
              <a:t>of</a:t>
            </a:r>
            <a:r>
              <a:rPr lang="de-DE" sz="2000" dirty="0"/>
              <a:t> PIDs</a:t>
            </a:r>
          </a:p>
          <a:p>
            <a:pPr>
              <a:tabLst>
                <a:tab pos="203597" algn="l"/>
                <a:tab pos="271463" algn="l"/>
              </a:tabLst>
            </a:pPr>
            <a:r>
              <a:rPr lang="de-DE" sz="1800" dirty="0" err="1"/>
              <a:t>exist</a:t>
            </a:r>
            <a:r>
              <a:rPr lang="de-DE" sz="1800" dirty="0"/>
              <a:t> </a:t>
            </a:r>
            <a:r>
              <a:rPr lang="de-DE" sz="1800" dirty="0" err="1"/>
              <a:t>globally</a:t>
            </a:r>
            <a:r>
              <a:rPr lang="de-DE" sz="1800" dirty="0"/>
              <a:t> </a:t>
            </a:r>
            <a:r>
              <a:rPr lang="de-DE" sz="1800" dirty="0" err="1"/>
              <a:t>only</a:t>
            </a:r>
            <a:r>
              <a:rPr lang="de-DE" sz="1800" dirty="0"/>
              <a:t> </a:t>
            </a:r>
            <a:r>
              <a:rPr lang="de-DE" sz="1800" dirty="0" err="1"/>
              <a:t>one</a:t>
            </a:r>
            <a:r>
              <a:rPr lang="de-DE" sz="1800" dirty="0"/>
              <a:t>-time, i.e. </a:t>
            </a:r>
            <a:r>
              <a:rPr lang="de-DE" sz="1800" dirty="0" err="1"/>
              <a:t>unique</a:t>
            </a:r>
            <a:endParaRPr lang="de-DE" sz="1800" dirty="0"/>
          </a:p>
          <a:p>
            <a:pPr>
              <a:tabLst>
                <a:tab pos="203597" algn="l"/>
                <a:tab pos="271463" algn="l"/>
              </a:tabLst>
            </a:pPr>
            <a:r>
              <a:rPr lang="de-DE" sz="1800" dirty="0" err="1"/>
              <a:t>permanently</a:t>
            </a:r>
            <a:r>
              <a:rPr lang="de-DE" sz="1800" dirty="0"/>
              <a:t> valid</a:t>
            </a:r>
          </a:p>
          <a:p>
            <a:pPr>
              <a:tabLst>
                <a:tab pos="203597" algn="l"/>
                <a:tab pos="271463" algn="l"/>
              </a:tabLst>
            </a:pPr>
            <a:r>
              <a:rPr lang="de-DE" sz="1800" dirty="0"/>
              <a:t>via </a:t>
            </a:r>
            <a:r>
              <a:rPr lang="de-DE" sz="1800" dirty="0" err="1"/>
              <a:t>software</a:t>
            </a:r>
            <a:r>
              <a:rPr lang="de-DE" sz="1800" dirty="0"/>
              <a:t>/</a:t>
            </a:r>
            <a:r>
              <a:rPr lang="de-DE" sz="1800" dirty="0" err="1"/>
              <a:t>database</a:t>
            </a:r>
            <a:r>
              <a:rPr lang="de-DE" sz="1800" dirty="0"/>
              <a:t> („</a:t>
            </a:r>
            <a:r>
              <a:rPr lang="de-DE" sz="1800" dirty="0" err="1"/>
              <a:t>resolver</a:t>
            </a:r>
            <a:r>
              <a:rPr lang="de-DE" sz="1800" dirty="0"/>
              <a:t>“) </a:t>
            </a:r>
            <a:r>
              <a:rPr lang="de-DE" sz="1800" dirty="0" err="1"/>
              <a:t>resolvable</a:t>
            </a:r>
            <a:r>
              <a:rPr lang="de-DE" sz="1800" dirty="0"/>
              <a:t>, </a:t>
            </a:r>
            <a:r>
              <a:rPr lang="en-US" sz="1800" dirty="0"/>
              <a:t>leads to the current storage location of the object</a:t>
            </a:r>
            <a:endParaRPr lang="de-DE" sz="1800" dirty="0"/>
          </a:p>
          <a:p>
            <a:pPr marL="0" indent="0">
              <a:buNone/>
            </a:pPr>
            <a:endParaRPr lang="de-DE" sz="700" dirty="0"/>
          </a:p>
          <a:p>
            <a:pPr marL="0" indent="0">
              <a:buNone/>
            </a:pPr>
            <a:r>
              <a:rPr lang="de-DE" sz="2000" dirty="0"/>
              <a:t>Advantages</a:t>
            </a:r>
          </a:p>
          <a:p>
            <a:r>
              <a:rPr lang="de-DE" sz="1800" b="1" dirty="0" err="1"/>
              <a:t>unique</a:t>
            </a:r>
            <a:r>
              <a:rPr lang="de-DE" sz="1800" dirty="0"/>
              <a:t> and </a:t>
            </a:r>
            <a:r>
              <a:rPr lang="de-DE" sz="1800" b="1" dirty="0"/>
              <a:t>permanent</a:t>
            </a:r>
            <a:r>
              <a:rPr lang="de-DE" sz="1800" dirty="0"/>
              <a:t> </a:t>
            </a:r>
            <a:r>
              <a:rPr lang="de-DE" sz="1800" b="1" dirty="0" err="1"/>
              <a:t>identification</a:t>
            </a:r>
            <a:r>
              <a:rPr lang="de-DE" sz="1800" dirty="0"/>
              <a:t> </a:t>
            </a:r>
            <a:r>
              <a:rPr lang="de-DE" sz="1800" dirty="0" err="1"/>
              <a:t>of</a:t>
            </a:r>
            <a:r>
              <a:rPr lang="de-DE" sz="1800" dirty="0"/>
              <a:t> </a:t>
            </a:r>
            <a:r>
              <a:rPr lang="de-DE" sz="1800" dirty="0" err="1"/>
              <a:t>electronically</a:t>
            </a:r>
            <a:r>
              <a:rPr lang="de-DE" sz="1800" dirty="0"/>
              <a:t> </a:t>
            </a:r>
            <a:r>
              <a:rPr lang="de-DE" sz="1800" dirty="0" err="1"/>
              <a:t>published</a:t>
            </a:r>
            <a:r>
              <a:rPr lang="de-DE" sz="1800" dirty="0"/>
              <a:t> </a:t>
            </a:r>
            <a:r>
              <a:rPr lang="de-DE" sz="1800" dirty="0" err="1"/>
              <a:t>research</a:t>
            </a:r>
            <a:r>
              <a:rPr lang="de-DE" sz="1800" dirty="0"/>
              <a:t> </a:t>
            </a:r>
            <a:r>
              <a:rPr lang="de-DE" sz="1800" dirty="0" err="1"/>
              <a:t>results</a:t>
            </a:r>
            <a:r>
              <a:rPr lang="de-DE" sz="1800" dirty="0"/>
              <a:t>  (e.g. </a:t>
            </a:r>
            <a:r>
              <a:rPr lang="de-DE" sz="1800" dirty="0" err="1"/>
              <a:t>journal</a:t>
            </a:r>
            <a:r>
              <a:rPr lang="de-DE" sz="1800" dirty="0"/>
              <a:t> </a:t>
            </a:r>
            <a:r>
              <a:rPr lang="de-DE" sz="1800" dirty="0" err="1"/>
              <a:t>articles</a:t>
            </a:r>
            <a:r>
              <a:rPr lang="de-DE" sz="1800" dirty="0"/>
              <a:t>, </a:t>
            </a:r>
            <a:r>
              <a:rPr lang="de-DE" sz="1800" dirty="0" err="1"/>
              <a:t>research</a:t>
            </a:r>
            <a:r>
              <a:rPr lang="de-DE" sz="1800" dirty="0"/>
              <a:t> </a:t>
            </a:r>
            <a:r>
              <a:rPr lang="de-DE" sz="1800" dirty="0" err="1"/>
              <a:t>data</a:t>
            </a:r>
            <a:r>
              <a:rPr lang="de-DE" sz="1800" dirty="0"/>
              <a:t>)</a:t>
            </a:r>
          </a:p>
          <a:p>
            <a:r>
              <a:rPr lang="en-US" sz="1800" dirty="0"/>
              <a:t>ensuring their permanent </a:t>
            </a:r>
            <a:r>
              <a:rPr lang="en-US" sz="1800" b="1" dirty="0"/>
              <a:t>findability</a:t>
            </a:r>
            <a:r>
              <a:rPr lang="en-US" sz="1800" dirty="0"/>
              <a:t> and </a:t>
            </a:r>
            <a:r>
              <a:rPr lang="en-US" sz="1800" b="1" dirty="0" err="1"/>
              <a:t>citability</a:t>
            </a:r>
            <a:endParaRPr lang="de-DE" sz="2400" dirty="0"/>
          </a:p>
        </p:txBody>
      </p:sp>
    </p:spTree>
    <p:extLst>
      <p:ext uri="{BB962C8B-B14F-4D97-AF65-F5344CB8AC3E}">
        <p14:creationId xmlns:p14="http://schemas.microsoft.com/office/powerpoint/2010/main" val="392962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Principle</a:t>
            </a:r>
            <a:r>
              <a:rPr lang="de-DE" dirty="0"/>
              <a:t> </a:t>
            </a:r>
            <a:r>
              <a:rPr lang="de-DE" dirty="0" err="1"/>
              <a:t>of</a:t>
            </a:r>
            <a:r>
              <a:rPr lang="de-DE" dirty="0"/>
              <a:t> PID </a:t>
            </a:r>
            <a:r>
              <a:rPr lang="de-DE" dirty="0" err="1"/>
              <a:t>systems</a:t>
            </a:r>
            <a:endParaRPr lang="de-DE" dirty="0"/>
          </a:p>
        </p:txBody>
      </p:sp>
      <p:cxnSp>
        <p:nvCxnSpPr>
          <p:cNvPr id="4" name="Gerade Verbindung mit Pfeil 3">
            <a:extLst>
              <a:ext uri="{FF2B5EF4-FFF2-40B4-BE49-F238E27FC236}">
                <a16:creationId xmlns:a16="http://schemas.microsoft.com/office/drawing/2014/main" id="{1B61A1B6-AC3E-4D7A-BD4E-5795349B3E99}"/>
              </a:ext>
            </a:extLst>
          </p:cNvPr>
          <p:cNvCxnSpPr/>
          <p:nvPr/>
        </p:nvCxnSpPr>
        <p:spPr>
          <a:xfrm>
            <a:off x="2473597" y="1393669"/>
            <a:ext cx="4258471"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 name="Textfeld 4">
            <a:extLst>
              <a:ext uri="{FF2B5EF4-FFF2-40B4-BE49-F238E27FC236}">
                <a16:creationId xmlns:a16="http://schemas.microsoft.com/office/drawing/2014/main" id="{64264707-D6B2-49E4-9386-5A45FB21B4C9}"/>
              </a:ext>
            </a:extLst>
          </p:cNvPr>
          <p:cNvSpPr txBox="1"/>
          <p:nvPr/>
        </p:nvSpPr>
        <p:spPr>
          <a:xfrm>
            <a:off x="7684035" y="1203598"/>
            <a:ext cx="1359787" cy="369332"/>
          </a:xfrm>
          <a:prstGeom prst="rect">
            <a:avLst/>
          </a:prstGeom>
          <a:noFill/>
        </p:spPr>
        <p:txBody>
          <a:bodyPr wrap="square" rtlCol="0">
            <a:spAutoFit/>
          </a:bodyPr>
          <a:lstStyle/>
          <a:p>
            <a:r>
              <a:rPr lang="de-DE" dirty="0"/>
              <a:t>PID </a:t>
            </a:r>
            <a:r>
              <a:rPr lang="de-DE" dirty="0" err="1"/>
              <a:t>resolver</a:t>
            </a:r>
            <a:endParaRPr lang="de-DE" dirty="0"/>
          </a:p>
        </p:txBody>
      </p:sp>
      <p:cxnSp>
        <p:nvCxnSpPr>
          <p:cNvPr id="6" name="Gerade Verbindung mit Pfeil 5">
            <a:extLst>
              <a:ext uri="{FF2B5EF4-FFF2-40B4-BE49-F238E27FC236}">
                <a16:creationId xmlns:a16="http://schemas.microsoft.com/office/drawing/2014/main" id="{D30BF2A1-E0A7-4742-B6DE-4087D96B4169}"/>
              </a:ext>
            </a:extLst>
          </p:cNvPr>
          <p:cNvCxnSpPr/>
          <p:nvPr/>
        </p:nvCxnSpPr>
        <p:spPr>
          <a:xfrm>
            <a:off x="7263711" y="1953834"/>
            <a:ext cx="0" cy="1201364"/>
          </a:xfrm>
          <a:prstGeom prst="straightConnector1">
            <a:avLst/>
          </a:prstGeom>
          <a:ln w="28575">
            <a:prstDash val="sys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 name="Textfeld 6">
            <a:extLst>
              <a:ext uri="{FF2B5EF4-FFF2-40B4-BE49-F238E27FC236}">
                <a16:creationId xmlns:a16="http://schemas.microsoft.com/office/drawing/2014/main" id="{76BE6F75-513B-4EF8-851A-DEA5CAE7ACB8}"/>
              </a:ext>
            </a:extLst>
          </p:cNvPr>
          <p:cNvSpPr txBox="1"/>
          <p:nvPr/>
        </p:nvSpPr>
        <p:spPr>
          <a:xfrm>
            <a:off x="3336500" y="843558"/>
            <a:ext cx="3298168" cy="422552"/>
          </a:xfrm>
          <a:prstGeom prst="rect">
            <a:avLst/>
          </a:prstGeom>
          <a:noFill/>
        </p:spPr>
        <p:txBody>
          <a:bodyPr wrap="square" rtlCol="0">
            <a:spAutoFit/>
          </a:bodyPr>
          <a:lstStyle/>
          <a:p>
            <a:r>
              <a:rPr lang="de-DE" sz="1600" dirty="0">
                <a:cs typeface="Courier New" panose="02070309020205020404" pitchFamily="49" charset="0"/>
              </a:rPr>
              <a:t>1. PID </a:t>
            </a:r>
            <a:r>
              <a:rPr lang="de-DE" sz="1600" dirty="0" err="1">
                <a:cs typeface="Courier New" panose="02070309020205020404" pitchFamily="49" charset="0"/>
              </a:rPr>
              <a:t>with</a:t>
            </a:r>
            <a:r>
              <a:rPr lang="de-DE" sz="1600" dirty="0">
                <a:cs typeface="Courier New" panose="02070309020205020404" pitchFamily="49" charset="0"/>
              </a:rPr>
              <a:t> </a:t>
            </a:r>
            <a:r>
              <a:rPr lang="de-DE" sz="1600" dirty="0" err="1">
                <a:cs typeface="Courier New" panose="02070309020205020404" pitchFamily="49" charset="0"/>
              </a:rPr>
              <a:t>resolver</a:t>
            </a:r>
            <a:r>
              <a:rPr lang="de-DE" sz="1600" dirty="0">
                <a:cs typeface="Courier New" panose="02070309020205020404" pitchFamily="49" charset="0"/>
              </a:rPr>
              <a:t> </a:t>
            </a:r>
            <a:r>
              <a:rPr lang="de-DE" sz="1600" dirty="0" err="1">
                <a:cs typeface="Courier New" panose="02070309020205020404" pitchFamily="49" charset="0"/>
              </a:rPr>
              <a:t>address</a:t>
            </a:r>
            <a:endParaRPr lang="de-DE" sz="1600" dirty="0">
              <a:cs typeface="Courier New" panose="02070309020205020404" pitchFamily="49" charset="0"/>
            </a:endParaRPr>
          </a:p>
          <a:p>
            <a:r>
              <a:rPr lang="de-DE" sz="1600" dirty="0">
                <a:cs typeface="Courier New" panose="02070309020205020404" pitchFamily="49" charset="0"/>
              </a:rPr>
              <a:t>    http://&lt;resolver-address&gt;/PID</a:t>
            </a:r>
          </a:p>
        </p:txBody>
      </p:sp>
      <p:sp>
        <p:nvSpPr>
          <p:cNvPr id="8" name="Textfeld 7">
            <a:extLst>
              <a:ext uri="{FF2B5EF4-FFF2-40B4-BE49-F238E27FC236}">
                <a16:creationId xmlns:a16="http://schemas.microsoft.com/office/drawing/2014/main" id="{AEC94A6F-9BCA-4BF1-A341-28C98E76C1DE}"/>
              </a:ext>
            </a:extLst>
          </p:cNvPr>
          <p:cNvSpPr txBox="1"/>
          <p:nvPr/>
        </p:nvSpPr>
        <p:spPr>
          <a:xfrm>
            <a:off x="7322883" y="2149198"/>
            <a:ext cx="1569597" cy="830997"/>
          </a:xfrm>
          <a:prstGeom prst="rect">
            <a:avLst/>
          </a:prstGeom>
          <a:noFill/>
        </p:spPr>
        <p:txBody>
          <a:bodyPr wrap="square" rtlCol="0">
            <a:spAutoFit/>
          </a:bodyPr>
          <a:lstStyle/>
          <a:p>
            <a:r>
              <a:rPr lang="en-US" sz="1600" dirty="0">
                <a:cs typeface="Courier New" panose="02070309020205020404" pitchFamily="49" charset="0"/>
              </a:rPr>
              <a:t>Current location is entered in a database</a:t>
            </a:r>
            <a:endParaRPr lang="de-DE" sz="1600" dirty="0">
              <a:cs typeface="Courier New" panose="02070309020205020404" pitchFamily="49" charset="0"/>
            </a:endParaRPr>
          </a:p>
        </p:txBody>
      </p:sp>
      <p:sp>
        <p:nvSpPr>
          <p:cNvPr id="9" name="Textfeld 8">
            <a:extLst>
              <a:ext uri="{FF2B5EF4-FFF2-40B4-BE49-F238E27FC236}">
                <a16:creationId xmlns:a16="http://schemas.microsoft.com/office/drawing/2014/main" id="{D700E613-9CBA-459E-B77E-DD609922A95A}"/>
              </a:ext>
            </a:extLst>
          </p:cNvPr>
          <p:cNvSpPr txBox="1"/>
          <p:nvPr/>
        </p:nvSpPr>
        <p:spPr>
          <a:xfrm>
            <a:off x="7686649" y="3435846"/>
            <a:ext cx="1489076" cy="467032"/>
          </a:xfrm>
          <a:prstGeom prst="rect">
            <a:avLst/>
          </a:prstGeom>
          <a:noFill/>
        </p:spPr>
        <p:txBody>
          <a:bodyPr wrap="square" rtlCol="0">
            <a:spAutoFit/>
          </a:bodyPr>
          <a:lstStyle/>
          <a:p>
            <a:r>
              <a:rPr lang="de-DE" dirty="0" err="1"/>
              <a:t>Current</a:t>
            </a:r>
            <a:r>
              <a:rPr lang="de-DE" dirty="0"/>
              <a:t> </a:t>
            </a:r>
          </a:p>
          <a:p>
            <a:r>
              <a:rPr lang="de-DE" dirty="0" err="1"/>
              <a:t>location</a:t>
            </a:r>
            <a:r>
              <a:rPr lang="de-DE" dirty="0"/>
              <a:t> </a:t>
            </a:r>
          </a:p>
        </p:txBody>
      </p:sp>
      <p:sp>
        <p:nvSpPr>
          <p:cNvPr id="10" name="Zylinder 9">
            <a:extLst>
              <a:ext uri="{FF2B5EF4-FFF2-40B4-BE49-F238E27FC236}">
                <a16:creationId xmlns:a16="http://schemas.microsoft.com/office/drawing/2014/main" id="{E42CA437-D191-4C14-9916-7AADDDEAB628}"/>
              </a:ext>
            </a:extLst>
          </p:cNvPr>
          <p:cNvSpPr/>
          <p:nvPr/>
        </p:nvSpPr>
        <p:spPr>
          <a:xfrm>
            <a:off x="6906668" y="915566"/>
            <a:ext cx="719311" cy="966702"/>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Zylinder 10">
            <a:extLst>
              <a:ext uri="{FF2B5EF4-FFF2-40B4-BE49-F238E27FC236}">
                <a16:creationId xmlns:a16="http://schemas.microsoft.com/office/drawing/2014/main" id="{0BC3C6DD-5A34-47D7-96C4-6F2B15C99255}"/>
              </a:ext>
            </a:extLst>
          </p:cNvPr>
          <p:cNvSpPr/>
          <p:nvPr/>
        </p:nvSpPr>
        <p:spPr>
          <a:xfrm>
            <a:off x="6906668" y="3263418"/>
            <a:ext cx="719311" cy="966702"/>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C951FE87-651D-4782-B745-6074D48A9352}"/>
              </a:ext>
            </a:extLst>
          </p:cNvPr>
          <p:cNvCxnSpPr/>
          <p:nvPr/>
        </p:nvCxnSpPr>
        <p:spPr>
          <a:xfrm flipH="1">
            <a:off x="2473597" y="1495388"/>
            <a:ext cx="4258471"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2E30F505-A768-4FE2-B3BC-5065EFE5E095}"/>
              </a:ext>
            </a:extLst>
          </p:cNvPr>
          <p:cNvCxnSpPr/>
          <p:nvPr/>
        </p:nvCxnSpPr>
        <p:spPr>
          <a:xfrm>
            <a:off x="2259523" y="1996549"/>
            <a:ext cx="4481309" cy="170638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Textfeld 13">
            <a:extLst>
              <a:ext uri="{FF2B5EF4-FFF2-40B4-BE49-F238E27FC236}">
                <a16:creationId xmlns:a16="http://schemas.microsoft.com/office/drawing/2014/main" id="{46449142-1FC5-4248-A554-37FF136C8572}"/>
              </a:ext>
            </a:extLst>
          </p:cNvPr>
          <p:cNvSpPr txBox="1"/>
          <p:nvPr/>
        </p:nvSpPr>
        <p:spPr>
          <a:xfrm rot="1250743">
            <a:off x="2842601" y="2636397"/>
            <a:ext cx="4050694" cy="244636"/>
          </a:xfrm>
          <a:prstGeom prst="rect">
            <a:avLst/>
          </a:prstGeom>
          <a:noFill/>
        </p:spPr>
        <p:txBody>
          <a:bodyPr wrap="square" rtlCol="0">
            <a:spAutoFit/>
          </a:bodyPr>
          <a:lstStyle/>
          <a:p>
            <a:r>
              <a:rPr lang="de-DE" sz="1600" dirty="0">
                <a:cs typeface="Courier New" panose="02070309020205020404" pitchFamily="49" charset="0"/>
              </a:rPr>
              <a:t>3. </a:t>
            </a:r>
            <a:r>
              <a:rPr lang="de-DE" sz="1600" dirty="0" err="1">
                <a:cs typeface="Courier New" panose="02070309020205020404" pitchFamily="49" charset="0"/>
              </a:rPr>
              <a:t>Require</a:t>
            </a:r>
            <a:r>
              <a:rPr lang="de-DE" sz="1600" dirty="0">
                <a:cs typeface="Courier New" panose="02070309020205020404" pitchFamily="49" charset="0"/>
              </a:rPr>
              <a:t> web </a:t>
            </a:r>
            <a:r>
              <a:rPr lang="de-DE" sz="1600" dirty="0" err="1">
                <a:cs typeface="Courier New" panose="02070309020205020404" pitchFamily="49" charset="0"/>
              </a:rPr>
              <a:t>object</a:t>
            </a:r>
            <a:r>
              <a:rPr lang="de-DE" sz="1600" dirty="0">
                <a:cs typeface="Courier New" panose="02070309020205020404" pitchFamily="49" charset="0"/>
              </a:rPr>
              <a:t> </a:t>
            </a:r>
            <a:r>
              <a:rPr lang="de-DE" sz="1600" dirty="0" err="1">
                <a:cs typeface="Courier New" panose="02070309020205020404" pitchFamily="49" charset="0"/>
              </a:rPr>
              <a:t>from</a:t>
            </a:r>
            <a:r>
              <a:rPr lang="de-DE" sz="1600" dirty="0">
                <a:cs typeface="Courier New" panose="02070309020205020404" pitchFamily="49" charset="0"/>
              </a:rPr>
              <a:t> c</a:t>
            </a:r>
            <a:r>
              <a:rPr lang="en-US" sz="1600" dirty="0" err="1">
                <a:cs typeface="Courier New" panose="02070309020205020404" pitchFamily="49" charset="0"/>
              </a:rPr>
              <a:t>urrent</a:t>
            </a:r>
            <a:r>
              <a:rPr lang="en-US" sz="1600" dirty="0">
                <a:cs typeface="Courier New" panose="02070309020205020404" pitchFamily="49" charset="0"/>
              </a:rPr>
              <a:t> location</a:t>
            </a:r>
            <a:r>
              <a:rPr lang="de-DE" sz="1600" dirty="0">
                <a:cs typeface="Courier New" panose="02070309020205020404" pitchFamily="49" charset="0"/>
              </a:rPr>
              <a:t>  </a:t>
            </a:r>
          </a:p>
        </p:txBody>
      </p:sp>
      <p:cxnSp>
        <p:nvCxnSpPr>
          <p:cNvPr id="15" name="Gerade Verbindung mit Pfeil 14">
            <a:extLst>
              <a:ext uri="{FF2B5EF4-FFF2-40B4-BE49-F238E27FC236}">
                <a16:creationId xmlns:a16="http://schemas.microsoft.com/office/drawing/2014/main" id="{BD98D6A2-4224-4801-B866-184F4A12C05D}"/>
              </a:ext>
            </a:extLst>
          </p:cNvPr>
          <p:cNvCxnSpPr/>
          <p:nvPr/>
        </p:nvCxnSpPr>
        <p:spPr>
          <a:xfrm flipH="1" flipV="1">
            <a:off x="2195459" y="2073662"/>
            <a:ext cx="4539134" cy="172840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D1855561-3457-4904-BB1F-86E450F2DA32}"/>
              </a:ext>
            </a:extLst>
          </p:cNvPr>
          <p:cNvSpPr txBox="1"/>
          <p:nvPr/>
        </p:nvSpPr>
        <p:spPr>
          <a:xfrm rot="1250743">
            <a:off x="2689060" y="3050499"/>
            <a:ext cx="4050694" cy="244636"/>
          </a:xfrm>
          <a:prstGeom prst="rect">
            <a:avLst/>
          </a:prstGeom>
          <a:noFill/>
        </p:spPr>
        <p:txBody>
          <a:bodyPr wrap="square" rtlCol="0">
            <a:spAutoFit/>
          </a:bodyPr>
          <a:lstStyle/>
          <a:p>
            <a:r>
              <a:rPr lang="de-DE" sz="1600" dirty="0">
                <a:cs typeface="Courier New" panose="02070309020205020404" pitchFamily="49" charset="0"/>
              </a:rPr>
              <a:t>4. </a:t>
            </a:r>
            <a:r>
              <a:rPr lang="de-DE" sz="1600" dirty="0" err="1">
                <a:cs typeface="Courier New" panose="02070309020205020404" pitchFamily="49" charset="0"/>
              </a:rPr>
              <a:t>Required</a:t>
            </a:r>
            <a:r>
              <a:rPr lang="de-DE" sz="1600" dirty="0">
                <a:cs typeface="Courier New" panose="02070309020205020404" pitchFamily="49" charset="0"/>
              </a:rPr>
              <a:t> web </a:t>
            </a:r>
            <a:r>
              <a:rPr lang="de-DE" sz="1600" dirty="0" err="1">
                <a:cs typeface="Courier New" panose="02070309020205020404" pitchFamily="49" charset="0"/>
              </a:rPr>
              <a:t>object</a:t>
            </a:r>
            <a:endParaRPr lang="de-DE" sz="1600" dirty="0">
              <a:cs typeface="Courier New" panose="02070309020205020404" pitchFamily="49" charset="0"/>
            </a:endParaRPr>
          </a:p>
        </p:txBody>
      </p:sp>
      <p:sp>
        <p:nvSpPr>
          <p:cNvPr id="17" name="Textfeld 16">
            <a:extLst>
              <a:ext uri="{FF2B5EF4-FFF2-40B4-BE49-F238E27FC236}">
                <a16:creationId xmlns:a16="http://schemas.microsoft.com/office/drawing/2014/main" id="{41F4FC1F-B266-4EF9-8F79-2C397AF5F4DA}"/>
              </a:ext>
            </a:extLst>
          </p:cNvPr>
          <p:cNvSpPr txBox="1"/>
          <p:nvPr/>
        </p:nvSpPr>
        <p:spPr>
          <a:xfrm>
            <a:off x="3336500" y="1518173"/>
            <a:ext cx="2795045" cy="244636"/>
          </a:xfrm>
          <a:prstGeom prst="rect">
            <a:avLst/>
          </a:prstGeom>
          <a:noFill/>
        </p:spPr>
        <p:txBody>
          <a:bodyPr wrap="square" rtlCol="0">
            <a:spAutoFit/>
          </a:bodyPr>
          <a:lstStyle/>
          <a:p>
            <a:r>
              <a:rPr lang="de-DE" sz="1600" dirty="0">
                <a:cs typeface="Courier New" panose="02070309020205020404" pitchFamily="49" charset="0"/>
              </a:rPr>
              <a:t>2. Location: URL</a:t>
            </a:r>
          </a:p>
        </p:txBody>
      </p:sp>
      <p:grpSp>
        <p:nvGrpSpPr>
          <p:cNvPr id="18" name="Gruppieren 17">
            <a:extLst>
              <a:ext uri="{FF2B5EF4-FFF2-40B4-BE49-F238E27FC236}">
                <a16:creationId xmlns:a16="http://schemas.microsoft.com/office/drawing/2014/main" id="{A299C4B0-8B98-4944-8653-F5DC09A6FC19}"/>
              </a:ext>
            </a:extLst>
          </p:cNvPr>
          <p:cNvGrpSpPr/>
          <p:nvPr/>
        </p:nvGrpSpPr>
        <p:grpSpPr>
          <a:xfrm>
            <a:off x="398512" y="1075190"/>
            <a:ext cx="1890518" cy="1022311"/>
            <a:chOff x="-272107" y="1877332"/>
            <a:chExt cx="2616311" cy="1414789"/>
          </a:xfrm>
        </p:grpSpPr>
        <p:grpSp>
          <p:nvGrpSpPr>
            <p:cNvPr id="19" name="Gruppieren 18">
              <a:extLst>
                <a:ext uri="{FF2B5EF4-FFF2-40B4-BE49-F238E27FC236}">
                  <a16:creationId xmlns:a16="http://schemas.microsoft.com/office/drawing/2014/main" id="{5F015442-A013-45E7-88C6-4A1F67B7922E}"/>
                </a:ext>
              </a:extLst>
            </p:cNvPr>
            <p:cNvGrpSpPr/>
            <p:nvPr/>
          </p:nvGrpSpPr>
          <p:grpSpPr>
            <a:xfrm>
              <a:off x="-272107" y="1877332"/>
              <a:ext cx="2616311" cy="1414789"/>
              <a:chOff x="60900" y="1922073"/>
              <a:chExt cx="2616311" cy="1414789"/>
            </a:xfrm>
          </p:grpSpPr>
          <p:sp>
            <p:nvSpPr>
              <p:cNvPr id="21" name="Abgerundetes Rechteck 6">
                <a:extLst>
                  <a:ext uri="{FF2B5EF4-FFF2-40B4-BE49-F238E27FC236}">
                    <a16:creationId xmlns:a16="http://schemas.microsoft.com/office/drawing/2014/main" id="{22B52AFB-DDE8-4FB2-80B7-B550B52DEFCC}"/>
                  </a:ext>
                </a:extLst>
              </p:cNvPr>
              <p:cNvSpPr/>
              <p:nvPr/>
            </p:nvSpPr>
            <p:spPr>
              <a:xfrm rot="1551675">
                <a:off x="1112362" y="1922073"/>
                <a:ext cx="1564849" cy="959989"/>
              </a:xfrm>
              <a:prstGeom prst="roundRect">
                <a:avLst>
                  <a:gd name="adj" fmla="val 2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878AA58F-1E48-4FA4-887A-F28C13FBD2BB}"/>
                  </a:ext>
                </a:extLst>
              </p:cNvPr>
              <p:cNvSpPr/>
              <p:nvPr/>
            </p:nvSpPr>
            <p:spPr>
              <a:xfrm rot="1542978">
                <a:off x="1170314" y="2010814"/>
                <a:ext cx="1451746" cy="78323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30">
                <a:extLst>
                  <a:ext uri="{FF2B5EF4-FFF2-40B4-BE49-F238E27FC236}">
                    <a16:creationId xmlns:a16="http://schemas.microsoft.com/office/drawing/2014/main" id="{FD44E541-2664-455F-9B2D-7CA86AAF6322}"/>
                  </a:ext>
                </a:extLst>
              </p:cNvPr>
              <p:cNvSpPr/>
              <p:nvPr/>
            </p:nvSpPr>
            <p:spPr>
              <a:xfrm rot="1551675">
                <a:off x="60900" y="2658850"/>
                <a:ext cx="2262601" cy="678012"/>
              </a:xfrm>
              <a:custGeom>
                <a:avLst/>
                <a:gdLst>
                  <a:gd name="connsiteX0" fmla="*/ 0 w 3288227"/>
                  <a:gd name="connsiteY0" fmla="*/ 59670 h 2017231"/>
                  <a:gd name="connsiteX1" fmla="*/ 59670 w 3288227"/>
                  <a:gd name="connsiteY1" fmla="*/ 0 h 2017231"/>
                  <a:gd name="connsiteX2" fmla="*/ 3228557 w 3288227"/>
                  <a:gd name="connsiteY2" fmla="*/ 0 h 2017231"/>
                  <a:gd name="connsiteX3" fmla="*/ 3288227 w 3288227"/>
                  <a:gd name="connsiteY3" fmla="*/ 59670 h 2017231"/>
                  <a:gd name="connsiteX4" fmla="*/ 3288227 w 3288227"/>
                  <a:gd name="connsiteY4" fmla="*/ 1957561 h 2017231"/>
                  <a:gd name="connsiteX5" fmla="*/ 3228557 w 3288227"/>
                  <a:gd name="connsiteY5" fmla="*/ 2017231 h 2017231"/>
                  <a:gd name="connsiteX6" fmla="*/ 59670 w 3288227"/>
                  <a:gd name="connsiteY6" fmla="*/ 2017231 h 2017231"/>
                  <a:gd name="connsiteX7" fmla="*/ 0 w 3288227"/>
                  <a:gd name="connsiteY7" fmla="*/ 1957561 h 2017231"/>
                  <a:gd name="connsiteX8" fmla="*/ 0 w 3288227"/>
                  <a:gd name="connsiteY8" fmla="*/ 59670 h 2017231"/>
                  <a:gd name="connsiteX0" fmla="*/ 0 w 3288227"/>
                  <a:gd name="connsiteY0" fmla="*/ 59670 h 2025072"/>
                  <a:gd name="connsiteX1" fmla="*/ 59670 w 3288227"/>
                  <a:gd name="connsiteY1" fmla="*/ 0 h 2025072"/>
                  <a:gd name="connsiteX2" fmla="*/ 3228557 w 3288227"/>
                  <a:gd name="connsiteY2" fmla="*/ 0 h 2025072"/>
                  <a:gd name="connsiteX3" fmla="*/ 3288227 w 3288227"/>
                  <a:gd name="connsiteY3" fmla="*/ 59670 h 2025072"/>
                  <a:gd name="connsiteX4" fmla="*/ 3288227 w 3288227"/>
                  <a:gd name="connsiteY4" fmla="*/ 1957561 h 2025072"/>
                  <a:gd name="connsiteX5" fmla="*/ 1807631 w 3288227"/>
                  <a:gd name="connsiteY5" fmla="*/ 2025072 h 2025072"/>
                  <a:gd name="connsiteX6" fmla="*/ 59670 w 3288227"/>
                  <a:gd name="connsiteY6" fmla="*/ 2017231 h 2025072"/>
                  <a:gd name="connsiteX7" fmla="*/ 0 w 3288227"/>
                  <a:gd name="connsiteY7" fmla="*/ 1957561 h 2025072"/>
                  <a:gd name="connsiteX8" fmla="*/ 0 w 3288227"/>
                  <a:gd name="connsiteY8" fmla="*/ 59670 h 2025072"/>
                  <a:gd name="connsiteX0" fmla="*/ 0 w 3288227"/>
                  <a:gd name="connsiteY0" fmla="*/ 59670 h 2025072"/>
                  <a:gd name="connsiteX1" fmla="*/ 59670 w 3288227"/>
                  <a:gd name="connsiteY1" fmla="*/ 0 h 2025072"/>
                  <a:gd name="connsiteX2" fmla="*/ 3228557 w 3288227"/>
                  <a:gd name="connsiteY2" fmla="*/ 0 h 2025072"/>
                  <a:gd name="connsiteX3" fmla="*/ 3288227 w 3288227"/>
                  <a:gd name="connsiteY3" fmla="*/ 59670 h 2025072"/>
                  <a:gd name="connsiteX4" fmla="*/ 1875524 w 3288227"/>
                  <a:gd name="connsiteY4" fmla="*/ 1982369 h 2025072"/>
                  <a:gd name="connsiteX5" fmla="*/ 1807631 w 3288227"/>
                  <a:gd name="connsiteY5" fmla="*/ 2025072 h 2025072"/>
                  <a:gd name="connsiteX6" fmla="*/ 59670 w 3288227"/>
                  <a:gd name="connsiteY6" fmla="*/ 2017231 h 2025072"/>
                  <a:gd name="connsiteX7" fmla="*/ 0 w 3288227"/>
                  <a:gd name="connsiteY7" fmla="*/ 1957561 h 2025072"/>
                  <a:gd name="connsiteX8" fmla="*/ 0 w 3288227"/>
                  <a:gd name="connsiteY8" fmla="*/ 59670 h 2025072"/>
                  <a:gd name="connsiteX0" fmla="*/ 1286757 w 4574984"/>
                  <a:gd name="connsiteY0" fmla="*/ 59670 h 2038735"/>
                  <a:gd name="connsiteX1" fmla="*/ 1346427 w 4574984"/>
                  <a:gd name="connsiteY1" fmla="*/ 0 h 2038735"/>
                  <a:gd name="connsiteX2" fmla="*/ 4515314 w 4574984"/>
                  <a:gd name="connsiteY2" fmla="*/ 0 h 2038735"/>
                  <a:gd name="connsiteX3" fmla="*/ 4574984 w 4574984"/>
                  <a:gd name="connsiteY3" fmla="*/ 59670 h 2038735"/>
                  <a:gd name="connsiteX4" fmla="*/ 3162281 w 4574984"/>
                  <a:gd name="connsiteY4" fmla="*/ 1982369 h 2038735"/>
                  <a:gd name="connsiteX5" fmla="*/ 3094388 w 4574984"/>
                  <a:gd name="connsiteY5" fmla="*/ 2025072 h 2038735"/>
                  <a:gd name="connsiteX6" fmla="*/ 1346427 w 4574984"/>
                  <a:gd name="connsiteY6" fmla="*/ 2017231 h 2038735"/>
                  <a:gd name="connsiteX7" fmla="*/ 0 w 4574984"/>
                  <a:gd name="connsiteY7" fmla="*/ 2026076 h 2038735"/>
                  <a:gd name="connsiteX8" fmla="*/ 1286757 w 4574984"/>
                  <a:gd name="connsiteY8" fmla="*/ 59670 h 2038735"/>
                  <a:gd name="connsiteX0" fmla="*/ 1256937 w 4545164"/>
                  <a:gd name="connsiteY0" fmla="*/ 59670 h 2025072"/>
                  <a:gd name="connsiteX1" fmla="*/ 1316607 w 4545164"/>
                  <a:gd name="connsiteY1" fmla="*/ 0 h 2025072"/>
                  <a:gd name="connsiteX2" fmla="*/ 4485494 w 4545164"/>
                  <a:gd name="connsiteY2" fmla="*/ 0 h 2025072"/>
                  <a:gd name="connsiteX3" fmla="*/ 4545164 w 4545164"/>
                  <a:gd name="connsiteY3" fmla="*/ 59670 h 2025072"/>
                  <a:gd name="connsiteX4" fmla="*/ 3132461 w 4545164"/>
                  <a:gd name="connsiteY4" fmla="*/ 1982369 h 2025072"/>
                  <a:gd name="connsiteX5" fmla="*/ 3064568 w 4545164"/>
                  <a:gd name="connsiteY5" fmla="*/ 2025072 h 2025072"/>
                  <a:gd name="connsiteX6" fmla="*/ 1316607 w 4545164"/>
                  <a:gd name="connsiteY6" fmla="*/ 2017231 h 2025072"/>
                  <a:gd name="connsiteX7" fmla="*/ 0 w 4545164"/>
                  <a:gd name="connsiteY7" fmla="*/ 2001146 h 2025072"/>
                  <a:gd name="connsiteX8" fmla="*/ 1256937 w 4545164"/>
                  <a:gd name="connsiteY8" fmla="*/ 59670 h 2025072"/>
                  <a:gd name="connsiteX0" fmla="*/ 1256937 w 4545164"/>
                  <a:gd name="connsiteY0" fmla="*/ 59670 h 2028169"/>
                  <a:gd name="connsiteX1" fmla="*/ 1316607 w 4545164"/>
                  <a:gd name="connsiteY1" fmla="*/ 0 h 2028169"/>
                  <a:gd name="connsiteX2" fmla="*/ 4485494 w 4545164"/>
                  <a:gd name="connsiteY2" fmla="*/ 0 h 2028169"/>
                  <a:gd name="connsiteX3" fmla="*/ 4545164 w 4545164"/>
                  <a:gd name="connsiteY3" fmla="*/ 59670 h 2028169"/>
                  <a:gd name="connsiteX4" fmla="*/ 3132461 w 4545164"/>
                  <a:gd name="connsiteY4" fmla="*/ 1982369 h 2028169"/>
                  <a:gd name="connsiteX5" fmla="*/ 3064568 w 4545164"/>
                  <a:gd name="connsiteY5" fmla="*/ 2025072 h 2028169"/>
                  <a:gd name="connsiteX6" fmla="*/ 106455 w 4545164"/>
                  <a:gd name="connsiteY6" fmla="*/ 2027661 h 2028169"/>
                  <a:gd name="connsiteX7" fmla="*/ 0 w 4545164"/>
                  <a:gd name="connsiteY7" fmla="*/ 2001146 h 2028169"/>
                  <a:gd name="connsiteX8" fmla="*/ 1256937 w 4545164"/>
                  <a:gd name="connsiteY8" fmla="*/ 59670 h 2028169"/>
                  <a:gd name="connsiteX0" fmla="*/ 1505496 w 4793723"/>
                  <a:gd name="connsiteY0" fmla="*/ 59670 h 2027661"/>
                  <a:gd name="connsiteX1" fmla="*/ 1565166 w 4793723"/>
                  <a:gd name="connsiteY1" fmla="*/ 0 h 2027661"/>
                  <a:gd name="connsiteX2" fmla="*/ 4734053 w 4793723"/>
                  <a:gd name="connsiteY2" fmla="*/ 0 h 2027661"/>
                  <a:gd name="connsiteX3" fmla="*/ 4793723 w 4793723"/>
                  <a:gd name="connsiteY3" fmla="*/ 59670 h 2027661"/>
                  <a:gd name="connsiteX4" fmla="*/ 3381020 w 4793723"/>
                  <a:gd name="connsiteY4" fmla="*/ 1982369 h 2027661"/>
                  <a:gd name="connsiteX5" fmla="*/ 3313127 w 4793723"/>
                  <a:gd name="connsiteY5" fmla="*/ 2025072 h 2027661"/>
                  <a:gd name="connsiteX6" fmla="*/ 355014 w 4793723"/>
                  <a:gd name="connsiteY6" fmla="*/ 2027661 h 2027661"/>
                  <a:gd name="connsiteX7" fmla="*/ 0 w 4793723"/>
                  <a:gd name="connsiteY7" fmla="*/ 1985444 h 2027661"/>
                  <a:gd name="connsiteX8" fmla="*/ 1505496 w 4793723"/>
                  <a:gd name="connsiteY8" fmla="*/ 59670 h 2027661"/>
                  <a:gd name="connsiteX0" fmla="*/ 1501644 w 4789871"/>
                  <a:gd name="connsiteY0" fmla="*/ 59670 h 2033844"/>
                  <a:gd name="connsiteX1" fmla="*/ 1561314 w 4789871"/>
                  <a:gd name="connsiteY1" fmla="*/ 0 h 2033844"/>
                  <a:gd name="connsiteX2" fmla="*/ 4730201 w 4789871"/>
                  <a:gd name="connsiteY2" fmla="*/ 0 h 2033844"/>
                  <a:gd name="connsiteX3" fmla="*/ 4789871 w 4789871"/>
                  <a:gd name="connsiteY3" fmla="*/ 59670 h 2033844"/>
                  <a:gd name="connsiteX4" fmla="*/ 3377168 w 4789871"/>
                  <a:gd name="connsiteY4" fmla="*/ 1982369 h 2033844"/>
                  <a:gd name="connsiteX5" fmla="*/ 3309275 w 4789871"/>
                  <a:gd name="connsiteY5" fmla="*/ 2025072 h 2033844"/>
                  <a:gd name="connsiteX6" fmla="*/ 351162 w 4789871"/>
                  <a:gd name="connsiteY6" fmla="*/ 2027661 h 2033844"/>
                  <a:gd name="connsiteX7" fmla="*/ 0 w 4789871"/>
                  <a:gd name="connsiteY7" fmla="*/ 2015004 h 2033844"/>
                  <a:gd name="connsiteX8" fmla="*/ 1501644 w 4789871"/>
                  <a:gd name="connsiteY8" fmla="*/ 59670 h 2033844"/>
                  <a:gd name="connsiteX0" fmla="*/ 1501644 w 4789871"/>
                  <a:gd name="connsiteY0" fmla="*/ 59670 h 2031288"/>
                  <a:gd name="connsiteX1" fmla="*/ 1561314 w 4789871"/>
                  <a:gd name="connsiteY1" fmla="*/ 0 h 2031288"/>
                  <a:gd name="connsiteX2" fmla="*/ 4730201 w 4789871"/>
                  <a:gd name="connsiteY2" fmla="*/ 0 h 2031288"/>
                  <a:gd name="connsiteX3" fmla="*/ 4789871 w 4789871"/>
                  <a:gd name="connsiteY3" fmla="*/ 59670 h 2031288"/>
                  <a:gd name="connsiteX4" fmla="*/ 3377168 w 4789871"/>
                  <a:gd name="connsiteY4" fmla="*/ 1982369 h 2031288"/>
                  <a:gd name="connsiteX5" fmla="*/ 3309275 w 4789871"/>
                  <a:gd name="connsiteY5" fmla="*/ 2025072 h 2031288"/>
                  <a:gd name="connsiteX6" fmla="*/ 127793 w 4789871"/>
                  <a:gd name="connsiteY6" fmla="*/ 2020700 h 2031288"/>
                  <a:gd name="connsiteX7" fmla="*/ 0 w 4789871"/>
                  <a:gd name="connsiteY7" fmla="*/ 2015004 h 2031288"/>
                  <a:gd name="connsiteX8" fmla="*/ 1501644 w 4789871"/>
                  <a:gd name="connsiteY8" fmla="*/ 59670 h 2031288"/>
                  <a:gd name="connsiteX0" fmla="*/ 1501644 w 4789871"/>
                  <a:gd name="connsiteY0" fmla="*/ 59670 h 2046165"/>
                  <a:gd name="connsiteX1" fmla="*/ 1561314 w 4789871"/>
                  <a:gd name="connsiteY1" fmla="*/ 0 h 2046165"/>
                  <a:gd name="connsiteX2" fmla="*/ 4730201 w 4789871"/>
                  <a:gd name="connsiteY2" fmla="*/ 0 h 2046165"/>
                  <a:gd name="connsiteX3" fmla="*/ 4789871 w 4789871"/>
                  <a:gd name="connsiteY3" fmla="*/ 59670 h 2046165"/>
                  <a:gd name="connsiteX4" fmla="*/ 3377168 w 4789871"/>
                  <a:gd name="connsiteY4" fmla="*/ 1982369 h 2046165"/>
                  <a:gd name="connsiteX5" fmla="*/ 3309275 w 4789871"/>
                  <a:gd name="connsiteY5" fmla="*/ 2025072 h 2046165"/>
                  <a:gd name="connsiteX6" fmla="*/ 140128 w 4789871"/>
                  <a:gd name="connsiteY6" fmla="*/ 2046148 h 2046165"/>
                  <a:gd name="connsiteX7" fmla="*/ 0 w 4789871"/>
                  <a:gd name="connsiteY7" fmla="*/ 2015004 h 2046165"/>
                  <a:gd name="connsiteX8" fmla="*/ 1501644 w 4789871"/>
                  <a:gd name="connsiteY8" fmla="*/ 59670 h 2046165"/>
                  <a:gd name="connsiteX0" fmla="*/ 1501644 w 4789871"/>
                  <a:gd name="connsiteY0" fmla="*/ 59670 h 2046165"/>
                  <a:gd name="connsiteX1" fmla="*/ 1561314 w 4789871"/>
                  <a:gd name="connsiteY1" fmla="*/ 0 h 2046165"/>
                  <a:gd name="connsiteX2" fmla="*/ 4730201 w 4789871"/>
                  <a:gd name="connsiteY2" fmla="*/ 0 h 2046165"/>
                  <a:gd name="connsiteX3" fmla="*/ 4789871 w 4789871"/>
                  <a:gd name="connsiteY3" fmla="*/ 59670 h 2046165"/>
                  <a:gd name="connsiteX4" fmla="*/ 3411099 w 4789871"/>
                  <a:gd name="connsiteY4" fmla="*/ 1965921 h 2046165"/>
                  <a:gd name="connsiteX5" fmla="*/ 3309275 w 4789871"/>
                  <a:gd name="connsiteY5" fmla="*/ 2025072 h 2046165"/>
                  <a:gd name="connsiteX6" fmla="*/ 140128 w 4789871"/>
                  <a:gd name="connsiteY6" fmla="*/ 2046148 h 2046165"/>
                  <a:gd name="connsiteX7" fmla="*/ 0 w 4789871"/>
                  <a:gd name="connsiteY7" fmla="*/ 2015004 h 2046165"/>
                  <a:gd name="connsiteX8" fmla="*/ 1501644 w 4789871"/>
                  <a:gd name="connsiteY8" fmla="*/ 59670 h 20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871" h="2046165">
                    <a:moveTo>
                      <a:pt x="1501644" y="59670"/>
                    </a:moveTo>
                    <a:cubicBezTo>
                      <a:pt x="1501644" y="26715"/>
                      <a:pt x="1528359" y="0"/>
                      <a:pt x="1561314" y="0"/>
                    </a:cubicBezTo>
                    <a:lnTo>
                      <a:pt x="4730201" y="0"/>
                    </a:lnTo>
                    <a:cubicBezTo>
                      <a:pt x="4763156" y="0"/>
                      <a:pt x="4789871" y="26715"/>
                      <a:pt x="4789871" y="59670"/>
                    </a:cubicBezTo>
                    <a:lnTo>
                      <a:pt x="3411099" y="1965921"/>
                    </a:lnTo>
                    <a:cubicBezTo>
                      <a:pt x="3411099" y="1998876"/>
                      <a:pt x="3342230" y="2025072"/>
                      <a:pt x="3309275" y="2025072"/>
                    </a:cubicBezTo>
                    <a:lnTo>
                      <a:pt x="140128" y="2046148"/>
                    </a:lnTo>
                    <a:cubicBezTo>
                      <a:pt x="107173" y="2046148"/>
                      <a:pt x="0" y="2047959"/>
                      <a:pt x="0" y="2015004"/>
                    </a:cubicBezTo>
                    <a:lnTo>
                      <a:pt x="1501644" y="596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lussdiagramm: Daten 23">
                <a:extLst>
                  <a:ext uri="{FF2B5EF4-FFF2-40B4-BE49-F238E27FC236}">
                    <a16:creationId xmlns:a16="http://schemas.microsoft.com/office/drawing/2014/main" id="{0B375B1A-058C-4BE9-B0F1-EC85950E1AE3}"/>
                  </a:ext>
                </a:extLst>
              </p:cNvPr>
              <p:cNvSpPr/>
              <p:nvPr/>
            </p:nvSpPr>
            <p:spPr>
              <a:xfrm rot="1523327">
                <a:off x="414390" y="2816467"/>
                <a:ext cx="1745657" cy="326142"/>
              </a:xfrm>
              <a:prstGeom prst="flowChartInputOutp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lussdiagramm: Daten 24">
                <a:extLst>
                  <a:ext uri="{FF2B5EF4-FFF2-40B4-BE49-F238E27FC236}">
                    <a16:creationId xmlns:a16="http://schemas.microsoft.com/office/drawing/2014/main" id="{8BA7DD04-7EB6-463F-9189-51673EB9903C}"/>
                  </a:ext>
                </a:extLst>
              </p:cNvPr>
              <p:cNvSpPr/>
              <p:nvPr/>
            </p:nvSpPr>
            <p:spPr>
              <a:xfrm rot="1523327">
                <a:off x="635750" y="3051786"/>
                <a:ext cx="548470" cy="102471"/>
              </a:xfrm>
              <a:prstGeom prst="flowChartInputOutp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Ellipse 19">
              <a:extLst>
                <a:ext uri="{FF2B5EF4-FFF2-40B4-BE49-F238E27FC236}">
                  <a16:creationId xmlns:a16="http://schemas.microsoft.com/office/drawing/2014/main" id="{37CF6BD9-BB34-4196-BCA3-7E21A1018A82}"/>
                </a:ext>
              </a:extLst>
            </p:cNvPr>
            <p:cNvSpPr/>
            <p:nvPr/>
          </p:nvSpPr>
          <p:spPr>
            <a:xfrm rot="1500000">
              <a:off x="1803378" y="3095925"/>
              <a:ext cx="103909" cy="4849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83644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F09D2-984F-43A3-948B-757EF97B3E43}"/>
              </a:ext>
            </a:extLst>
          </p:cNvPr>
          <p:cNvSpPr>
            <a:spLocks noGrp="1"/>
          </p:cNvSpPr>
          <p:nvPr>
            <p:ph type="title"/>
          </p:nvPr>
        </p:nvSpPr>
        <p:spPr/>
        <p:txBody>
          <a:bodyPr>
            <a:normAutofit fontScale="90000"/>
          </a:bodyPr>
          <a:lstStyle/>
          <a:p>
            <a:r>
              <a:rPr lang="de-DE" dirty="0"/>
              <a:t>URN (Uniform </a:t>
            </a:r>
            <a:r>
              <a:rPr lang="de-DE" dirty="0" err="1"/>
              <a:t>Resource</a:t>
            </a:r>
            <a:r>
              <a:rPr lang="de-DE" dirty="0"/>
              <a:t> Name)</a:t>
            </a:r>
          </a:p>
        </p:txBody>
      </p:sp>
      <p:sp>
        <p:nvSpPr>
          <p:cNvPr id="7" name="Content Placeholder 2">
            <a:hlinkClick r:id="rId3"/>
            <a:extLst>
              <a:ext uri="{FF2B5EF4-FFF2-40B4-BE49-F238E27FC236}">
                <a16:creationId xmlns:a16="http://schemas.microsoft.com/office/drawing/2014/main" id="{64B4E4F7-E011-4A5D-AE96-E917CEC2F8C9}"/>
              </a:ext>
            </a:extLst>
          </p:cNvPr>
          <p:cNvSpPr txBox="1">
            <a:spLocks/>
          </p:cNvSpPr>
          <p:nvPr/>
        </p:nvSpPr>
        <p:spPr>
          <a:xfrm>
            <a:off x="447162" y="1923678"/>
            <a:ext cx="8400401" cy="485943"/>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de-DE" sz="1700" dirty="0">
                <a:latin typeface="Courier New" panose="02070309020205020404" pitchFamily="49" charset="0"/>
                <a:cs typeface="Courier New" panose="02070309020205020404" pitchFamily="49" charset="0"/>
              </a:rPr>
              <a:t>https://nbn-resolving.org/urn:</a:t>
            </a:r>
            <a:r>
              <a:rPr lang="nl-NL" sz="1700" dirty="0">
                <a:latin typeface="Courier New" panose="02070309020205020404" pitchFamily="49" charset="0"/>
                <a:cs typeface="Courier New" panose="02070309020205020404" pitchFamily="49" charset="0"/>
              </a:rPr>
              <a:t>nbn:de:hbz:468-20110509-151022-7</a:t>
            </a:r>
            <a:endParaRPr lang="de-DE" sz="1700" dirty="0">
              <a:latin typeface="Courier New" panose="02070309020205020404" pitchFamily="49" charset="0"/>
              <a:cs typeface="Courier New" panose="02070309020205020404" pitchFamily="49" charset="0"/>
            </a:endParaRPr>
          </a:p>
        </p:txBody>
      </p:sp>
      <p:cxnSp>
        <p:nvCxnSpPr>
          <p:cNvPr id="14" name="Gerader Verbinder 13">
            <a:extLst>
              <a:ext uri="{FF2B5EF4-FFF2-40B4-BE49-F238E27FC236}">
                <a16:creationId xmlns:a16="http://schemas.microsoft.com/office/drawing/2014/main" id="{40E4A35F-8B53-47DE-B728-3E6B2C63E942}"/>
              </a:ext>
            </a:extLst>
          </p:cNvPr>
          <p:cNvCxnSpPr/>
          <p:nvPr/>
        </p:nvCxnSpPr>
        <p:spPr>
          <a:xfrm>
            <a:off x="2119858" y="2217727"/>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5" name="Textfeld 14">
            <a:extLst>
              <a:ext uri="{FF2B5EF4-FFF2-40B4-BE49-F238E27FC236}">
                <a16:creationId xmlns:a16="http://schemas.microsoft.com/office/drawing/2014/main" id="{67E7D7DE-106A-409D-95DC-E61186B9152B}"/>
              </a:ext>
            </a:extLst>
          </p:cNvPr>
          <p:cNvSpPr txBox="1"/>
          <p:nvPr/>
        </p:nvSpPr>
        <p:spPr>
          <a:xfrm>
            <a:off x="1192092" y="2461512"/>
            <a:ext cx="1855532" cy="500137"/>
          </a:xfrm>
          <a:prstGeom prst="rect">
            <a:avLst/>
          </a:prstGeom>
          <a:noFill/>
        </p:spPr>
        <p:txBody>
          <a:bodyPr wrap="square" lIns="68580" tIns="34290" rIns="68580" bIns="34290" rtlCol="0">
            <a:spAutoFit/>
          </a:bodyPr>
          <a:lstStyle/>
          <a:p>
            <a:pPr algn="ctr"/>
            <a:r>
              <a:rPr lang="de-DE" sz="1400" dirty="0"/>
              <a:t>URL </a:t>
            </a:r>
            <a:r>
              <a:rPr lang="de-DE" sz="1400" dirty="0" err="1"/>
              <a:t>of</a:t>
            </a:r>
            <a:r>
              <a:rPr lang="de-DE" sz="1400" dirty="0"/>
              <a:t> </a:t>
            </a:r>
            <a:r>
              <a:rPr lang="de-DE" sz="1400" dirty="0" err="1"/>
              <a:t>the</a:t>
            </a:r>
            <a:r>
              <a:rPr lang="de-DE" sz="1400" dirty="0"/>
              <a:t> </a:t>
            </a:r>
            <a:r>
              <a:rPr lang="de-DE" sz="1400" dirty="0" err="1"/>
              <a:t>resolver</a:t>
            </a:r>
            <a:endParaRPr lang="de-DE" sz="1400" dirty="0"/>
          </a:p>
          <a:p>
            <a:pPr algn="ctr"/>
            <a:r>
              <a:rPr lang="de-DE" sz="1400" dirty="0"/>
              <a:t>(</a:t>
            </a:r>
            <a:r>
              <a:rPr lang="de-DE" sz="1400" dirty="0" err="1"/>
              <a:t>for</a:t>
            </a:r>
            <a:r>
              <a:rPr lang="de-DE" sz="1400" dirty="0"/>
              <a:t> D und CH)</a:t>
            </a:r>
          </a:p>
        </p:txBody>
      </p:sp>
      <p:cxnSp>
        <p:nvCxnSpPr>
          <p:cNvPr id="16" name="Gerader Verbinder 15">
            <a:extLst>
              <a:ext uri="{FF2B5EF4-FFF2-40B4-BE49-F238E27FC236}">
                <a16:creationId xmlns:a16="http://schemas.microsoft.com/office/drawing/2014/main" id="{BFA85D9A-145F-441D-AD5D-607AFB27997C}"/>
              </a:ext>
            </a:extLst>
          </p:cNvPr>
          <p:cNvCxnSpPr/>
          <p:nvPr/>
        </p:nvCxnSpPr>
        <p:spPr>
          <a:xfrm>
            <a:off x="4917456" y="2211120"/>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feld 17">
            <a:extLst>
              <a:ext uri="{FF2B5EF4-FFF2-40B4-BE49-F238E27FC236}">
                <a16:creationId xmlns:a16="http://schemas.microsoft.com/office/drawing/2014/main" id="{1ADC940B-42AA-41D5-955F-DEB76C028995}"/>
              </a:ext>
            </a:extLst>
          </p:cNvPr>
          <p:cNvSpPr txBox="1"/>
          <p:nvPr/>
        </p:nvSpPr>
        <p:spPr>
          <a:xfrm>
            <a:off x="3767021" y="2467516"/>
            <a:ext cx="1855532" cy="284693"/>
          </a:xfrm>
          <a:prstGeom prst="rect">
            <a:avLst/>
          </a:prstGeom>
          <a:noFill/>
        </p:spPr>
        <p:txBody>
          <a:bodyPr wrap="square" lIns="68580" tIns="34290" rIns="68580" bIns="34290" rtlCol="0">
            <a:spAutoFit/>
          </a:bodyPr>
          <a:lstStyle/>
          <a:p>
            <a:pPr algn="ctr"/>
            <a:r>
              <a:rPr lang="de-DE" sz="1400" dirty="0"/>
              <a:t>Name </a:t>
            </a:r>
            <a:r>
              <a:rPr lang="de-DE" sz="1400" dirty="0" err="1"/>
              <a:t>space</a:t>
            </a:r>
            <a:endParaRPr lang="de-DE" sz="1400" dirty="0"/>
          </a:p>
        </p:txBody>
      </p:sp>
      <p:sp>
        <p:nvSpPr>
          <p:cNvPr id="23" name="Textfeld 22">
            <a:extLst>
              <a:ext uri="{FF2B5EF4-FFF2-40B4-BE49-F238E27FC236}">
                <a16:creationId xmlns:a16="http://schemas.microsoft.com/office/drawing/2014/main" id="{B5CA4031-336F-409B-860A-CEA4861F7B5A}"/>
              </a:ext>
            </a:extLst>
          </p:cNvPr>
          <p:cNvSpPr txBox="1"/>
          <p:nvPr/>
        </p:nvSpPr>
        <p:spPr>
          <a:xfrm>
            <a:off x="6409333" y="2461512"/>
            <a:ext cx="1855532" cy="500137"/>
          </a:xfrm>
          <a:prstGeom prst="rect">
            <a:avLst/>
          </a:prstGeom>
          <a:noFill/>
        </p:spPr>
        <p:txBody>
          <a:bodyPr wrap="square" lIns="68580" tIns="34290" rIns="68580" bIns="34290" rtlCol="0">
            <a:spAutoFit/>
          </a:bodyPr>
          <a:lstStyle/>
          <a:p>
            <a:pPr algn="ctr"/>
            <a:r>
              <a:rPr lang="de-DE" sz="1400" dirty="0" err="1"/>
              <a:t>Object</a:t>
            </a:r>
            <a:r>
              <a:rPr lang="de-DE" sz="1400" dirty="0"/>
              <a:t> </a:t>
            </a:r>
            <a:r>
              <a:rPr lang="de-DE" sz="1400" dirty="0" err="1"/>
              <a:t>denomination</a:t>
            </a:r>
            <a:endParaRPr lang="de-DE" sz="1400" dirty="0"/>
          </a:p>
          <a:p>
            <a:pPr algn="ctr"/>
            <a:r>
              <a:rPr lang="de-DE" sz="1400" dirty="0"/>
              <a:t>(</a:t>
            </a:r>
            <a:r>
              <a:rPr lang="de-DE" sz="1400" dirty="0" err="1"/>
              <a:t>unique</a:t>
            </a:r>
            <a:r>
              <a:rPr lang="de-DE" sz="1400" dirty="0"/>
              <a:t> </a:t>
            </a:r>
            <a:r>
              <a:rPr lang="de-DE" sz="1400" dirty="0" err="1"/>
              <a:t>number</a:t>
            </a:r>
            <a:r>
              <a:rPr lang="de-DE" sz="1400" dirty="0"/>
              <a:t>)</a:t>
            </a:r>
          </a:p>
        </p:txBody>
      </p:sp>
      <p:cxnSp>
        <p:nvCxnSpPr>
          <p:cNvPr id="24" name="Gerader Verbinder 23">
            <a:extLst>
              <a:ext uri="{FF2B5EF4-FFF2-40B4-BE49-F238E27FC236}">
                <a16:creationId xmlns:a16="http://schemas.microsoft.com/office/drawing/2014/main" id="{6E30BA53-74AF-4ACD-87E9-89E6024DCCAC}"/>
              </a:ext>
            </a:extLst>
          </p:cNvPr>
          <p:cNvCxnSpPr/>
          <p:nvPr/>
        </p:nvCxnSpPr>
        <p:spPr>
          <a:xfrm>
            <a:off x="7449921" y="2225085"/>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25" name="Gerader Verbinder 24">
            <a:extLst>
              <a:ext uri="{FF2B5EF4-FFF2-40B4-BE49-F238E27FC236}">
                <a16:creationId xmlns:a16="http://schemas.microsoft.com/office/drawing/2014/main" id="{43CA9AD0-3B43-48F3-AB69-9ED667814ECA}"/>
              </a:ext>
            </a:extLst>
          </p:cNvPr>
          <p:cNvCxnSpPr>
            <a:cxnSpLocks/>
          </p:cNvCxnSpPr>
          <p:nvPr/>
        </p:nvCxnSpPr>
        <p:spPr>
          <a:xfrm>
            <a:off x="8656691" y="2194640"/>
            <a:ext cx="0" cy="283028"/>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28" name="Rechteck 27">
            <a:extLst>
              <a:ext uri="{FF2B5EF4-FFF2-40B4-BE49-F238E27FC236}">
                <a16:creationId xmlns:a16="http://schemas.microsoft.com/office/drawing/2014/main" id="{2F2423B6-AA2E-49CD-A26F-E31CF35701D1}"/>
              </a:ext>
            </a:extLst>
          </p:cNvPr>
          <p:cNvSpPr/>
          <p:nvPr/>
        </p:nvSpPr>
        <p:spPr>
          <a:xfrm>
            <a:off x="8154108" y="2471061"/>
            <a:ext cx="940001" cy="284693"/>
          </a:xfrm>
          <a:prstGeom prst="rect">
            <a:avLst/>
          </a:prstGeom>
        </p:spPr>
        <p:txBody>
          <a:bodyPr wrap="none" lIns="68580" tIns="34290" rIns="68580" bIns="34290">
            <a:spAutoFit/>
          </a:bodyPr>
          <a:lstStyle/>
          <a:p>
            <a:pPr algn="ctr"/>
            <a:r>
              <a:rPr lang="de-DE" sz="1400" dirty="0"/>
              <a:t>Check </a:t>
            </a:r>
            <a:r>
              <a:rPr lang="de-DE" sz="1400" dirty="0" err="1"/>
              <a:t>digit</a:t>
            </a:r>
            <a:endParaRPr lang="de-DE" sz="1400" dirty="0"/>
          </a:p>
        </p:txBody>
      </p:sp>
      <p:sp>
        <p:nvSpPr>
          <p:cNvPr id="33" name="Textfeld 32">
            <a:extLst>
              <a:ext uri="{FF2B5EF4-FFF2-40B4-BE49-F238E27FC236}">
                <a16:creationId xmlns:a16="http://schemas.microsoft.com/office/drawing/2014/main" id="{263F2CBB-D6A3-4EDA-BE40-C0515ED96CB4}"/>
              </a:ext>
            </a:extLst>
          </p:cNvPr>
          <p:cNvSpPr txBox="1"/>
          <p:nvPr/>
        </p:nvSpPr>
        <p:spPr>
          <a:xfrm>
            <a:off x="4937356" y="2471062"/>
            <a:ext cx="1855532" cy="284693"/>
          </a:xfrm>
          <a:prstGeom prst="rect">
            <a:avLst/>
          </a:prstGeom>
          <a:noFill/>
        </p:spPr>
        <p:txBody>
          <a:bodyPr wrap="square" lIns="68580" tIns="34290" rIns="68580" bIns="34290" rtlCol="0">
            <a:spAutoFit/>
          </a:bodyPr>
          <a:lstStyle/>
          <a:p>
            <a:pPr algn="ctr"/>
            <a:r>
              <a:rPr lang="de-DE" sz="1400" dirty="0"/>
              <a:t>Sub-</a:t>
            </a:r>
            <a:r>
              <a:rPr lang="de-DE" sz="1400" dirty="0" err="1"/>
              <a:t>spaces</a:t>
            </a:r>
            <a:endParaRPr lang="de-DE" sz="1400" dirty="0"/>
          </a:p>
        </p:txBody>
      </p:sp>
      <p:cxnSp>
        <p:nvCxnSpPr>
          <p:cNvPr id="34" name="Gerader Verbinder 33">
            <a:extLst>
              <a:ext uri="{FF2B5EF4-FFF2-40B4-BE49-F238E27FC236}">
                <a16:creationId xmlns:a16="http://schemas.microsoft.com/office/drawing/2014/main" id="{B4C4C671-E5E2-458E-BFE4-7003D2887840}"/>
              </a:ext>
            </a:extLst>
          </p:cNvPr>
          <p:cNvCxnSpPr/>
          <p:nvPr/>
        </p:nvCxnSpPr>
        <p:spPr>
          <a:xfrm>
            <a:off x="5889214" y="2240592"/>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3" name="Textfeld 2"/>
          <p:cNvSpPr txBox="1"/>
          <p:nvPr/>
        </p:nvSpPr>
        <p:spPr>
          <a:xfrm>
            <a:off x="470891" y="831507"/>
            <a:ext cx="5829301" cy="346249"/>
          </a:xfrm>
          <a:prstGeom prst="rect">
            <a:avLst/>
          </a:prstGeom>
          <a:noFill/>
        </p:spPr>
        <p:txBody>
          <a:bodyPr wrap="square" lIns="68580" tIns="34290" rIns="68580" bIns="34290" rtlCol="0">
            <a:spAutoFit/>
          </a:bodyPr>
          <a:lstStyle/>
          <a:p>
            <a:r>
              <a:rPr lang="de-DE" b="1" dirty="0" err="1"/>
              <a:t>Example</a:t>
            </a:r>
            <a:r>
              <a:rPr lang="de-DE" b="1" dirty="0"/>
              <a:t> </a:t>
            </a:r>
            <a:r>
              <a:rPr lang="de-DE" b="1" dirty="0" err="1"/>
              <a:t>for</a:t>
            </a:r>
            <a:r>
              <a:rPr lang="de-DE" b="1" dirty="0"/>
              <a:t> a URN </a:t>
            </a:r>
            <a:r>
              <a:rPr lang="de-DE" b="1" dirty="0" err="1"/>
              <a:t>of</a:t>
            </a:r>
            <a:r>
              <a:rPr lang="de-DE" b="1" dirty="0"/>
              <a:t> German National Library </a:t>
            </a:r>
          </a:p>
        </p:txBody>
      </p:sp>
      <p:sp>
        <p:nvSpPr>
          <p:cNvPr id="6" name="Textfeld 5">
            <a:extLst>
              <a:ext uri="{FF2B5EF4-FFF2-40B4-BE49-F238E27FC236}">
                <a16:creationId xmlns:a16="http://schemas.microsoft.com/office/drawing/2014/main" id="{93F4522E-FB28-494E-AB4D-D7BE613F5F83}"/>
              </a:ext>
            </a:extLst>
          </p:cNvPr>
          <p:cNvSpPr txBox="1"/>
          <p:nvPr/>
        </p:nvSpPr>
        <p:spPr>
          <a:xfrm>
            <a:off x="475405" y="3170540"/>
            <a:ext cx="8218913" cy="1569661"/>
          </a:xfrm>
          <a:prstGeom prst="rect">
            <a:avLst/>
          </a:prstGeom>
          <a:noFill/>
        </p:spPr>
        <p:txBody>
          <a:bodyPr wrap="square" lIns="68580" tIns="34290" rIns="68580" bIns="34290" rtlCol="0">
            <a:spAutoFit/>
          </a:bodyPr>
          <a:lstStyle/>
          <a:p>
            <a:pPr>
              <a:spcAft>
                <a:spcPts val="450"/>
              </a:spcAft>
            </a:pPr>
            <a:r>
              <a:rPr lang="de-DE" dirty="0">
                <a:sym typeface="Webdings" panose="05030102010509060703" pitchFamily="18" charset="2"/>
              </a:rPr>
              <a:t> </a:t>
            </a:r>
            <a:r>
              <a:rPr lang="de-DE" dirty="0" err="1">
                <a:sym typeface="Webdings" panose="05030102010509060703" pitchFamily="18" charset="2"/>
              </a:rPr>
              <a:t>Important</a:t>
            </a:r>
            <a:r>
              <a:rPr lang="de-DE" dirty="0"/>
              <a:t> </a:t>
            </a:r>
            <a:r>
              <a:rPr lang="de-DE" dirty="0" err="1"/>
              <a:t>especially</a:t>
            </a:r>
            <a:r>
              <a:rPr lang="de-DE" dirty="0"/>
              <a:t> </a:t>
            </a:r>
            <a:r>
              <a:rPr lang="de-DE" dirty="0" err="1"/>
              <a:t>for</a:t>
            </a:r>
            <a:r>
              <a:rPr lang="de-DE" dirty="0"/>
              <a:t> </a:t>
            </a:r>
            <a:r>
              <a:rPr lang="de-DE" dirty="0" err="1"/>
              <a:t>dissertations</a:t>
            </a:r>
            <a:endParaRPr lang="de-DE" dirty="0"/>
          </a:p>
          <a:p>
            <a:pPr>
              <a:spcAft>
                <a:spcPts val="450"/>
              </a:spcAft>
            </a:pPr>
            <a:r>
              <a:rPr lang="de-DE" dirty="0">
                <a:sym typeface="Webdings" panose="05030102010509060703" pitchFamily="18" charset="2"/>
              </a:rPr>
              <a:t> </a:t>
            </a:r>
            <a:r>
              <a:rPr lang="de-DE" dirty="0" err="1"/>
              <a:t>Metadata</a:t>
            </a:r>
            <a:r>
              <a:rPr lang="de-DE" dirty="0"/>
              <a:t> </a:t>
            </a:r>
            <a:r>
              <a:rPr lang="de-DE" dirty="0" err="1"/>
              <a:t>of</a:t>
            </a:r>
            <a:r>
              <a:rPr lang="de-DE" dirty="0"/>
              <a:t> </a:t>
            </a:r>
            <a:r>
              <a:rPr lang="de-DE" dirty="0" err="1"/>
              <a:t>the</a:t>
            </a:r>
            <a:r>
              <a:rPr lang="de-DE" dirty="0"/>
              <a:t> </a:t>
            </a:r>
            <a:r>
              <a:rPr lang="de-DE" dirty="0" err="1"/>
              <a:t>objects</a:t>
            </a:r>
            <a:r>
              <a:rPr lang="de-DE" dirty="0"/>
              <a:t> not in </a:t>
            </a:r>
            <a:r>
              <a:rPr lang="de-DE" dirty="0" err="1"/>
              <a:t>the</a:t>
            </a:r>
            <a:r>
              <a:rPr lang="de-DE" dirty="0"/>
              <a:t> PID </a:t>
            </a:r>
            <a:r>
              <a:rPr lang="de-DE" dirty="0" err="1"/>
              <a:t>system</a:t>
            </a:r>
            <a:endParaRPr lang="de-DE" dirty="0"/>
          </a:p>
          <a:p>
            <a:endParaRPr lang="de-DE" dirty="0"/>
          </a:p>
          <a:p>
            <a:r>
              <a:rPr lang="de-DE" dirty="0">
                <a:solidFill>
                  <a:schemeClr val="accent3"/>
                </a:solidFill>
                <a:sym typeface="Webdings" panose="05030102010509060703" pitchFamily="18" charset="2"/>
              </a:rPr>
              <a:t>   </a:t>
            </a:r>
            <a:endParaRPr lang="de-DE" dirty="0"/>
          </a:p>
          <a:p>
            <a:endParaRPr lang="de-DE" dirty="0"/>
          </a:p>
        </p:txBody>
      </p:sp>
      <p:cxnSp>
        <p:nvCxnSpPr>
          <p:cNvPr id="13" name="Gerader Verbinder 12">
            <a:extLst>
              <a:ext uri="{FF2B5EF4-FFF2-40B4-BE49-F238E27FC236}">
                <a16:creationId xmlns:a16="http://schemas.microsoft.com/office/drawing/2014/main" id="{7FF56F2F-B78E-4A1A-9004-BC5510B6E8E6}"/>
              </a:ext>
            </a:extLst>
          </p:cNvPr>
          <p:cNvCxnSpPr>
            <a:cxnSpLocks/>
          </p:cNvCxnSpPr>
          <p:nvPr/>
        </p:nvCxnSpPr>
        <p:spPr>
          <a:xfrm>
            <a:off x="611560" y="2219563"/>
            <a:ext cx="3384376" cy="552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FCA2A-4D38-4FF9-A4E2-35B79C2E1294}"/>
              </a:ext>
            </a:extLst>
          </p:cNvPr>
          <p:cNvCxnSpPr>
            <a:cxnSpLocks/>
          </p:cNvCxnSpPr>
          <p:nvPr/>
        </p:nvCxnSpPr>
        <p:spPr>
          <a:xfrm>
            <a:off x="4532049" y="2217727"/>
            <a:ext cx="768760" cy="735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76B318E-773C-4A32-B782-8B012BFFCC90}"/>
              </a:ext>
            </a:extLst>
          </p:cNvPr>
          <p:cNvCxnSpPr>
            <a:cxnSpLocks/>
          </p:cNvCxnSpPr>
          <p:nvPr/>
        </p:nvCxnSpPr>
        <p:spPr>
          <a:xfrm flipV="1">
            <a:off x="5434781" y="2217727"/>
            <a:ext cx="908869" cy="735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F6313FB-6298-4A30-9BFA-0AF6105FD392}"/>
              </a:ext>
            </a:extLst>
          </p:cNvPr>
          <p:cNvCxnSpPr>
            <a:cxnSpLocks/>
          </p:cNvCxnSpPr>
          <p:nvPr/>
        </p:nvCxnSpPr>
        <p:spPr>
          <a:xfrm flipV="1">
            <a:off x="6478762" y="2208851"/>
            <a:ext cx="1955036" cy="735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6AD3C750-DB26-4A0B-96F3-122B73311629}"/>
              </a:ext>
            </a:extLst>
          </p:cNvPr>
          <p:cNvCxnSpPr>
            <a:cxnSpLocks/>
          </p:cNvCxnSpPr>
          <p:nvPr/>
        </p:nvCxnSpPr>
        <p:spPr>
          <a:xfrm>
            <a:off x="8564917" y="2212095"/>
            <a:ext cx="18354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14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1DAEA-83CC-49A4-96BC-35F9900FD553}"/>
              </a:ext>
            </a:extLst>
          </p:cNvPr>
          <p:cNvSpPr>
            <a:spLocks noGrp="1"/>
          </p:cNvSpPr>
          <p:nvPr>
            <p:ph type="title"/>
          </p:nvPr>
        </p:nvSpPr>
        <p:spPr/>
        <p:txBody>
          <a:bodyPr>
            <a:normAutofit fontScale="90000"/>
          </a:bodyPr>
          <a:lstStyle/>
          <a:p>
            <a:r>
              <a:rPr lang="de-DE" dirty="0"/>
              <a:t>DOI (Digital </a:t>
            </a:r>
            <a:r>
              <a:rPr lang="de-DE" dirty="0" err="1"/>
              <a:t>Object</a:t>
            </a:r>
            <a:r>
              <a:rPr lang="de-DE" dirty="0"/>
              <a:t> Identifier)</a:t>
            </a:r>
          </a:p>
        </p:txBody>
      </p:sp>
      <p:sp>
        <p:nvSpPr>
          <p:cNvPr id="9" name="Content Placeholder 2">
            <a:hlinkClick r:id="rId3"/>
            <a:extLst>
              <a:ext uri="{FF2B5EF4-FFF2-40B4-BE49-F238E27FC236}">
                <a16:creationId xmlns:a16="http://schemas.microsoft.com/office/drawing/2014/main" id="{DB7403B4-B339-4C6A-B7C7-C73BB244333F}"/>
              </a:ext>
            </a:extLst>
          </p:cNvPr>
          <p:cNvSpPr txBox="1">
            <a:spLocks/>
          </p:cNvSpPr>
          <p:nvPr/>
        </p:nvSpPr>
        <p:spPr>
          <a:xfrm>
            <a:off x="582561" y="1847547"/>
            <a:ext cx="7886700" cy="485943"/>
          </a:xfrm>
          <a:prstGeom prst="rect">
            <a:avLst/>
          </a:prstGeom>
        </p:spPr>
        <p:txBody>
          <a:bodyPr lIns="68580" tIns="34290" rIns="68580" bIns="34290">
            <a:normAutofit fontScale="70000" lnSpcReduction="20000"/>
          </a:bodyPr>
          <a:lstStyle>
            <a:lvl1pPr marL="228600" indent="-228600" algn="l" defTabSz="914400" rtl="0" eaLnBrk="1" latinLnBrk="0" hangingPunct="1">
              <a:lnSpc>
                <a:spcPct val="90000"/>
              </a:lnSpc>
              <a:spcBef>
                <a:spcPts val="1000"/>
              </a:spcBef>
              <a:buFont typeface="Arial"/>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de-DE" dirty="0">
                <a:latin typeface="Courier New" panose="02070309020205020404" pitchFamily="49" charset="0"/>
                <a:cs typeface="Courier New" panose="02070309020205020404" pitchFamily="49" charset="0"/>
              </a:rPr>
              <a:t>https://doi.org/10.5281/zenodo.1230525</a:t>
            </a:r>
          </a:p>
        </p:txBody>
      </p:sp>
      <p:cxnSp>
        <p:nvCxnSpPr>
          <p:cNvPr id="12" name="Gerader Verbinder 11">
            <a:extLst>
              <a:ext uri="{FF2B5EF4-FFF2-40B4-BE49-F238E27FC236}">
                <a16:creationId xmlns:a16="http://schemas.microsoft.com/office/drawing/2014/main" id="{21E3A307-B888-44C3-A404-534DC2944F09}"/>
              </a:ext>
            </a:extLst>
          </p:cNvPr>
          <p:cNvCxnSpPr/>
          <p:nvPr/>
        </p:nvCxnSpPr>
        <p:spPr>
          <a:xfrm>
            <a:off x="4929649" y="2292452"/>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6" name="Gerader Verbinder 15">
            <a:extLst>
              <a:ext uri="{FF2B5EF4-FFF2-40B4-BE49-F238E27FC236}">
                <a16:creationId xmlns:a16="http://schemas.microsoft.com/office/drawing/2014/main" id="{C26707B1-C779-4FD0-A86B-5AA7423C9B24}"/>
              </a:ext>
            </a:extLst>
          </p:cNvPr>
          <p:cNvCxnSpPr>
            <a:cxnSpLocks/>
          </p:cNvCxnSpPr>
          <p:nvPr/>
        </p:nvCxnSpPr>
        <p:spPr>
          <a:xfrm>
            <a:off x="3951546" y="1705281"/>
            <a:ext cx="1330076" cy="0"/>
          </a:xfrm>
          <a:prstGeom prst="line">
            <a:avLst/>
          </a:prstGeom>
          <a:ln w="2254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E4900FC0-7C27-4A5D-BA6D-A8C1C73CCDB7}"/>
              </a:ext>
            </a:extLst>
          </p:cNvPr>
          <p:cNvSpPr txBox="1"/>
          <p:nvPr/>
        </p:nvSpPr>
        <p:spPr>
          <a:xfrm>
            <a:off x="4283968" y="1560870"/>
            <a:ext cx="962332" cy="346249"/>
          </a:xfrm>
          <a:prstGeom prst="rect">
            <a:avLst/>
          </a:prstGeom>
          <a:noFill/>
        </p:spPr>
        <p:txBody>
          <a:bodyPr wrap="square" lIns="68580" tIns="34290" rIns="68580" bIns="34290" rtlCol="0">
            <a:spAutoFit/>
          </a:bodyPr>
          <a:lstStyle/>
          <a:p>
            <a:r>
              <a:rPr lang="de-DE" dirty="0" err="1"/>
              <a:t>Prefix</a:t>
            </a:r>
            <a:endParaRPr lang="de-DE" dirty="0"/>
          </a:p>
        </p:txBody>
      </p:sp>
      <p:sp>
        <p:nvSpPr>
          <p:cNvPr id="21" name="Textfeld 20">
            <a:extLst>
              <a:ext uri="{FF2B5EF4-FFF2-40B4-BE49-F238E27FC236}">
                <a16:creationId xmlns:a16="http://schemas.microsoft.com/office/drawing/2014/main" id="{8486B7F2-0DE0-4E44-98ED-CAA98585AAD3}"/>
              </a:ext>
            </a:extLst>
          </p:cNvPr>
          <p:cNvSpPr txBox="1"/>
          <p:nvPr/>
        </p:nvSpPr>
        <p:spPr>
          <a:xfrm>
            <a:off x="4255393" y="2543968"/>
            <a:ext cx="1335560" cy="346249"/>
          </a:xfrm>
          <a:prstGeom prst="rect">
            <a:avLst/>
          </a:prstGeom>
          <a:noFill/>
        </p:spPr>
        <p:txBody>
          <a:bodyPr wrap="square" lIns="68580" tIns="34290" rIns="68580" bIns="34290" rtlCol="0">
            <a:spAutoFit/>
          </a:bodyPr>
          <a:lstStyle/>
          <a:p>
            <a:r>
              <a:rPr lang="de-DE" dirty="0" err="1"/>
              <a:t>Organization</a:t>
            </a:r>
            <a:endParaRPr lang="de-DE" dirty="0"/>
          </a:p>
        </p:txBody>
      </p:sp>
      <p:cxnSp>
        <p:nvCxnSpPr>
          <p:cNvPr id="25" name="Gerader Verbinder 24">
            <a:extLst>
              <a:ext uri="{FF2B5EF4-FFF2-40B4-BE49-F238E27FC236}">
                <a16:creationId xmlns:a16="http://schemas.microsoft.com/office/drawing/2014/main" id="{A1EE321C-484F-4BB1-95AE-A254029FC252}"/>
              </a:ext>
            </a:extLst>
          </p:cNvPr>
          <p:cNvCxnSpPr/>
          <p:nvPr/>
        </p:nvCxnSpPr>
        <p:spPr>
          <a:xfrm>
            <a:off x="2112706" y="2260190"/>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27" name="Textfeld 26">
            <a:extLst>
              <a:ext uri="{FF2B5EF4-FFF2-40B4-BE49-F238E27FC236}">
                <a16:creationId xmlns:a16="http://schemas.microsoft.com/office/drawing/2014/main" id="{0D850389-073C-4577-A701-25355C5F7668}"/>
              </a:ext>
            </a:extLst>
          </p:cNvPr>
          <p:cNvSpPr txBox="1"/>
          <p:nvPr/>
        </p:nvSpPr>
        <p:spPr>
          <a:xfrm>
            <a:off x="1081708" y="2543175"/>
            <a:ext cx="2050714" cy="346249"/>
          </a:xfrm>
          <a:prstGeom prst="rect">
            <a:avLst/>
          </a:prstGeom>
          <a:noFill/>
        </p:spPr>
        <p:txBody>
          <a:bodyPr wrap="square" lIns="68580" tIns="34290" rIns="68580" bIns="34290" rtlCol="0">
            <a:spAutoFit/>
          </a:bodyPr>
          <a:lstStyle/>
          <a:p>
            <a:pPr algn="ctr"/>
            <a:r>
              <a:rPr lang="de-DE" dirty="0"/>
              <a:t>Resolver </a:t>
            </a:r>
            <a:r>
              <a:rPr lang="de-DE" dirty="0" err="1"/>
              <a:t>address</a:t>
            </a:r>
            <a:endParaRPr lang="de-DE" dirty="0"/>
          </a:p>
        </p:txBody>
      </p:sp>
      <p:cxnSp>
        <p:nvCxnSpPr>
          <p:cNvPr id="34" name="Gerader Verbinder 33">
            <a:extLst>
              <a:ext uri="{FF2B5EF4-FFF2-40B4-BE49-F238E27FC236}">
                <a16:creationId xmlns:a16="http://schemas.microsoft.com/office/drawing/2014/main" id="{D6B3A99F-3793-4FE9-82E2-43168F0FB589}"/>
              </a:ext>
            </a:extLst>
          </p:cNvPr>
          <p:cNvCxnSpPr/>
          <p:nvPr/>
        </p:nvCxnSpPr>
        <p:spPr>
          <a:xfrm>
            <a:off x="6903620" y="2266642"/>
            <a:ext cx="0" cy="259941"/>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36" name="Gerader Verbinder 35">
            <a:extLst>
              <a:ext uri="{FF2B5EF4-FFF2-40B4-BE49-F238E27FC236}">
                <a16:creationId xmlns:a16="http://schemas.microsoft.com/office/drawing/2014/main" id="{22A6D992-438C-40A7-AF99-D2DCB90AA1A7}"/>
              </a:ext>
            </a:extLst>
          </p:cNvPr>
          <p:cNvCxnSpPr>
            <a:cxnSpLocks/>
          </p:cNvCxnSpPr>
          <p:nvPr/>
        </p:nvCxnSpPr>
        <p:spPr>
          <a:xfrm flipV="1">
            <a:off x="5504132" y="1705281"/>
            <a:ext cx="2650512" cy="1"/>
          </a:xfrm>
          <a:prstGeom prst="line">
            <a:avLst/>
          </a:prstGeom>
          <a:ln w="2254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DF49722C-CBA8-4027-A150-1D2BD45136B0}"/>
              </a:ext>
            </a:extLst>
          </p:cNvPr>
          <p:cNvSpPr txBox="1"/>
          <p:nvPr/>
        </p:nvSpPr>
        <p:spPr>
          <a:xfrm>
            <a:off x="6516216" y="1559687"/>
            <a:ext cx="962332" cy="346249"/>
          </a:xfrm>
          <a:prstGeom prst="rect">
            <a:avLst/>
          </a:prstGeom>
          <a:noFill/>
        </p:spPr>
        <p:txBody>
          <a:bodyPr wrap="square" lIns="68580" tIns="34290" rIns="68580" bIns="34290" rtlCol="0">
            <a:spAutoFit/>
          </a:bodyPr>
          <a:lstStyle/>
          <a:p>
            <a:r>
              <a:rPr lang="de-DE" dirty="0"/>
              <a:t>Suffix</a:t>
            </a:r>
          </a:p>
        </p:txBody>
      </p:sp>
      <p:sp>
        <p:nvSpPr>
          <p:cNvPr id="39" name="Textfeld 38">
            <a:extLst>
              <a:ext uri="{FF2B5EF4-FFF2-40B4-BE49-F238E27FC236}">
                <a16:creationId xmlns:a16="http://schemas.microsoft.com/office/drawing/2014/main" id="{B528ED8E-8BAD-4492-8C10-89E558AACC29}"/>
              </a:ext>
            </a:extLst>
          </p:cNvPr>
          <p:cNvSpPr txBox="1"/>
          <p:nvPr/>
        </p:nvSpPr>
        <p:spPr>
          <a:xfrm>
            <a:off x="5796136" y="2543968"/>
            <a:ext cx="2233847" cy="346249"/>
          </a:xfrm>
          <a:prstGeom prst="rect">
            <a:avLst/>
          </a:prstGeom>
          <a:noFill/>
        </p:spPr>
        <p:txBody>
          <a:bodyPr wrap="square" lIns="68580" tIns="34290" rIns="68580" bIns="34290" rtlCol="0">
            <a:spAutoFit/>
          </a:bodyPr>
          <a:lstStyle/>
          <a:p>
            <a:r>
              <a:rPr lang="de-DE" dirty="0" err="1"/>
              <a:t>Object</a:t>
            </a:r>
            <a:r>
              <a:rPr lang="de-DE" dirty="0"/>
              <a:t> </a:t>
            </a:r>
            <a:r>
              <a:rPr lang="de-DE" dirty="0" err="1"/>
              <a:t>denomination</a:t>
            </a:r>
            <a:r>
              <a:rPr lang="de-DE" dirty="0"/>
              <a:t> </a:t>
            </a:r>
          </a:p>
        </p:txBody>
      </p:sp>
      <p:cxnSp>
        <p:nvCxnSpPr>
          <p:cNvPr id="10" name="Gerader Verbinder 9">
            <a:extLst>
              <a:ext uri="{FF2B5EF4-FFF2-40B4-BE49-F238E27FC236}">
                <a16:creationId xmlns:a16="http://schemas.microsoft.com/office/drawing/2014/main" id="{CA42F62D-031B-40CF-A670-505CA347431F}"/>
              </a:ext>
            </a:extLst>
          </p:cNvPr>
          <p:cNvCxnSpPr>
            <a:cxnSpLocks/>
          </p:cNvCxnSpPr>
          <p:nvPr/>
        </p:nvCxnSpPr>
        <p:spPr>
          <a:xfrm>
            <a:off x="4517640" y="2273095"/>
            <a:ext cx="75954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7F0AF08-7E33-4E7E-A00E-61C933547906}"/>
              </a:ext>
            </a:extLst>
          </p:cNvPr>
          <p:cNvCxnSpPr>
            <a:cxnSpLocks/>
          </p:cNvCxnSpPr>
          <p:nvPr/>
        </p:nvCxnSpPr>
        <p:spPr>
          <a:xfrm>
            <a:off x="899592" y="2260190"/>
            <a:ext cx="3024336" cy="1290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BB71A96-8A26-4C74-AE3C-38A92BF32A02}"/>
              </a:ext>
            </a:extLst>
          </p:cNvPr>
          <p:cNvCxnSpPr>
            <a:cxnSpLocks/>
          </p:cNvCxnSpPr>
          <p:nvPr/>
        </p:nvCxnSpPr>
        <p:spPr>
          <a:xfrm flipV="1">
            <a:off x="5503913" y="2260276"/>
            <a:ext cx="2650731" cy="128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3">
            <a:extLst>
              <a:ext uri="{FF2B5EF4-FFF2-40B4-BE49-F238E27FC236}">
                <a16:creationId xmlns:a16="http://schemas.microsoft.com/office/drawing/2014/main" id="{7EF65EFC-D3A1-4E58-8B11-57BCDA59466A}"/>
              </a:ext>
            </a:extLst>
          </p:cNvPr>
          <p:cNvSpPr/>
          <p:nvPr/>
        </p:nvSpPr>
        <p:spPr>
          <a:xfrm>
            <a:off x="611506" y="3872548"/>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5" name="Abgerundetes Rechteck 3">
            <a:extLst>
              <a:ext uri="{FF2B5EF4-FFF2-40B4-BE49-F238E27FC236}">
                <a16:creationId xmlns:a16="http://schemas.microsoft.com/office/drawing/2014/main" id="{CFB227FF-FA10-4A84-8EA2-66BD1756DE78}"/>
              </a:ext>
            </a:extLst>
          </p:cNvPr>
          <p:cNvSpPr/>
          <p:nvPr/>
        </p:nvSpPr>
        <p:spPr>
          <a:xfrm>
            <a:off x="612766" y="866382"/>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7" name="Abgerundetes Rechteck 3">
            <a:extLst>
              <a:ext uri="{FF2B5EF4-FFF2-40B4-BE49-F238E27FC236}">
                <a16:creationId xmlns:a16="http://schemas.microsoft.com/office/drawing/2014/main" id="{C0DDE6CE-C4D6-47E6-B041-DABEC85F52AC}"/>
              </a:ext>
            </a:extLst>
          </p:cNvPr>
          <p:cNvSpPr/>
          <p:nvPr/>
        </p:nvSpPr>
        <p:spPr>
          <a:xfrm>
            <a:off x="612766" y="1293981"/>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8" name="Abgerundetes Rechteck 3">
            <a:extLst>
              <a:ext uri="{FF2B5EF4-FFF2-40B4-BE49-F238E27FC236}">
                <a16:creationId xmlns:a16="http://schemas.microsoft.com/office/drawing/2014/main" id="{A8A8D7F3-74C1-46B8-9006-706836BCB00B}"/>
              </a:ext>
            </a:extLst>
          </p:cNvPr>
          <p:cNvSpPr/>
          <p:nvPr/>
        </p:nvSpPr>
        <p:spPr>
          <a:xfrm>
            <a:off x="611560" y="1721580"/>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9" name="Abgerundetes Rechteck 3">
            <a:extLst>
              <a:ext uri="{FF2B5EF4-FFF2-40B4-BE49-F238E27FC236}">
                <a16:creationId xmlns:a16="http://schemas.microsoft.com/office/drawing/2014/main" id="{B682317B-3495-4469-8052-655C9B7436B6}"/>
              </a:ext>
            </a:extLst>
          </p:cNvPr>
          <p:cNvSpPr/>
          <p:nvPr/>
        </p:nvSpPr>
        <p:spPr>
          <a:xfrm>
            <a:off x="618224" y="2149179"/>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10" name="Abgerundetes Rechteck 3">
            <a:extLst>
              <a:ext uri="{FF2B5EF4-FFF2-40B4-BE49-F238E27FC236}">
                <a16:creationId xmlns:a16="http://schemas.microsoft.com/office/drawing/2014/main" id="{00103E37-6F2C-406C-943E-CCED3038573F}"/>
              </a:ext>
            </a:extLst>
          </p:cNvPr>
          <p:cNvSpPr/>
          <p:nvPr/>
        </p:nvSpPr>
        <p:spPr>
          <a:xfrm>
            <a:off x="618224" y="2576778"/>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11" name="Abgerundetes Rechteck 3">
            <a:extLst>
              <a:ext uri="{FF2B5EF4-FFF2-40B4-BE49-F238E27FC236}">
                <a16:creationId xmlns:a16="http://schemas.microsoft.com/office/drawing/2014/main" id="{52061B1C-DD03-4DE3-8ED0-C97348B43762}"/>
              </a:ext>
            </a:extLst>
          </p:cNvPr>
          <p:cNvSpPr/>
          <p:nvPr/>
        </p:nvSpPr>
        <p:spPr>
          <a:xfrm>
            <a:off x="618224" y="3004377"/>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12" name="Abgerundetes Rechteck 3">
            <a:extLst>
              <a:ext uri="{FF2B5EF4-FFF2-40B4-BE49-F238E27FC236}">
                <a16:creationId xmlns:a16="http://schemas.microsoft.com/office/drawing/2014/main" id="{E8632AD8-8D40-4552-9D7C-1D67CAC221ED}"/>
              </a:ext>
            </a:extLst>
          </p:cNvPr>
          <p:cNvSpPr/>
          <p:nvPr/>
        </p:nvSpPr>
        <p:spPr>
          <a:xfrm>
            <a:off x="622798" y="3431976"/>
            <a:ext cx="7344816" cy="322919"/>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dirty="0"/>
          </a:p>
        </p:txBody>
      </p:sp>
      <p:sp>
        <p:nvSpPr>
          <p:cNvPr id="2" name="Titel 1"/>
          <p:cNvSpPr>
            <a:spLocks noGrp="1"/>
          </p:cNvSpPr>
          <p:nvPr>
            <p:ph type="title"/>
          </p:nvPr>
        </p:nvSpPr>
        <p:spPr/>
        <p:txBody>
          <a:bodyPr>
            <a:normAutofit fontScale="90000"/>
          </a:bodyPr>
          <a:lstStyle/>
          <a:p>
            <a:r>
              <a:rPr lang="de-DE" dirty="0"/>
              <a:t>Topics</a:t>
            </a:r>
          </a:p>
        </p:txBody>
      </p:sp>
      <p:sp>
        <p:nvSpPr>
          <p:cNvPr id="4" name="Textfeld 3">
            <a:extLst>
              <a:ext uri="{FF2B5EF4-FFF2-40B4-BE49-F238E27FC236}">
                <a16:creationId xmlns:a16="http://schemas.microsoft.com/office/drawing/2014/main" id="{DC868EA4-D7B6-4746-AC1E-F9510768059D}"/>
              </a:ext>
            </a:extLst>
          </p:cNvPr>
          <p:cNvSpPr txBox="1"/>
          <p:nvPr/>
        </p:nvSpPr>
        <p:spPr>
          <a:xfrm>
            <a:off x="683569" y="843558"/>
            <a:ext cx="8424935" cy="3385542"/>
          </a:xfrm>
          <a:prstGeom prst="rect">
            <a:avLst/>
          </a:prstGeom>
          <a:noFill/>
        </p:spPr>
        <p:txBody>
          <a:bodyPr wrap="square" rtlCol="0">
            <a:spAutoFit/>
          </a:bodyPr>
          <a:lstStyle/>
          <a:p>
            <a:pPr marR="0" algn="l" rtl="0" eaLnBrk="1" fontAlgn="auto" latinLnBrk="0" hangingPunct="1">
              <a:spcBef>
                <a:spcPts val="1200"/>
              </a:spcBef>
              <a:spcAft>
                <a:spcPts val="0"/>
              </a:spcAft>
            </a:pPr>
            <a:r>
              <a:rPr lang="de-DE" sz="1800" i="0" u="none" strike="noStrike" kern="1200" dirty="0">
                <a:solidFill>
                  <a:schemeClr val="bg1"/>
                </a:solidFill>
                <a:effectLst/>
                <a:latin typeface="Calibri" panose="020F0502020204030204" pitchFamily="34" charset="0"/>
              </a:rPr>
              <a:t>Basics: </a:t>
            </a:r>
            <a:r>
              <a:rPr lang="de-DE" sz="1800" i="0" u="none" strike="noStrike" kern="1200" dirty="0" err="1">
                <a:solidFill>
                  <a:schemeClr val="bg1"/>
                </a:solidFill>
                <a:effectLst/>
                <a:latin typeface="Calibri" panose="020F0502020204030204" pitchFamily="34" charset="0"/>
              </a:rPr>
              <a:t>What</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are</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research</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data</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data</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life</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cycle</a:t>
            </a:r>
            <a:r>
              <a:rPr lang="de-DE" sz="1800" i="0" u="none" strike="noStrike" kern="1200" dirty="0">
                <a:solidFill>
                  <a:schemeClr val="bg1"/>
                </a:solidFill>
                <a:effectLst/>
                <a:latin typeface="Calibri" panose="020F0502020204030204" pitchFamily="34" charset="0"/>
              </a:rPr>
              <a:t>, </a:t>
            </a:r>
            <a:r>
              <a:rPr lang="de-DE" sz="1800" i="0" u="none" strike="noStrike" kern="1200" dirty="0" err="1">
                <a:solidFill>
                  <a:schemeClr val="bg1"/>
                </a:solidFill>
                <a:effectLst/>
                <a:latin typeface="Calibri" panose="020F0502020204030204" pitchFamily="34" charset="0"/>
              </a:rPr>
              <a:t>benefit</a:t>
            </a:r>
            <a:r>
              <a:rPr lang="de-DE" sz="1800" i="0" u="none" strike="noStrike" kern="1200" baseline="0" dirty="0">
                <a:solidFill>
                  <a:schemeClr val="bg1"/>
                </a:solidFill>
                <a:effectLst/>
                <a:latin typeface="Calibri" panose="020F0502020204030204" pitchFamily="34" charset="0"/>
              </a:rPr>
              <a:t> </a:t>
            </a:r>
            <a:r>
              <a:rPr lang="de-DE" sz="1800" i="0" u="none" strike="noStrike" kern="1200" baseline="0" dirty="0" err="1">
                <a:solidFill>
                  <a:schemeClr val="bg1"/>
                </a:solidFill>
                <a:effectLst/>
                <a:latin typeface="Calibri" panose="020F0502020204030204" pitchFamily="34" charset="0"/>
              </a:rPr>
              <a:t>of</a:t>
            </a:r>
            <a:r>
              <a:rPr lang="de-DE" sz="1800" i="0" u="none" strike="noStrike" kern="1200" baseline="0" dirty="0">
                <a:solidFill>
                  <a:schemeClr val="bg1"/>
                </a:solidFill>
                <a:effectLst/>
                <a:latin typeface="Calibri" panose="020F0502020204030204" pitchFamily="34" charset="0"/>
              </a:rPr>
              <a:t> RDM</a:t>
            </a:r>
            <a:endParaRPr lang="de-DE" sz="1800" i="0" u="none" strike="noStrike" dirty="0">
              <a:solidFill>
                <a:schemeClr val="bg1"/>
              </a:solidFill>
              <a:effectLst/>
              <a:latin typeface="Arial" panose="020B0604020202020204" pitchFamily="34" charset="0"/>
            </a:endParaRPr>
          </a:p>
          <a:p>
            <a:pPr algn="l" rtl="0" eaLnBrk="1" fontAlgn="t" latinLnBrk="0" hangingPunct="1">
              <a:spcBef>
                <a:spcPts val="1200"/>
              </a:spcBef>
              <a:spcAft>
                <a:spcPts val="0"/>
              </a:spcAft>
            </a:pPr>
            <a:r>
              <a:rPr lang="de-DE" sz="1800" b="0" i="0" u="none" strike="noStrike" kern="1200" dirty="0" err="1">
                <a:solidFill>
                  <a:schemeClr val="bg1"/>
                </a:solidFill>
                <a:effectLst/>
                <a:latin typeface="Calibri" panose="020F0502020204030204" pitchFamily="34" charset="0"/>
              </a:rPr>
              <a:t>How</a:t>
            </a:r>
            <a:r>
              <a:rPr lang="de-DE" sz="1800" b="0" i="0" u="none" strike="noStrike" kern="1200" dirty="0">
                <a:solidFill>
                  <a:schemeClr val="bg1"/>
                </a:solidFill>
                <a:effectLst/>
                <a:latin typeface="Calibri" panose="020F0502020204030204" pitchFamily="34" charset="0"/>
              </a:rPr>
              <a:t> </a:t>
            </a:r>
            <a:r>
              <a:rPr lang="de-DE" sz="1800" b="0" i="0" u="none" strike="noStrike" kern="1200" dirty="0" err="1">
                <a:solidFill>
                  <a:schemeClr val="bg1"/>
                </a:solidFill>
                <a:effectLst/>
                <a:latin typeface="Calibri" panose="020F0502020204030204" pitchFamily="34" charset="0"/>
              </a:rPr>
              <a:t>can</a:t>
            </a:r>
            <a:r>
              <a:rPr lang="de-DE" sz="1800" b="0" i="0" u="none" strike="noStrike" kern="1200" dirty="0">
                <a:solidFill>
                  <a:schemeClr val="bg1"/>
                </a:solidFill>
                <a:effectLst/>
                <a:latin typeface="Calibri" panose="020F0502020204030204" pitchFamily="34" charset="0"/>
              </a:rPr>
              <a:t> I find </a:t>
            </a:r>
            <a:r>
              <a:rPr lang="de-DE" sz="1800" b="0" i="0" u="none" strike="noStrike" kern="1200" dirty="0" err="1">
                <a:solidFill>
                  <a:schemeClr val="bg1"/>
                </a:solidFill>
                <a:effectLst/>
                <a:latin typeface="Calibri" panose="020F0502020204030204" pitchFamily="34" charset="0"/>
              </a:rPr>
              <a:t>research</a:t>
            </a:r>
            <a:r>
              <a:rPr lang="de-DE" sz="1800" b="0" i="0" u="none" strike="noStrike" kern="1200" dirty="0">
                <a:solidFill>
                  <a:schemeClr val="bg1"/>
                </a:solidFill>
                <a:effectLst/>
                <a:latin typeface="Calibri" panose="020F0502020204030204" pitchFamily="34" charset="0"/>
              </a:rPr>
              <a:t> </a:t>
            </a:r>
            <a:r>
              <a:rPr lang="de-DE" sz="1800" b="0" i="0" u="none" strike="noStrike" kern="1200" dirty="0" err="1">
                <a:solidFill>
                  <a:schemeClr val="bg1"/>
                </a:solidFill>
                <a:effectLst/>
                <a:latin typeface="Calibri" panose="020F0502020204030204" pitchFamily="34" charset="0"/>
              </a:rPr>
              <a:t>data</a:t>
            </a:r>
            <a:r>
              <a:rPr lang="de-DE" sz="1800" b="0" i="0" u="none" strike="noStrike" kern="1200" dirty="0">
                <a:solidFill>
                  <a:schemeClr val="bg1"/>
                </a:solidFill>
                <a:effectLst/>
                <a:latin typeface="Calibri" panose="020F0502020204030204" pitchFamily="34" charset="0"/>
              </a:rPr>
              <a:t>?</a:t>
            </a:r>
            <a:endParaRPr lang="de-DE" sz="1800" b="0" i="0" u="none" strike="noStrike" dirty="0">
              <a:solidFill>
                <a:schemeClr val="bg1"/>
              </a:solidFill>
              <a:effectLst/>
              <a:latin typeface="Arial" panose="020B0604020202020204" pitchFamily="34" charset="0"/>
            </a:endParaRPr>
          </a:p>
          <a:p>
            <a:pPr marR="0" algn="l" rtl="0" eaLnBrk="1" fontAlgn="auto" latinLnBrk="0" hangingPunct="1">
              <a:spcBef>
                <a:spcPts val="1200"/>
              </a:spcBef>
              <a:spcAft>
                <a:spcPts val="0"/>
              </a:spcAft>
            </a:pPr>
            <a:r>
              <a:rPr lang="de-DE" sz="1800" b="0" i="0" u="none" strike="noStrike" kern="1200" dirty="0">
                <a:solidFill>
                  <a:schemeClr val="bg1"/>
                </a:solidFill>
                <a:effectLst/>
                <a:latin typeface="Calibri" panose="020F0502020204030204" pitchFamily="34" charset="0"/>
              </a:rPr>
              <a:t>Persistent </a:t>
            </a:r>
            <a:r>
              <a:rPr lang="de-DE" dirty="0" err="1">
                <a:solidFill>
                  <a:schemeClr val="bg1"/>
                </a:solidFill>
                <a:latin typeface="Calibri" panose="020F0502020204030204" pitchFamily="34" charset="0"/>
              </a:rPr>
              <a:t>i</a:t>
            </a:r>
            <a:r>
              <a:rPr lang="de-DE" sz="1800" b="0" i="0" u="none" strike="noStrike" kern="1200" dirty="0" err="1">
                <a:solidFill>
                  <a:schemeClr val="bg1"/>
                </a:solidFill>
                <a:effectLst/>
                <a:latin typeface="Calibri" panose="020F0502020204030204" pitchFamily="34" charset="0"/>
              </a:rPr>
              <a:t>dentifiers</a:t>
            </a:r>
            <a:r>
              <a:rPr lang="de-DE" sz="1800" b="0" i="0" u="none" strike="noStrike" kern="1200" dirty="0">
                <a:solidFill>
                  <a:schemeClr val="bg1"/>
                </a:solidFill>
                <a:effectLst/>
                <a:latin typeface="Calibri" panose="020F0502020204030204" pitchFamily="34" charset="0"/>
              </a:rPr>
              <a:t>: DOI, URN, ORCID, ROR</a:t>
            </a:r>
            <a:endParaRPr lang="de-DE" sz="1800" b="0" i="0" u="none" strike="noStrike" dirty="0">
              <a:solidFill>
                <a:schemeClr val="bg1"/>
              </a:solidFill>
              <a:effectLst/>
              <a:latin typeface="Arial" panose="020B0604020202020204" pitchFamily="34" charset="0"/>
            </a:endParaRPr>
          </a:p>
          <a:p>
            <a:pPr algn="l" rtl="0" eaLnBrk="1" fontAlgn="t" latinLnBrk="0" hangingPunct="1">
              <a:spcBef>
                <a:spcPts val="1200"/>
              </a:spcBef>
              <a:spcAft>
                <a:spcPts val="0"/>
              </a:spcAft>
            </a:pPr>
            <a:r>
              <a:rPr lang="de-DE" sz="1800" b="0" i="0" u="none" strike="noStrike" kern="1200" dirty="0" err="1">
                <a:solidFill>
                  <a:schemeClr val="bg1"/>
                </a:solidFill>
                <a:effectLst/>
                <a:latin typeface="Calibri" panose="020F0502020204030204" pitchFamily="34" charset="0"/>
              </a:rPr>
              <a:t>Licences</a:t>
            </a:r>
            <a:r>
              <a:rPr lang="de-DE" sz="1800" b="0" i="0" u="none" strike="noStrike" kern="1200" dirty="0">
                <a:solidFill>
                  <a:schemeClr val="bg1"/>
                </a:solidFill>
                <a:effectLst/>
                <a:latin typeface="Calibri" panose="020F0502020204030204" pitchFamily="34" charset="0"/>
              </a:rPr>
              <a:t> </a:t>
            </a:r>
            <a:r>
              <a:rPr lang="de-DE" sz="1800" b="0" i="0" u="none" strike="noStrike" kern="1200" dirty="0" err="1">
                <a:solidFill>
                  <a:schemeClr val="bg1"/>
                </a:solidFill>
                <a:effectLst/>
                <a:latin typeface="Calibri" panose="020F0502020204030204" pitchFamily="34" charset="0"/>
              </a:rPr>
              <a:t>for</a:t>
            </a:r>
            <a:r>
              <a:rPr lang="de-DE" sz="1800" b="0" i="0" u="none" strike="noStrike" kern="1200" dirty="0">
                <a:solidFill>
                  <a:schemeClr val="bg1"/>
                </a:solidFill>
                <a:effectLst/>
                <a:latin typeface="Calibri" panose="020F0502020204030204" pitchFamily="34" charset="0"/>
              </a:rPr>
              <a:t> </a:t>
            </a:r>
            <a:r>
              <a:rPr lang="de-DE" sz="1800" b="0" i="0" u="none" strike="noStrike" kern="1200" dirty="0" err="1">
                <a:solidFill>
                  <a:schemeClr val="bg1"/>
                </a:solidFill>
                <a:effectLst/>
                <a:latin typeface="Calibri" panose="020F0502020204030204" pitchFamily="34" charset="0"/>
              </a:rPr>
              <a:t>research</a:t>
            </a:r>
            <a:r>
              <a:rPr lang="de-DE" sz="1800" b="0" i="0" u="none" strike="noStrike" kern="1200" dirty="0">
                <a:solidFill>
                  <a:schemeClr val="bg1"/>
                </a:solidFill>
                <a:effectLst/>
                <a:latin typeface="Calibri" panose="020F0502020204030204" pitchFamily="34" charset="0"/>
              </a:rPr>
              <a:t> </a:t>
            </a:r>
            <a:r>
              <a:rPr lang="de-DE" sz="1800" b="0" i="0" u="none" strike="noStrike" kern="1200" dirty="0" err="1">
                <a:solidFill>
                  <a:schemeClr val="bg1"/>
                </a:solidFill>
                <a:effectLst/>
                <a:latin typeface="Calibri" panose="020F0502020204030204" pitchFamily="34" charset="0"/>
              </a:rPr>
              <a:t>data</a:t>
            </a:r>
            <a:endParaRPr lang="de-DE" sz="1800" b="0" i="0" u="none" strike="noStrike" kern="1200" dirty="0">
              <a:solidFill>
                <a:schemeClr val="bg1"/>
              </a:solidFill>
              <a:effectLst/>
              <a:latin typeface="Calibri" panose="020F0502020204030204" pitchFamily="34" charset="0"/>
            </a:endParaRPr>
          </a:p>
          <a:p>
            <a:pPr algn="l" rtl="0" eaLnBrk="1" fontAlgn="t" latinLnBrk="0" hangingPunct="1">
              <a:spcBef>
                <a:spcPts val="1200"/>
              </a:spcBef>
              <a:spcAft>
                <a:spcPts val="0"/>
              </a:spcAft>
            </a:pPr>
            <a:r>
              <a:rPr lang="de-DE" dirty="0" err="1">
                <a:solidFill>
                  <a:schemeClr val="bg1"/>
                </a:solidFill>
                <a:latin typeface="Calibri" panose="020F0502020204030204" pitchFamily="34" charset="0"/>
              </a:rPr>
              <a:t>Requirements</a:t>
            </a:r>
            <a:r>
              <a:rPr lang="de-DE" dirty="0">
                <a:solidFill>
                  <a:schemeClr val="bg1"/>
                </a:solidFill>
                <a:latin typeface="Calibri" panose="020F0502020204030204" pitchFamily="34" charset="0"/>
              </a:rPr>
              <a:t> </a:t>
            </a:r>
            <a:r>
              <a:rPr lang="de-DE" dirty="0" err="1">
                <a:solidFill>
                  <a:schemeClr val="bg1"/>
                </a:solidFill>
                <a:latin typeface="Calibri" panose="020F0502020204030204" pitchFamily="34" charset="0"/>
              </a:rPr>
              <a:t>of</a:t>
            </a:r>
            <a:r>
              <a:rPr lang="de-DE" dirty="0">
                <a:solidFill>
                  <a:schemeClr val="bg1"/>
                </a:solidFill>
                <a:latin typeface="Calibri" panose="020F0502020204030204" pitchFamily="34" charset="0"/>
              </a:rPr>
              <a:t> </a:t>
            </a:r>
            <a:r>
              <a:rPr lang="de-DE" dirty="0" err="1">
                <a:solidFill>
                  <a:schemeClr val="bg1"/>
                </a:solidFill>
                <a:latin typeface="Calibri" panose="020F0502020204030204" pitchFamily="34" charset="0"/>
              </a:rPr>
              <a:t>our</a:t>
            </a:r>
            <a:r>
              <a:rPr lang="de-DE" dirty="0">
                <a:solidFill>
                  <a:schemeClr val="bg1"/>
                </a:solidFill>
                <a:latin typeface="Calibri" panose="020F0502020204030204" pitchFamily="34" charset="0"/>
              </a:rPr>
              <a:t> </a:t>
            </a:r>
            <a:r>
              <a:rPr lang="de-DE" dirty="0" err="1">
                <a:solidFill>
                  <a:schemeClr val="bg1"/>
                </a:solidFill>
                <a:latin typeface="Calibri" panose="020F0502020204030204" pitchFamily="34" charset="0"/>
              </a:rPr>
              <a:t>university</a:t>
            </a:r>
            <a:r>
              <a:rPr lang="de-DE" dirty="0">
                <a:solidFill>
                  <a:schemeClr val="bg1"/>
                </a:solidFill>
                <a:latin typeface="Calibri" panose="020F0502020204030204" pitchFamily="34" charset="0"/>
              </a:rPr>
              <a:t> and DFG</a:t>
            </a:r>
          </a:p>
          <a:p>
            <a:pPr fontAlgn="t">
              <a:spcBef>
                <a:spcPts val="1200"/>
              </a:spcBef>
            </a:pPr>
            <a:r>
              <a:rPr lang="de-DE" dirty="0">
                <a:solidFill>
                  <a:schemeClr val="bg1"/>
                </a:solidFill>
              </a:rPr>
              <a:t>Data </a:t>
            </a:r>
            <a:r>
              <a:rPr lang="de-DE" dirty="0" err="1">
                <a:solidFill>
                  <a:schemeClr val="bg1"/>
                </a:solidFill>
              </a:rPr>
              <a:t>management</a:t>
            </a:r>
            <a:r>
              <a:rPr lang="de-DE" dirty="0">
                <a:solidFill>
                  <a:schemeClr val="bg1"/>
                </a:solidFill>
              </a:rPr>
              <a:t> plan, RDMO</a:t>
            </a:r>
          </a:p>
          <a:p>
            <a:pPr algn="l" rtl="0" eaLnBrk="1" fontAlgn="t" latinLnBrk="0" hangingPunct="1">
              <a:spcBef>
                <a:spcPts val="1200"/>
              </a:spcBef>
              <a:spcAft>
                <a:spcPts val="0"/>
              </a:spcAft>
            </a:pPr>
            <a:r>
              <a:rPr lang="de-DE" sz="1800" b="0" i="0" u="none" strike="noStrike" dirty="0">
                <a:solidFill>
                  <a:schemeClr val="bg1"/>
                </a:solidFill>
                <a:effectLst/>
                <a:latin typeface="Calibri" panose="020F0502020204030204" pitchFamily="34" charset="0"/>
              </a:rPr>
              <a:t>Research </a:t>
            </a:r>
            <a:r>
              <a:rPr lang="de-DE" sz="1800" b="0" i="0" u="none" strike="noStrike" dirty="0" err="1">
                <a:solidFill>
                  <a:schemeClr val="bg1"/>
                </a:solidFill>
                <a:effectLst/>
                <a:latin typeface="Calibri" panose="020F0502020204030204" pitchFamily="34" charset="0"/>
              </a:rPr>
              <a:t>data</a:t>
            </a:r>
            <a:r>
              <a:rPr lang="de-DE" sz="1800" b="0" i="0" u="none" strike="noStrike" dirty="0">
                <a:solidFill>
                  <a:schemeClr val="bg1"/>
                </a:solidFill>
                <a:effectLst/>
                <a:latin typeface="Calibri" panose="020F0502020204030204" pitchFamily="34" charset="0"/>
              </a:rPr>
              <a:t> </a:t>
            </a:r>
            <a:r>
              <a:rPr lang="de-DE" sz="1800" b="0" i="0" u="none" strike="noStrike" dirty="0" err="1">
                <a:solidFill>
                  <a:schemeClr val="bg1"/>
                </a:solidFill>
                <a:effectLst/>
                <a:latin typeface="Calibri" panose="020F0502020204030204" pitchFamily="34" charset="0"/>
              </a:rPr>
              <a:t>repository</a:t>
            </a:r>
            <a:r>
              <a:rPr lang="de-DE" sz="1800" b="0" i="0" u="none" strike="noStrike" dirty="0">
                <a:solidFill>
                  <a:schemeClr val="bg1"/>
                </a:solidFill>
                <a:effectLst/>
                <a:latin typeface="Calibri" panose="020F0502020204030204" pitchFamily="34" charset="0"/>
              </a:rPr>
              <a:t> PublicData.fdm.uni-wuppertal.de</a:t>
            </a:r>
            <a:endParaRPr lang="de-DE" dirty="0">
              <a:solidFill>
                <a:schemeClr val="bg1"/>
              </a:solidFill>
              <a:latin typeface="Arial" panose="020B0604020202020204" pitchFamily="34" charset="0"/>
            </a:endParaRPr>
          </a:p>
          <a:p>
            <a:pPr algn="l" rtl="0" eaLnBrk="1" fontAlgn="t" latinLnBrk="0" hangingPunct="1">
              <a:spcBef>
                <a:spcPts val="1200"/>
              </a:spcBef>
              <a:spcAft>
                <a:spcPts val="0"/>
              </a:spcAft>
            </a:pPr>
            <a:r>
              <a:rPr lang="de-DE" sz="1800" b="0" i="0" u="none" strike="noStrike" dirty="0">
                <a:solidFill>
                  <a:schemeClr val="bg1"/>
                </a:solidFill>
                <a:effectLst/>
              </a:rPr>
              <a:t>Technical </a:t>
            </a:r>
            <a:r>
              <a:rPr lang="de-DE" sz="1800" b="0" i="0" u="none" strike="noStrike" dirty="0" err="1">
                <a:solidFill>
                  <a:schemeClr val="bg1"/>
                </a:solidFill>
                <a:effectLst/>
              </a:rPr>
              <a:t>quality</a:t>
            </a:r>
            <a:r>
              <a:rPr lang="de-DE" sz="1800" b="0" i="0" u="none" strike="noStrike" dirty="0">
                <a:solidFill>
                  <a:schemeClr val="bg1"/>
                </a:solidFill>
                <a:effectLst/>
              </a:rPr>
              <a:t> </a:t>
            </a:r>
            <a:r>
              <a:rPr lang="de-DE" sz="1800" b="0" i="0" u="none" strike="noStrike" dirty="0" err="1">
                <a:solidFill>
                  <a:schemeClr val="bg1"/>
                </a:solidFill>
                <a:effectLst/>
              </a:rPr>
              <a:t>assurance</a:t>
            </a:r>
            <a:endParaRPr lang="de-DE" sz="1800" b="0" i="0" u="none" strike="noStrike" dirty="0">
              <a:solidFill>
                <a:schemeClr val="bg1"/>
              </a:solidFill>
              <a:effectLst/>
            </a:endParaRPr>
          </a:p>
        </p:txBody>
      </p:sp>
    </p:spTree>
    <p:extLst>
      <p:ext uri="{BB962C8B-B14F-4D97-AF65-F5344CB8AC3E}">
        <p14:creationId xmlns:p14="http://schemas.microsoft.com/office/powerpoint/2010/main" val="119944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DOI (Digital </a:t>
            </a:r>
            <a:r>
              <a:rPr lang="de-DE" dirty="0" err="1"/>
              <a:t>Object</a:t>
            </a:r>
            <a:r>
              <a:rPr lang="de-DE" dirty="0"/>
              <a:t> Identifier)</a:t>
            </a:r>
          </a:p>
        </p:txBody>
      </p:sp>
      <p:sp>
        <p:nvSpPr>
          <p:cNvPr id="6" name="Textfeld 5">
            <a:extLst>
              <a:ext uri="{FF2B5EF4-FFF2-40B4-BE49-F238E27FC236}">
                <a16:creationId xmlns:a16="http://schemas.microsoft.com/office/drawing/2014/main" id="{FD7C7C4B-D613-46BC-8DE0-6670C4B6300C}"/>
              </a:ext>
            </a:extLst>
          </p:cNvPr>
          <p:cNvSpPr txBox="1"/>
          <p:nvPr/>
        </p:nvSpPr>
        <p:spPr>
          <a:xfrm>
            <a:off x="292639" y="958980"/>
            <a:ext cx="4243030" cy="3185487"/>
          </a:xfrm>
          <a:prstGeom prst="rect">
            <a:avLst/>
          </a:prstGeom>
          <a:noFill/>
        </p:spPr>
        <p:txBody>
          <a:bodyPr wrap="square" lIns="68580" tIns="34290" rIns="68580" bIns="34290" rtlCol="0">
            <a:spAutoFit/>
          </a:bodyPr>
          <a:lstStyle/>
          <a:p>
            <a:pPr marL="271463" indent="-271463">
              <a:spcAft>
                <a:spcPts val="450"/>
              </a:spcAft>
              <a:tabLst>
                <a:tab pos="198835" algn="l"/>
              </a:tabLst>
            </a:pPr>
            <a:r>
              <a:rPr lang="de-DE" dirty="0">
                <a:sym typeface="Webdings" panose="05030102010509060703" pitchFamily="18" charset="2"/>
              </a:rPr>
              <a:t>	</a:t>
            </a:r>
            <a:r>
              <a:rPr lang="en-US" dirty="0">
                <a:sym typeface="Webdings" panose="05030102010509060703" pitchFamily="18" charset="2"/>
              </a:rPr>
              <a:t>Operated by the International DOI Foundation (IDF), founded in 1997</a:t>
            </a:r>
            <a:endParaRPr lang="de-DE" dirty="0"/>
          </a:p>
          <a:p>
            <a:pPr marL="271463" indent="-271463">
              <a:spcAft>
                <a:spcPts val="450"/>
              </a:spcAft>
              <a:buFont typeface="Webdings" panose="05030102010509060703" pitchFamily="18" charset="2"/>
              <a:buChar char="4"/>
            </a:pPr>
            <a:r>
              <a:rPr lang="en-US" dirty="0"/>
              <a:t>Currently 10 registration agencies, including</a:t>
            </a:r>
            <a:endParaRPr lang="de-DE" dirty="0"/>
          </a:p>
          <a:p>
            <a:pPr marL="600075" lvl="1" indent="-257175">
              <a:spcAft>
                <a:spcPts val="450"/>
              </a:spcAft>
              <a:buFont typeface="Arial" panose="020B0604020202020204" pitchFamily="34" charset="0"/>
              <a:buChar char="•"/>
            </a:pPr>
            <a:r>
              <a:rPr lang="de-DE" dirty="0" err="1"/>
              <a:t>CrossRef</a:t>
            </a:r>
            <a:r>
              <a:rPr lang="de-DE" dirty="0"/>
              <a:t> (</a:t>
            </a:r>
            <a:r>
              <a:rPr lang="fr-FR" dirty="0"/>
              <a:t>Focus on </a:t>
            </a:r>
            <a:r>
              <a:rPr lang="fr-FR" dirty="0" err="1"/>
              <a:t>publisher</a:t>
            </a:r>
            <a:r>
              <a:rPr lang="fr-FR" dirty="0"/>
              <a:t> publications: journal articles</a:t>
            </a:r>
            <a:r>
              <a:rPr lang="de-DE" dirty="0"/>
              <a:t>, E-Books)</a:t>
            </a:r>
          </a:p>
          <a:p>
            <a:pPr marL="600075" lvl="1" indent="-257175">
              <a:spcAft>
                <a:spcPts val="1200"/>
              </a:spcAft>
              <a:buFont typeface="Arial" panose="020B0604020202020204" pitchFamily="34" charset="0"/>
              <a:buChar char="•"/>
            </a:pPr>
            <a:r>
              <a:rPr lang="de-DE" dirty="0" err="1"/>
              <a:t>DataCite</a:t>
            </a:r>
            <a:r>
              <a:rPr lang="de-DE" dirty="0"/>
              <a:t> (Focus on </a:t>
            </a:r>
            <a:r>
              <a:rPr lang="de-DE" dirty="0" err="1"/>
              <a:t>research</a:t>
            </a:r>
            <a:r>
              <a:rPr lang="de-DE" dirty="0"/>
              <a:t> </a:t>
            </a:r>
            <a:r>
              <a:rPr lang="de-DE" dirty="0" err="1"/>
              <a:t>data</a:t>
            </a:r>
            <a:r>
              <a:rPr lang="de-DE" dirty="0"/>
              <a:t>)</a:t>
            </a:r>
            <a:endParaRPr lang="de-DE" dirty="0">
              <a:sym typeface="Webdings" panose="05030102010509060703" pitchFamily="18" charset="2"/>
            </a:endParaRPr>
          </a:p>
          <a:p>
            <a:pPr marL="252000" indent="-270000"/>
            <a:r>
              <a:rPr lang="de-DE" dirty="0">
                <a:sym typeface="Webdings" panose="05030102010509060703" pitchFamily="18" charset="2"/>
              </a:rPr>
              <a:t></a:t>
            </a:r>
            <a:r>
              <a:rPr lang="en-US" dirty="0"/>
              <a:t> DOI registration is only possible with the submission of metadata</a:t>
            </a:r>
            <a:endParaRPr lang="de-DE" dirty="0"/>
          </a:p>
        </p:txBody>
      </p:sp>
      <p:grpSp>
        <p:nvGrpSpPr>
          <p:cNvPr id="3" name="Gruppieren 2">
            <a:extLst>
              <a:ext uri="{FF2B5EF4-FFF2-40B4-BE49-F238E27FC236}">
                <a16:creationId xmlns:a16="http://schemas.microsoft.com/office/drawing/2014/main" id="{4A6ABC10-3DEC-4754-B684-BDD21CA63E84}"/>
              </a:ext>
            </a:extLst>
          </p:cNvPr>
          <p:cNvGrpSpPr/>
          <p:nvPr/>
        </p:nvGrpSpPr>
        <p:grpSpPr>
          <a:xfrm>
            <a:off x="4600268" y="877259"/>
            <a:ext cx="4533409" cy="3306840"/>
            <a:chOff x="1835696" y="580038"/>
            <a:chExt cx="6910198" cy="5040560"/>
          </a:xfrm>
        </p:grpSpPr>
        <p:sp>
          <p:nvSpPr>
            <p:cNvPr id="5" name="Rechteck 4">
              <a:extLst>
                <a:ext uri="{FF2B5EF4-FFF2-40B4-BE49-F238E27FC236}">
                  <a16:creationId xmlns:a16="http://schemas.microsoft.com/office/drawing/2014/main" id="{D22BAD6F-B6C5-4216-9372-FC5A0FBA2635}"/>
                </a:ext>
              </a:extLst>
            </p:cNvPr>
            <p:cNvSpPr/>
            <p:nvPr/>
          </p:nvSpPr>
          <p:spPr>
            <a:xfrm>
              <a:off x="2859588" y="580038"/>
              <a:ext cx="3024336" cy="50405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400" dirty="0">
                  <a:latin typeface="Arial" panose="020B0604020202020204" pitchFamily="34" charset="0"/>
                  <a:cs typeface="Arial" panose="020B0604020202020204" pitchFamily="34" charset="0"/>
                </a:rPr>
                <a:t>Registration </a:t>
              </a:r>
              <a:r>
                <a:rPr lang="de-DE" sz="1400" dirty="0" err="1">
                  <a:latin typeface="Arial" panose="020B0604020202020204" pitchFamily="34" charset="0"/>
                  <a:cs typeface="Arial" panose="020B0604020202020204" pitchFamily="34" charset="0"/>
                </a:rPr>
                <a:t>agencies</a:t>
              </a:r>
              <a:endParaRPr lang="de-DE" sz="14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D4991C3-B254-4340-A0EB-79CCECE9D6B3}"/>
                </a:ext>
              </a:extLst>
            </p:cNvPr>
            <p:cNvSpPr txBox="1"/>
            <p:nvPr/>
          </p:nvSpPr>
          <p:spPr>
            <a:xfrm>
              <a:off x="1835696" y="3100318"/>
              <a:ext cx="721300" cy="469139"/>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IDF</a:t>
              </a:r>
            </a:p>
          </p:txBody>
        </p:sp>
        <p:sp>
          <p:nvSpPr>
            <p:cNvPr id="8" name="Textfeld 7">
              <a:extLst>
                <a:ext uri="{FF2B5EF4-FFF2-40B4-BE49-F238E27FC236}">
                  <a16:creationId xmlns:a16="http://schemas.microsoft.com/office/drawing/2014/main" id="{976263C0-12C7-4312-9CBF-46E7B3834143}"/>
                </a:ext>
              </a:extLst>
            </p:cNvPr>
            <p:cNvSpPr txBox="1"/>
            <p:nvPr/>
          </p:nvSpPr>
          <p:spPr>
            <a:xfrm>
              <a:off x="2933302" y="2284837"/>
              <a:ext cx="1420121" cy="2009185"/>
            </a:xfrm>
            <a:prstGeom prst="rect">
              <a:avLst/>
            </a:prstGeom>
            <a:noFill/>
          </p:spPr>
          <p:txBody>
            <a:bodyPr wrap="none" rtlCol="0">
              <a:spAutoFit/>
            </a:bodyPr>
            <a:lstStyle/>
            <a:p>
              <a:pPr>
                <a:lnSpc>
                  <a:spcPct val="200000"/>
                </a:lnSpc>
              </a:pPr>
              <a:r>
                <a:rPr lang="de-DE" sz="1400" dirty="0" err="1">
                  <a:latin typeface="Arial" panose="020B0604020202020204" pitchFamily="34" charset="0"/>
                  <a:cs typeface="Arial" panose="020B0604020202020204" pitchFamily="34" charset="0"/>
                </a:rPr>
                <a:t>CrossRef</a:t>
              </a:r>
              <a:endParaRPr lang="de-DE" sz="1400" dirty="0">
                <a:latin typeface="Arial" panose="020B0604020202020204" pitchFamily="34" charset="0"/>
                <a:cs typeface="Arial" panose="020B0604020202020204" pitchFamily="34" charset="0"/>
              </a:endParaRPr>
            </a:p>
            <a:p>
              <a:pPr>
                <a:lnSpc>
                  <a:spcPct val="200000"/>
                </a:lnSpc>
              </a:pPr>
              <a:r>
                <a:rPr lang="de-DE" sz="1400" dirty="0" err="1">
                  <a:latin typeface="Arial" panose="020B0604020202020204" pitchFamily="34" charset="0"/>
                  <a:cs typeface="Arial" panose="020B0604020202020204" pitchFamily="34" charset="0"/>
                </a:rPr>
                <a:t>DataCite</a:t>
              </a:r>
              <a:endParaRPr lang="de-DE" sz="1400" dirty="0">
                <a:latin typeface="Arial" panose="020B0604020202020204" pitchFamily="34" charset="0"/>
                <a:cs typeface="Arial" panose="020B0604020202020204" pitchFamily="34" charset="0"/>
              </a:endParaRPr>
            </a:p>
            <a:p>
              <a:pPr>
                <a:lnSpc>
                  <a:spcPct val="200000"/>
                </a:lnSpc>
              </a:pPr>
              <a:r>
                <a:rPr lang="de-DE" sz="1400" dirty="0">
                  <a:latin typeface="Arial" panose="020B0604020202020204" pitchFamily="34" charset="0"/>
                  <a:cs typeface="Arial" panose="020B0604020202020204" pitchFamily="34" charset="0"/>
                </a:rPr>
                <a:t>…</a:t>
              </a:r>
            </a:p>
          </p:txBody>
        </p:sp>
        <p:cxnSp>
          <p:nvCxnSpPr>
            <p:cNvPr id="9" name="Gerade Verbindung 10">
              <a:extLst>
                <a:ext uri="{FF2B5EF4-FFF2-40B4-BE49-F238E27FC236}">
                  <a16:creationId xmlns:a16="http://schemas.microsoft.com/office/drawing/2014/main" id="{B7CFFED5-72F8-44A4-896C-497EE39AC7D7}"/>
                </a:ext>
              </a:extLst>
            </p:cNvPr>
            <p:cNvCxnSpPr/>
            <p:nvPr/>
          </p:nvCxnSpPr>
          <p:spPr>
            <a:xfrm>
              <a:off x="4355976" y="1268760"/>
              <a:ext cx="0" cy="435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E8CC7B43-29C8-4423-AB52-801216192F3C}"/>
                </a:ext>
              </a:extLst>
            </p:cNvPr>
            <p:cNvSpPr txBox="1"/>
            <p:nvPr/>
          </p:nvSpPr>
          <p:spPr>
            <a:xfrm>
              <a:off x="4469950" y="1385631"/>
              <a:ext cx="1417679" cy="469139"/>
            </a:xfrm>
            <a:prstGeom prst="rect">
              <a:avLst/>
            </a:prstGeom>
            <a:noFill/>
          </p:spPr>
          <p:txBody>
            <a:bodyPr wrap="none" rtlCol="0">
              <a:spAutoFit/>
            </a:bodyPr>
            <a:lstStyle/>
            <a:p>
              <a:r>
                <a:rPr lang="de-DE" sz="1400" dirty="0">
                  <a:solidFill>
                    <a:schemeClr val="bg1"/>
                  </a:solidFill>
                  <a:latin typeface="Arial" panose="020B0604020202020204" pitchFamily="34" charset="0"/>
                  <a:cs typeface="Arial" panose="020B0604020202020204" pitchFamily="34" charset="0"/>
                </a:rPr>
                <a:t>Members</a:t>
              </a:r>
            </a:p>
          </p:txBody>
        </p:sp>
        <p:sp>
          <p:nvSpPr>
            <p:cNvPr id="11" name="Textfeld 10">
              <a:extLst>
                <a:ext uri="{FF2B5EF4-FFF2-40B4-BE49-F238E27FC236}">
                  <a16:creationId xmlns:a16="http://schemas.microsoft.com/office/drawing/2014/main" id="{65F74D1C-1CB3-49BE-9F7C-F2C59F7E0290}"/>
                </a:ext>
              </a:extLst>
            </p:cNvPr>
            <p:cNvSpPr txBox="1"/>
            <p:nvPr/>
          </p:nvSpPr>
          <p:spPr>
            <a:xfrm>
              <a:off x="4572000" y="1955556"/>
              <a:ext cx="1315055" cy="3035425"/>
            </a:xfrm>
            <a:prstGeom prst="rect">
              <a:avLst/>
            </a:prstGeom>
            <a:noFill/>
          </p:spPr>
          <p:txBody>
            <a:bodyPr wrap="none" rtlCol="0">
              <a:spAutoFit/>
            </a:bodyPr>
            <a:lstStyle/>
            <a:p>
              <a:pPr>
                <a:lnSpc>
                  <a:spcPct val="150000"/>
                </a:lnSpc>
              </a:pPr>
              <a:r>
                <a:rPr lang="de-DE" sz="1400" dirty="0">
                  <a:latin typeface="Arial" panose="020B0604020202020204" pitchFamily="34" charset="0"/>
                  <a:cs typeface="Arial" panose="020B0604020202020204" pitchFamily="34" charset="0"/>
                </a:rPr>
                <a:t>GESIS</a:t>
              </a:r>
            </a:p>
            <a:p>
              <a:pPr>
                <a:lnSpc>
                  <a:spcPct val="150000"/>
                </a:lnSpc>
              </a:pPr>
              <a:r>
                <a:rPr lang="de-DE" sz="1400" dirty="0">
                  <a:latin typeface="Arial" panose="020B0604020202020204" pitchFamily="34" charset="0"/>
                  <a:cs typeface="Arial" panose="020B0604020202020204" pitchFamily="34" charset="0"/>
                </a:rPr>
                <a:t>TIB</a:t>
              </a:r>
            </a:p>
            <a:p>
              <a:pPr>
                <a:lnSpc>
                  <a:spcPct val="150000"/>
                </a:lnSpc>
              </a:pPr>
              <a:r>
                <a:rPr lang="de-DE" sz="1400" dirty="0">
                  <a:latin typeface="Arial" panose="020B0604020202020204" pitchFamily="34" charset="0"/>
                  <a:cs typeface="Arial" panose="020B0604020202020204" pitchFamily="34" charset="0"/>
                </a:rPr>
                <a:t>ZB MED</a:t>
              </a:r>
            </a:p>
            <a:p>
              <a:pPr>
                <a:lnSpc>
                  <a:spcPct val="150000"/>
                </a:lnSpc>
              </a:pPr>
              <a:r>
                <a:rPr lang="de-DE" sz="1400" dirty="0">
                  <a:latin typeface="Arial" panose="020B0604020202020204" pitchFamily="34" charset="0"/>
                  <a:cs typeface="Arial" panose="020B0604020202020204" pitchFamily="34" charset="0"/>
                </a:rPr>
                <a:t>ZBW</a:t>
              </a:r>
            </a:p>
            <a:p>
              <a:pPr>
                <a:lnSpc>
                  <a:spcPct val="150000"/>
                </a:lnSpc>
              </a:pPr>
              <a:r>
                <a:rPr lang="de-DE" sz="1400" dirty="0" err="1">
                  <a:latin typeface="Arial" panose="020B0604020202020204" pitchFamily="34" charset="0"/>
                  <a:cs typeface="Arial" panose="020B0604020202020204" pitchFamily="34" charset="0"/>
                </a:rPr>
                <a:t>hbz</a:t>
              </a:r>
              <a:endParaRPr lang="de-DE" sz="1400" dirty="0">
                <a:latin typeface="Arial" panose="020B0604020202020204" pitchFamily="34" charset="0"/>
                <a:cs typeface="Arial" panose="020B0604020202020204" pitchFamily="34" charset="0"/>
              </a:endParaRPr>
            </a:p>
            <a:p>
              <a:pPr>
                <a:lnSpc>
                  <a:spcPct val="150000"/>
                </a:lnSpc>
              </a:pPr>
              <a:r>
                <a:rPr lang="de-DE" sz="1400" dirty="0">
                  <a:latin typeface="Arial" panose="020B0604020202020204" pitchFamily="34" charset="0"/>
                  <a:cs typeface="Arial" panose="020B0604020202020204" pitchFamily="34" charset="0"/>
                </a:rPr>
                <a:t>…</a:t>
              </a:r>
            </a:p>
          </p:txBody>
        </p:sp>
        <p:sp>
          <p:nvSpPr>
            <p:cNvPr id="12" name="Textfeld 11">
              <a:extLst>
                <a:ext uri="{FF2B5EF4-FFF2-40B4-BE49-F238E27FC236}">
                  <a16:creationId xmlns:a16="http://schemas.microsoft.com/office/drawing/2014/main" id="{204E326D-14FD-48E5-9DEE-0A91F59D1326}"/>
                </a:ext>
              </a:extLst>
            </p:cNvPr>
            <p:cNvSpPr txBox="1"/>
            <p:nvPr/>
          </p:nvSpPr>
          <p:spPr>
            <a:xfrm>
              <a:off x="6314709" y="596712"/>
              <a:ext cx="2055413" cy="516052"/>
            </a:xfrm>
            <a:prstGeom prst="rect">
              <a:avLst/>
            </a:prstGeom>
            <a:noFill/>
          </p:spPr>
          <p:txBody>
            <a:bodyPr wrap="none" rtlCol="0">
              <a:spAutoFit/>
            </a:bodyPr>
            <a:lstStyle/>
            <a:p>
              <a:r>
                <a:rPr lang="de-DE" sz="1600" dirty="0">
                  <a:latin typeface="Arial" panose="020B0604020202020204" pitchFamily="34" charset="0"/>
                  <a:cs typeface="Arial" panose="020B0604020202020204" pitchFamily="34" charset="0"/>
                </a:rPr>
                <a:t>Data </a:t>
              </a:r>
              <a:r>
                <a:rPr lang="de-DE" sz="1600" dirty="0" err="1">
                  <a:latin typeface="Arial" panose="020B0604020202020204" pitchFamily="34" charset="0"/>
                  <a:cs typeface="Arial" panose="020B0604020202020204" pitchFamily="34" charset="0"/>
                </a:rPr>
                <a:t>centres</a:t>
              </a:r>
              <a:endParaRPr lang="de-DE" sz="1600" dirty="0">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8753D7A1-BAA0-4091-9F80-443F0D3C8202}"/>
                </a:ext>
              </a:extLst>
            </p:cNvPr>
            <p:cNvSpPr txBox="1"/>
            <p:nvPr/>
          </p:nvSpPr>
          <p:spPr>
            <a:xfrm>
              <a:off x="6269820" y="3341559"/>
              <a:ext cx="2476074" cy="915602"/>
            </a:xfrm>
            <a:prstGeom prst="rect">
              <a:avLst/>
            </a:prstGeom>
            <a:noFill/>
          </p:spPr>
          <p:txBody>
            <a:bodyPr wrap="none" rtlCol="0">
              <a:spAutoFit/>
            </a:bodyPr>
            <a:lstStyle/>
            <a:p>
              <a:pPr>
                <a:lnSpc>
                  <a:spcPct val="250000"/>
                </a:lnSpc>
              </a:pPr>
              <a:r>
                <a:rPr lang="de-DE" sz="1600" dirty="0">
                  <a:latin typeface="Arial" panose="020B0604020202020204" pitchFamily="34" charset="0"/>
                  <a:cs typeface="Arial" panose="020B0604020202020204" pitchFamily="34" charset="0"/>
                </a:rPr>
                <a:t>Univ. Wuppertal</a:t>
              </a:r>
            </a:p>
          </p:txBody>
        </p:sp>
        <p:cxnSp>
          <p:nvCxnSpPr>
            <p:cNvPr id="14" name="Gerade Verbindung 18">
              <a:extLst>
                <a:ext uri="{FF2B5EF4-FFF2-40B4-BE49-F238E27FC236}">
                  <a16:creationId xmlns:a16="http://schemas.microsoft.com/office/drawing/2014/main" id="{295CFA24-D9B2-481E-A540-350304C478AC}"/>
                </a:ext>
              </a:extLst>
            </p:cNvPr>
            <p:cNvCxnSpPr>
              <a:cxnSpLocks/>
            </p:cNvCxnSpPr>
            <p:nvPr/>
          </p:nvCxnSpPr>
          <p:spPr>
            <a:xfrm>
              <a:off x="2566853" y="3358344"/>
              <a:ext cx="433209" cy="7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0">
              <a:extLst>
                <a:ext uri="{FF2B5EF4-FFF2-40B4-BE49-F238E27FC236}">
                  <a16:creationId xmlns:a16="http://schemas.microsoft.com/office/drawing/2014/main" id="{FE7A7D95-AC9E-49BC-98A5-06D52747763A}"/>
                </a:ext>
              </a:extLst>
            </p:cNvPr>
            <p:cNvCxnSpPr>
              <a:cxnSpLocks/>
            </p:cNvCxnSpPr>
            <p:nvPr/>
          </p:nvCxnSpPr>
          <p:spPr>
            <a:xfrm flipV="1">
              <a:off x="2439484" y="2801920"/>
              <a:ext cx="565838" cy="3304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2">
              <a:extLst>
                <a:ext uri="{FF2B5EF4-FFF2-40B4-BE49-F238E27FC236}">
                  <a16:creationId xmlns:a16="http://schemas.microsoft.com/office/drawing/2014/main" id="{D8FB40CD-814A-437D-96A4-98EB85B1C37E}"/>
                </a:ext>
              </a:extLst>
            </p:cNvPr>
            <p:cNvCxnSpPr>
              <a:cxnSpLocks/>
            </p:cNvCxnSpPr>
            <p:nvPr/>
          </p:nvCxnSpPr>
          <p:spPr>
            <a:xfrm>
              <a:off x="2439484" y="3530646"/>
              <a:ext cx="565838" cy="5374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3EECB208-BF9D-4862-ACE4-D16F51D51A4D}"/>
                </a:ext>
              </a:extLst>
            </p:cNvPr>
            <p:cNvCxnSpPr>
              <a:cxnSpLocks/>
            </p:cNvCxnSpPr>
            <p:nvPr/>
          </p:nvCxnSpPr>
          <p:spPr>
            <a:xfrm flipV="1">
              <a:off x="4139952" y="2387752"/>
              <a:ext cx="504056" cy="7275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0">
              <a:extLst>
                <a:ext uri="{FF2B5EF4-FFF2-40B4-BE49-F238E27FC236}">
                  <a16:creationId xmlns:a16="http://schemas.microsoft.com/office/drawing/2014/main" id="{AAF9845A-31F9-4A9A-BFA0-1A485DC5174F}"/>
                </a:ext>
              </a:extLst>
            </p:cNvPr>
            <p:cNvCxnSpPr>
              <a:cxnSpLocks/>
            </p:cNvCxnSpPr>
            <p:nvPr/>
          </p:nvCxnSpPr>
          <p:spPr>
            <a:xfrm flipV="1">
              <a:off x="4139952" y="2801920"/>
              <a:ext cx="504056" cy="4849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3AD52C6D-FD06-495B-897E-1EE357E11542}"/>
                </a:ext>
              </a:extLst>
            </p:cNvPr>
            <p:cNvCxnSpPr>
              <a:cxnSpLocks/>
            </p:cNvCxnSpPr>
            <p:nvPr/>
          </p:nvCxnSpPr>
          <p:spPr>
            <a:xfrm flipV="1">
              <a:off x="4139952" y="3264553"/>
              <a:ext cx="498340" cy="1448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41">
              <a:extLst>
                <a:ext uri="{FF2B5EF4-FFF2-40B4-BE49-F238E27FC236}">
                  <a16:creationId xmlns:a16="http://schemas.microsoft.com/office/drawing/2014/main" id="{0274C29B-CB02-49CD-A642-9C050DEC1B61}"/>
                </a:ext>
              </a:extLst>
            </p:cNvPr>
            <p:cNvCxnSpPr>
              <a:cxnSpLocks/>
            </p:cNvCxnSpPr>
            <p:nvPr/>
          </p:nvCxnSpPr>
          <p:spPr>
            <a:xfrm>
              <a:off x="4139952" y="3484610"/>
              <a:ext cx="452532" cy="2413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46">
              <a:extLst>
                <a:ext uri="{FF2B5EF4-FFF2-40B4-BE49-F238E27FC236}">
                  <a16:creationId xmlns:a16="http://schemas.microsoft.com/office/drawing/2014/main" id="{162D952A-4D84-4D29-8E2B-A79F1E4D9C12}"/>
                </a:ext>
              </a:extLst>
            </p:cNvPr>
            <p:cNvCxnSpPr>
              <a:cxnSpLocks/>
            </p:cNvCxnSpPr>
            <p:nvPr/>
          </p:nvCxnSpPr>
          <p:spPr>
            <a:xfrm>
              <a:off x="4139952" y="3571079"/>
              <a:ext cx="504056" cy="5929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49">
              <a:extLst>
                <a:ext uri="{FF2B5EF4-FFF2-40B4-BE49-F238E27FC236}">
                  <a16:creationId xmlns:a16="http://schemas.microsoft.com/office/drawing/2014/main" id="{FA3FDC29-1E3D-47A6-8A4D-6503BD5675C5}"/>
                </a:ext>
              </a:extLst>
            </p:cNvPr>
            <p:cNvCxnSpPr>
              <a:cxnSpLocks/>
            </p:cNvCxnSpPr>
            <p:nvPr/>
          </p:nvCxnSpPr>
          <p:spPr>
            <a:xfrm>
              <a:off x="4139951" y="3675778"/>
              <a:ext cx="504056" cy="1023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52">
              <a:extLst>
                <a:ext uri="{FF2B5EF4-FFF2-40B4-BE49-F238E27FC236}">
                  <a16:creationId xmlns:a16="http://schemas.microsoft.com/office/drawing/2014/main" id="{3ED2FB23-B4A3-4679-B74B-D992502C2FAD}"/>
                </a:ext>
              </a:extLst>
            </p:cNvPr>
            <p:cNvCxnSpPr/>
            <p:nvPr/>
          </p:nvCxnSpPr>
          <p:spPr>
            <a:xfrm flipV="1">
              <a:off x="5164470" y="4005064"/>
              <a:ext cx="1107382" cy="223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56">
              <a:extLst>
                <a:ext uri="{FF2B5EF4-FFF2-40B4-BE49-F238E27FC236}">
                  <a16:creationId xmlns:a16="http://schemas.microsoft.com/office/drawing/2014/main" id="{BACB4A75-596F-4BAB-AACD-C8A401FA1576}"/>
                </a:ext>
              </a:extLst>
            </p:cNvPr>
            <p:cNvCxnSpPr/>
            <p:nvPr/>
          </p:nvCxnSpPr>
          <p:spPr>
            <a:xfrm>
              <a:off x="5179255" y="4365104"/>
              <a:ext cx="1092597"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feld 56">
            <a:extLst>
              <a:ext uri="{FF2B5EF4-FFF2-40B4-BE49-F238E27FC236}">
                <a16:creationId xmlns:a16="http://schemas.microsoft.com/office/drawing/2014/main" id="{90D324C7-035D-4A01-9974-17A0197F06EF}"/>
              </a:ext>
            </a:extLst>
          </p:cNvPr>
          <p:cNvSpPr txBox="1"/>
          <p:nvPr/>
        </p:nvSpPr>
        <p:spPr>
          <a:xfrm>
            <a:off x="7518374" y="3351904"/>
            <a:ext cx="343364" cy="369332"/>
          </a:xfrm>
          <a:prstGeom prst="rect">
            <a:avLst/>
          </a:prstGeom>
          <a:noFill/>
        </p:spPr>
        <p:txBody>
          <a:bodyPr wrap="none" rtlCol="0">
            <a:spAutoFit/>
          </a:bodyPr>
          <a:lstStyle/>
          <a:p>
            <a:r>
              <a:rPr lang="de-DE" dirty="0"/>
              <a:t>…</a:t>
            </a:r>
          </a:p>
        </p:txBody>
      </p:sp>
    </p:spTree>
    <p:extLst>
      <p:ext uri="{BB962C8B-B14F-4D97-AF65-F5344CB8AC3E}">
        <p14:creationId xmlns:p14="http://schemas.microsoft.com/office/powerpoint/2010/main" val="293230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Differences</a:t>
            </a:r>
            <a:r>
              <a:rPr lang="de-DE" dirty="0"/>
              <a:t> and </a:t>
            </a:r>
            <a:r>
              <a:rPr lang="de-DE" dirty="0" err="1"/>
              <a:t>similarities</a:t>
            </a:r>
            <a:endParaRPr lang="de-DE" dirty="0"/>
          </a:p>
        </p:txBody>
      </p:sp>
      <p:graphicFrame>
        <p:nvGraphicFramePr>
          <p:cNvPr id="3" name="Tabelle 2">
            <a:extLst>
              <a:ext uri="{FF2B5EF4-FFF2-40B4-BE49-F238E27FC236}">
                <a16:creationId xmlns:a16="http://schemas.microsoft.com/office/drawing/2014/main" id="{45236963-F525-427D-BD85-80A71C7240F4}"/>
              </a:ext>
            </a:extLst>
          </p:cNvPr>
          <p:cNvGraphicFramePr>
            <a:graphicFrameLocks noGrp="1"/>
          </p:cNvGraphicFramePr>
          <p:nvPr>
            <p:extLst>
              <p:ext uri="{D42A27DB-BD31-4B8C-83A1-F6EECF244321}">
                <p14:modId xmlns:p14="http://schemas.microsoft.com/office/powerpoint/2010/main" val="66445776"/>
              </p:ext>
            </p:extLst>
          </p:nvPr>
        </p:nvGraphicFramePr>
        <p:xfrm>
          <a:off x="323528" y="742488"/>
          <a:ext cx="8640960" cy="2928102"/>
        </p:xfrm>
        <a:graphic>
          <a:graphicData uri="http://schemas.openxmlformats.org/drawingml/2006/table">
            <a:tbl>
              <a:tblPr firstRow="1" bandRow="1">
                <a:tableStyleId>{073A0DAA-6AF3-43AB-8588-CEC1D06C72B9}</a:tableStyleId>
              </a:tblPr>
              <a:tblGrid>
                <a:gridCol w="4248472">
                  <a:extLst>
                    <a:ext uri="{9D8B030D-6E8A-4147-A177-3AD203B41FA5}">
                      <a16:colId xmlns:a16="http://schemas.microsoft.com/office/drawing/2014/main" val="3558904491"/>
                    </a:ext>
                  </a:extLst>
                </a:gridCol>
                <a:gridCol w="4392488">
                  <a:extLst>
                    <a:ext uri="{9D8B030D-6E8A-4147-A177-3AD203B41FA5}">
                      <a16:colId xmlns:a16="http://schemas.microsoft.com/office/drawing/2014/main" val="1496881360"/>
                    </a:ext>
                  </a:extLst>
                </a:gridCol>
              </a:tblGrid>
              <a:tr h="370840">
                <a:tc>
                  <a:txBody>
                    <a:bodyPr/>
                    <a:lstStyle/>
                    <a:p>
                      <a:r>
                        <a:rPr lang="de-DE" sz="1800" dirty="0"/>
                        <a:t>URN</a:t>
                      </a:r>
                    </a:p>
                  </a:txBody>
                  <a:tcPr/>
                </a:tc>
                <a:tc>
                  <a:txBody>
                    <a:bodyPr/>
                    <a:lstStyle/>
                    <a:p>
                      <a:r>
                        <a:rPr lang="de-DE" sz="1800" dirty="0"/>
                        <a:t>DOI</a:t>
                      </a:r>
                    </a:p>
                  </a:txBody>
                  <a:tcPr/>
                </a:tc>
                <a:extLst>
                  <a:ext uri="{0D108BD9-81ED-4DB2-BD59-A6C34878D82A}">
                    <a16:rowId xmlns:a16="http://schemas.microsoft.com/office/drawing/2014/main" val="4161234867"/>
                  </a:ext>
                </a:extLst>
              </a:tr>
              <a:tr h="535422">
                <a:tc>
                  <a:txBody>
                    <a:bodyPr/>
                    <a:lstStyle/>
                    <a:p>
                      <a:r>
                        <a:rPr lang="en-US" sz="1800" dirty="0"/>
                        <a:t>Provided by the DNB free of charge</a:t>
                      </a:r>
                      <a:endParaRPr lang="de-DE" sz="1800" dirty="0"/>
                    </a:p>
                  </a:txBody>
                  <a:tcPr/>
                </a:tc>
                <a:tc>
                  <a:txBody>
                    <a:bodyPr/>
                    <a:lstStyle/>
                    <a:p>
                      <a:r>
                        <a:rPr lang="en-US" sz="1800" dirty="0"/>
                        <a:t>The university will cover the costs.</a:t>
                      </a:r>
                      <a:endParaRPr lang="de-DE" sz="1800" dirty="0"/>
                    </a:p>
                  </a:txBody>
                  <a:tcPr/>
                </a:tc>
                <a:extLst>
                  <a:ext uri="{0D108BD9-81ED-4DB2-BD59-A6C34878D82A}">
                    <a16:rowId xmlns:a16="http://schemas.microsoft.com/office/drawing/2014/main" val="99917412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err="1"/>
                        <a:t>Must</a:t>
                      </a:r>
                      <a:r>
                        <a:rPr lang="de-DE" sz="1800" dirty="0"/>
                        <a:t> not </a:t>
                      </a:r>
                      <a:r>
                        <a:rPr lang="de-DE" sz="1800" dirty="0" err="1"/>
                        <a:t>be</a:t>
                      </a:r>
                      <a:r>
                        <a:rPr lang="de-DE" sz="1800" dirty="0"/>
                        <a:t> </a:t>
                      </a:r>
                      <a:r>
                        <a:rPr lang="de-DE" sz="1800" dirty="0" err="1"/>
                        <a:t>deleted</a:t>
                      </a:r>
                      <a:endParaRPr lang="de-DE" sz="1800" dirty="0"/>
                    </a:p>
                  </a:txBody>
                  <a:tcPr/>
                </a:tc>
                <a:tc hMerge="1">
                  <a:txBody>
                    <a:bodyPr/>
                    <a:lstStyle/>
                    <a:p>
                      <a:endParaRPr lang="de-DE"/>
                    </a:p>
                  </a:txBody>
                  <a:tcPr/>
                </a:tc>
                <a:extLst>
                  <a:ext uri="{0D108BD9-81ED-4DB2-BD59-A6C34878D82A}">
                    <a16:rowId xmlns:a16="http://schemas.microsoft.com/office/drawing/2014/main" val="2159502136"/>
                  </a:ext>
                </a:extLst>
              </a:tr>
              <a:tr h="370840">
                <a:tc gridSpan="2">
                  <a:txBody>
                    <a:bodyPr/>
                    <a:lstStyle/>
                    <a:p>
                      <a:pPr algn="ctr"/>
                      <a:r>
                        <a:rPr lang="de-DE" sz="1800" dirty="0"/>
                        <a:t>A valid URL </a:t>
                      </a:r>
                      <a:r>
                        <a:rPr lang="de-DE" sz="1800" dirty="0" err="1"/>
                        <a:t>points</a:t>
                      </a:r>
                      <a:r>
                        <a:rPr lang="de-DE" sz="1800" dirty="0"/>
                        <a:t> …</a:t>
                      </a:r>
                    </a:p>
                  </a:txBody>
                  <a:tcPr>
                    <a:solidFill>
                      <a:srgbClr val="D0D8E8"/>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a:tc>
                <a:extLst>
                  <a:ext uri="{0D108BD9-81ED-4DB2-BD59-A6C34878D82A}">
                    <a16:rowId xmlns:a16="http://schemas.microsoft.com/office/drawing/2014/main" val="1709691394"/>
                  </a:ext>
                </a:extLst>
              </a:tr>
              <a:tr h="370840">
                <a:tc>
                  <a:txBody>
                    <a:bodyPr/>
                    <a:lstStyle/>
                    <a:p>
                      <a:pPr marL="285750" indent="-285750">
                        <a:buFont typeface="Arial" panose="020B0604020202020204" pitchFamily="34" charset="0"/>
                        <a:buChar char="•"/>
                      </a:pPr>
                      <a:r>
                        <a:rPr lang="de-DE" sz="1800" dirty="0" err="1"/>
                        <a:t>directly</a:t>
                      </a:r>
                      <a:r>
                        <a:rPr lang="de-DE" sz="1800" dirty="0"/>
                        <a:t> </a:t>
                      </a:r>
                      <a:r>
                        <a:rPr lang="de-DE" sz="1800" dirty="0" err="1"/>
                        <a:t>to</a:t>
                      </a:r>
                      <a:r>
                        <a:rPr lang="de-DE" sz="1800" dirty="0"/>
                        <a:t> </a:t>
                      </a:r>
                      <a:r>
                        <a:rPr lang="de-DE" sz="1800" dirty="0" err="1"/>
                        <a:t>the</a:t>
                      </a:r>
                      <a:r>
                        <a:rPr lang="de-DE" sz="1800" dirty="0"/>
                        <a:t> </a:t>
                      </a:r>
                      <a:r>
                        <a:rPr lang="de-DE" sz="1800" dirty="0" err="1"/>
                        <a:t>object</a:t>
                      </a:r>
                      <a:r>
                        <a:rPr lang="de-DE" sz="1800" dirty="0"/>
                        <a:t> </a:t>
                      </a:r>
                      <a:r>
                        <a:rPr lang="de-DE" sz="1800" dirty="0" err="1"/>
                        <a:t>or</a:t>
                      </a:r>
                      <a:r>
                        <a:rPr lang="de-DE" sz="1800" dirty="0"/>
                        <a:t> </a:t>
                      </a:r>
                    </a:p>
                    <a:p>
                      <a:pPr marL="285750" indent="-285750">
                        <a:buFont typeface="Arial" panose="020B0604020202020204" pitchFamily="34" charset="0"/>
                        <a:buChar char="•"/>
                      </a:pPr>
                      <a:r>
                        <a:rPr lang="de-DE" sz="1800" dirty="0"/>
                        <a:t>a front </a:t>
                      </a:r>
                      <a:r>
                        <a:rPr lang="de-DE" sz="1800" dirty="0" err="1"/>
                        <a:t>page</a:t>
                      </a:r>
                      <a:r>
                        <a:rPr lang="de-DE" sz="1800" dirty="0"/>
                        <a:t> (</a:t>
                      </a:r>
                      <a:r>
                        <a:rPr lang="de-DE" sz="1800" dirty="0" err="1"/>
                        <a:t>landing</a:t>
                      </a:r>
                      <a:r>
                        <a:rPr lang="de-DE" sz="1800" dirty="0"/>
                        <a:t> </a:t>
                      </a:r>
                      <a:r>
                        <a:rPr lang="de-DE" sz="1800" dirty="0" err="1"/>
                        <a:t>page</a:t>
                      </a:r>
                      <a:r>
                        <a:rPr lang="de-DE" sz="1800" dirty="0"/>
                        <a:t>)</a:t>
                      </a:r>
                    </a:p>
                  </a:txBody>
                  <a:tcP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 </a:t>
                      </a:r>
                      <a:r>
                        <a:rPr lang="de-DE" sz="1800" dirty="0" err="1"/>
                        <a:t>to</a:t>
                      </a:r>
                      <a:r>
                        <a:rPr lang="de-DE" sz="1800" dirty="0"/>
                        <a:t> a front </a:t>
                      </a:r>
                      <a:r>
                        <a:rPr lang="de-DE" sz="1800" dirty="0" err="1"/>
                        <a:t>page</a:t>
                      </a:r>
                      <a:r>
                        <a:rPr lang="de-DE" sz="1800" dirty="0"/>
                        <a:t> (</a:t>
                      </a:r>
                      <a:r>
                        <a:rPr lang="de-DE" sz="1800" dirty="0" err="1"/>
                        <a:t>landing</a:t>
                      </a:r>
                      <a:r>
                        <a:rPr lang="de-DE" sz="1800" dirty="0"/>
                        <a:t> </a:t>
                      </a:r>
                      <a:r>
                        <a:rPr lang="de-DE" sz="1800" dirty="0" err="1"/>
                        <a:t>page</a:t>
                      </a:r>
                      <a:r>
                        <a:rPr lang="de-DE" sz="1800" dirty="0"/>
                        <a:t>)</a:t>
                      </a:r>
                    </a:p>
                  </a:txBody>
                  <a:tcPr>
                    <a:solidFill>
                      <a:srgbClr val="D0D8E8"/>
                    </a:solidFill>
                  </a:tcPr>
                </a:tc>
                <a:extLst>
                  <a:ext uri="{0D108BD9-81ED-4DB2-BD59-A6C34878D82A}">
                    <a16:rowId xmlns:a16="http://schemas.microsoft.com/office/drawing/2014/main" val="3979901158"/>
                  </a:ext>
                </a:extLst>
              </a:tr>
              <a:tr h="370840">
                <a:tc>
                  <a:txBody>
                    <a:bodyPr/>
                    <a:lstStyle/>
                    <a:p>
                      <a:r>
                        <a:rPr lang="en-US" sz="1800" dirty="0"/>
                        <a:t>Only conditionally suitable for research data</a:t>
                      </a:r>
                      <a:endParaRPr lang="de-DE" sz="1800" dirty="0"/>
                    </a:p>
                  </a:txBody>
                  <a:tcPr>
                    <a:solidFill>
                      <a:srgbClr val="D0D8E8"/>
                    </a:solidFill>
                  </a:tcPr>
                </a:tc>
                <a:tc>
                  <a:txBody>
                    <a:bodyPr/>
                    <a:lstStyle/>
                    <a:p>
                      <a:endParaRPr lang="de-DE" sz="1800" dirty="0"/>
                    </a:p>
                  </a:txBody>
                  <a:tcPr>
                    <a:solidFill>
                      <a:srgbClr val="D0D8E8"/>
                    </a:solidFill>
                  </a:tcPr>
                </a:tc>
                <a:extLst>
                  <a:ext uri="{0D108BD9-81ED-4DB2-BD59-A6C34878D82A}">
                    <a16:rowId xmlns:a16="http://schemas.microsoft.com/office/drawing/2014/main" val="373091424"/>
                  </a:ext>
                </a:extLst>
              </a:tr>
            </a:tbl>
          </a:graphicData>
        </a:graphic>
      </p:graphicFrame>
      <p:sp>
        <p:nvSpPr>
          <p:cNvPr id="4" name="Rechteck 3">
            <a:extLst>
              <a:ext uri="{FF2B5EF4-FFF2-40B4-BE49-F238E27FC236}">
                <a16:creationId xmlns:a16="http://schemas.microsoft.com/office/drawing/2014/main" id="{42EF3D62-6A64-468F-A557-F0F6A6CB28E0}"/>
              </a:ext>
            </a:extLst>
          </p:cNvPr>
          <p:cNvSpPr/>
          <p:nvPr/>
        </p:nvSpPr>
        <p:spPr>
          <a:xfrm>
            <a:off x="323529" y="3768565"/>
            <a:ext cx="8496944" cy="646331"/>
          </a:xfrm>
          <a:prstGeom prst="rect">
            <a:avLst/>
          </a:prstGeom>
        </p:spPr>
        <p:txBody>
          <a:bodyPr wrap="square">
            <a:spAutoFit/>
          </a:bodyPr>
          <a:lstStyle/>
          <a:p>
            <a:r>
              <a:rPr lang="en-US" dirty="0"/>
              <a:t>Each URN/DOI partner commits to the ongoing and continuous maintenance of its URNs/DOIs.</a:t>
            </a:r>
            <a:endParaRPr lang="de-DE" dirty="0"/>
          </a:p>
        </p:txBody>
      </p:sp>
    </p:spTree>
    <p:extLst>
      <p:ext uri="{BB962C8B-B14F-4D97-AF65-F5344CB8AC3E}">
        <p14:creationId xmlns:p14="http://schemas.microsoft.com/office/powerpoint/2010/main" val="290068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0AEDC184-7168-44BF-A017-202EB8ACBA3F}"/>
              </a:ext>
            </a:extLst>
          </p:cNvPr>
          <p:cNvSpPr txBox="1">
            <a:spLocks/>
          </p:cNvSpPr>
          <p:nvPr/>
        </p:nvSpPr>
        <p:spPr>
          <a:xfrm>
            <a:off x="628650" y="555526"/>
            <a:ext cx="8119814" cy="3505816"/>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None/>
              <a:tabLst>
                <a:tab pos="1006079" algn="l"/>
              </a:tabLst>
            </a:pPr>
            <a:r>
              <a:rPr lang="de-DE" sz="3200" dirty="0">
                <a:solidFill>
                  <a:schemeClr val="bg2">
                    <a:lumMod val="75000"/>
                  </a:schemeClr>
                </a:solidFill>
              </a:rPr>
              <a:t>Part I:  	Persistent </a:t>
            </a:r>
            <a:r>
              <a:rPr lang="de-DE" sz="3200" dirty="0" err="1">
                <a:solidFill>
                  <a:schemeClr val="bg2">
                    <a:lumMod val="75000"/>
                  </a:schemeClr>
                </a:solidFill>
              </a:rPr>
              <a:t>identifiers</a:t>
            </a:r>
            <a:r>
              <a:rPr lang="de-DE" sz="3200" dirty="0">
                <a:solidFill>
                  <a:schemeClr val="bg2">
                    <a:lumMod val="75000"/>
                  </a:schemeClr>
                </a:solidFill>
              </a:rPr>
              <a:t> </a:t>
            </a:r>
            <a:r>
              <a:rPr lang="de-DE" sz="3200" dirty="0" err="1">
                <a:solidFill>
                  <a:schemeClr val="bg2">
                    <a:lumMod val="75000"/>
                  </a:schemeClr>
                </a:solidFill>
              </a:rPr>
              <a:t>for</a:t>
            </a:r>
            <a:r>
              <a:rPr lang="de-DE" sz="3200" dirty="0">
                <a:solidFill>
                  <a:schemeClr val="bg2">
                    <a:lumMod val="75000"/>
                  </a:schemeClr>
                </a:solidFill>
              </a:rPr>
              <a:t> digital </a:t>
            </a:r>
            <a:r>
              <a:rPr lang="de-DE" sz="3200" dirty="0" err="1">
                <a:solidFill>
                  <a:schemeClr val="bg2">
                    <a:lumMod val="75000"/>
                  </a:schemeClr>
                </a:solidFill>
              </a:rPr>
              <a:t>objects</a:t>
            </a:r>
            <a:r>
              <a:rPr lang="de-DE" sz="3200" dirty="0">
                <a:solidFill>
                  <a:schemeClr val="bg2">
                    <a:lumMod val="75000"/>
                  </a:schemeClr>
                </a:solidFill>
              </a:rPr>
              <a:t>: 	URN, DOI</a:t>
            </a:r>
          </a:p>
          <a:p>
            <a:pPr marL="0" indent="0">
              <a:spcAft>
                <a:spcPts val="1200"/>
              </a:spcAft>
              <a:buNone/>
              <a:tabLst>
                <a:tab pos="940594" algn="l"/>
                <a:tab pos="1006079" algn="l"/>
              </a:tabLst>
            </a:pPr>
            <a:r>
              <a:rPr lang="de-DE" sz="3200" dirty="0"/>
              <a:t>Part II: 	Persistent </a:t>
            </a:r>
            <a:r>
              <a:rPr lang="de-DE" sz="3200" dirty="0" err="1"/>
              <a:t>identifier</a:t>
            </a:r>
            <a:r>
              <a:rPr lang="de-DE" sz="3200" dirty="0"/>
              <a:t> </a:t>
            </a:r>
            <a:r>
              <a:rPr lang="de-DE" sz="3200" dirty="0" err="1"/>
              <a:t>for</a:t>
            </a:r>
            <a:r>
              <a:rPr lang="de-DE" sz="3200" dirty="0"/>
              <a:t> </a:t>
            </a:r>
            <a:r>
              <a:rPr lang="de-DE" sz="3200" dirty="0" err="1"/>
              <a:t>researchers</a:t>
            </a:r>
            <a:r>
              <a:rPr lang="de-DE" sz="3200" dirty="0"/>
              <a:t>: 			ORCID</a:t>
            </a:r>
          </a:p>
          <a:p>
            <a:pPr marL="0" indent="0">
              <a:buNone/>
              <a:tabLst>
                <a:tab pos="940594" algn="l"/>
                <a:tab pos="1006079" algn="l"/>
              </a:tabLst>
            </a:pPr>
            <a:r>
              <a:rPr lang="de-DE" sz="3200" dirty="0">
                <a:solidFill>
                  <a:schemeClr val="bg2">
                    <a:lumMod val="75000"/>
                  </a:schemeClr>
                </a:solidFill>
              </a:rPr>
              <a:t>Part III: 	Persistent </a:t>
            </a:r>
            <a:r>
              <a:rPr lang="de-DE" sz="3200" dirty="0" err="1">
                <a:solidFill>
                  <a:schemeClr val="bg2">
                    <a:lumMod val="75000"/>
                  </a:schemeClr>
                </a:solidFill>
              </a:rPr>
              <a:t>identifier</a:t>
            </a:r>
            <a:r>
              <a:rPr lang="de-DE" sz="3200" dirty="0">
                <a:solidFill>
                  <a:schemeClr val="bg2">
                    <a:lumMod val="75000"/>
                  </a:schemeClr>
                </a:solidFill>
              </a:rPr>
              <a:t> </a:t>
            </a:r>
            <a:r>
              <a:rPr lang="de-DE" sz="3200" dirty="0" err="1">
                <a:solidFill>
                  <a:schemeClr val="bg2">
                    <a:lumMod val="75000"/>
                  </a:schemeClr>
                </a:solidFill>
              </a:rPr>
              <a:t>for</a:t>
            </a:r>
            <a:r>
              <a:rPr lang="de-DE" sz="3200" dirty="0">
                <a:solidFill>
                  <a:schemeClr val="bg2">
                    <a:lumMod val="75000"/>
                  </a:schemeClr>
                </a:solidFill>
              </a:rPr>
              <a:t> </a:t>
            </a:r>
            <a:r>
              <a:rPr lang="de-DE" sz="3200" dirty="0" err="1">
                <a:solidFill>
                  <a:schemeClr val="bg2">
                    <a:lumMod val="75000"/>
                  </a:schemeClr>
                </a:solidFill>
              </a:rPr>
              <a:t>institutions</a:t>
            </a:r>
            <a:r>
              <a:rPr lang="de-DE" sz="3200" dirty="0">
                <a:solidFill>
                  <a:schemeClr val="bg2">
                    <a:lumMod val="75000"/>
                  </a:schemeClr>
                </a:solidFill>
              </a:rPr>
              <a:t>: 			ROR</a:t>
            </a:r>
          </a:p>
          <a:p>
            <a:pPr marL="0" indent="0">
              <a:buNone/>
              <a:tabLst>
                <a:tab pos="940594" algn="l"/>
                <a:tab pos="1006079" algn="l"/>
              </a:tabLst>
            </a:pPr>
            <a:endParaRPr lang="de-DE" sz="3600" dirty="0"/>
          </a:p>
          <a:p>
            <a:pPr marL="0" indent="0">
              <a:buNone/>
              <a:tabLst>
                <a:tab pos="873919" algn="l"/>
              </a:tabLst>
            </a:pPr>
            <a:r>
              <a:rPr lang="de-DE" dirty="0"/>
              <a:t> </a:t>
            </a:r>
          </a:p>
        </p:txBody>
      </p:sp>
    </p:spTree>
    <p:extLst>
      <p:ext uri="{BB962C8B-B14F-4D97-AF65-F5344CB8AC3E}">
        <p14:creationId xmlns:p14="http://schemas.microsoft.com/office/powerpoint/2010/main" val="288400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err="1"/>
              <a:t>Why</a:t>
            </a:r>
            <a:r>
              <a:rPr lang="de-DE" dirty="0"/>
              <a:t> </a:t>
            </a:r>
            <a:r>
              <a:rPr lang="de-DE" dirty="0" err="1"/>
              <a:t>are</a:t>
            </a:r>
            <a:r>
              <a:rPr lang="de-DE" dirty="0"/>
              <a:t> personal </a:t>
            </a:r>
            <a:r>
              <a:rPr lang="de-DE" dirty="0" err="1"/>
              <a:t>names</a:t>
            </a:r>
            <a:r>
              <a:rPr lang="de-DE" dirty="0"/>
              <a:t> not </a:t>
            </a:r>
            <a:r>
              <a:rPr lang="de-DE" dirty="0" err="1"/>
              <a:t>sufficient</a:t>
            </a:r>
            <a:r>
              <a:rPr lang="de-DE" dirty="0"/>
              <a:t>?</a:t>
            </a:r>
            <a:br>
              <a:rPr lang="de-DE" dirty="0"/>
            </a:br>
            <a:endParaRPr lang="de-DE" dirty="0"/>
          </a:p>
        </p:txBody>
      </p:sp>
      <p:sp>
        <p:nvSpPr>
          <p:cNvPr id="4" name="Abgerundetes Rechteck 3"/>
          <p:cNvSpPr/>
          <p:nvPr/>
        </p:nvSpPr>
        <p:spPr>
          <a:xfrm>
            <a:off x="467544" y="819247"/>
            <a:ext cx="7344816" cy="504056"/>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dirty="0" err="1"/>
              <a:t>Several</a:t>
            </a:r>
            <a:r>
              <a:rPr lang="de-DE" dirty="0"/>
              <a:t> Autors </a:t>
            </a:r>
            <a:r>
              <a:rPr lang="de-DE" dirty="0" err="1"/>
              <a:t>can</a:t>
            </a:r>
            <a:r>
              <a:rPr lang="de-DE" dirty="0"/>
              <a:t> </a:t>
            </a:r>
            <a:r>
              <a:rPr lang="de-DE" dirty="0" err="1"/>
              <a:t>have</a:t>
            </a:r>
            <a:r>
              <a:rPr lang="de-DE" dirty="0"/>
              <a:t> </a:t>
            </a:r>
            <a:r>
              <a:rPr lang="de-DE" dirty="0" err="1"/>
              <a:t>the</a:t>
            </a:r>
            <a:r>
              <a:rPr lang="de-DE" dirty="0"/>
              <a:t> same </a:t>
            </a:r>
            <a:r>
              <a:rPr lang="de-DE" dirty="0" err="1"/>
              <a:t>name</a:t>
            </a:r>
            <a:r>
              <a:rPr lang="de-DE" dirty="0"/>
              <a:t>.</a:t>
            </a:r>
          </a:p>
        </p:txBody>
      </p:sp>
      <p:sp>
        <p:nvSpPr>
          <p:cNvPr id="5" name="Abgerundetes Rechteck 4"/>
          <p:cNvSpPr/>
          <p:nvPr/>
        </p:nvSpPr>
        <p:spPr>
          <a:xfrm>
            <a:off x="467544" y="1475703"/>
            <a:ext cx="7344816" cy="504056"/>
          </a:xfrm>
          <a:prstGeom prst="roundRect">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t>Names can change (e.g., upon marriage).</a:t>
            </a:r>
            <a:endParaRPr lang="de-DE" dirty="0"/>
          </a:p>
        </p:txBody>
      </p:sp>
      <p:sp>
        <p:nvSpPr>
          <p:cNvPr id="6" name="Abgerundetes Rechteck 5"/>
          <p:cNvSpPr/>
          <p:nvPr/>
        </p:nvSpPr>
        <p:spPr>
          <a:xfrm>
            <a:off x="467544" y="2139702"/>
            <a:ext cx="7344816" cy="2304256"/>
          </a:xfrm>
          <a:prstGeom prst="roundRect">
            <a:avLst>
              <a:gd name="adj" fmla="val 6240"/>
            </a:avLst>
          </a:prstGeom>
          <a:solidFill>
            <a:srgbClr val="89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t>Various</a:t>
            </a:r>
            <a:r>
              <a:rPr lang="de-DE" dirty="0"/>
              <a:t> </a:t>
            </a:r>
            <a:r>
              <a:rPr lang="de-DE" dirty="0" err="1"/>
              <a:t>spellings</a:t>
            </a:r>
            <a:r>
              <a:rPr lang="de-DE" dirty="0"/>
              <a:t> </a:t>
            </a:r>
            <a:r>
              <a:rPr lang="de-DE" dirty="0" err="1"/>
              <a:t>of</a:t>
            </a:r>
            <a:r>
              <a:rPr lang="de-DE" dirty="0"/>
              <a:t> an </a:t>
            </a:r>
            <a:r>
              <a:rPr lang="de-DE" dirty="0" err="1"/>
              <a:t>author‘s</a:t>
            </a:r>
            <a:r>
              <a:rPr lang="de-DE" dirty="0"/>
              <a:t> </a:t>
            </a:r>
            <a:r>
              <a:rPr lang="de-DE" dirty="0" err="1"/>
              <a:t>name</a:t>
            </a:r>
            <a:r>
              <a:rPr lang="de-DE" dirty="0"/>
              <a:t>:</a:t>
            </a:r>
          </a:p>
          <a:p>
            <a:pPr>
              <a:lnSpc>
                <a:spcPct val="150000"/>
              </a:lnSpc>
            </a:pPr>
            <a:r>
              <a:rPr lang="de-DE" dirty="0"/>
              <a:t>	e.g. Karl Peter Müller </a:t>
            </a:r>
          </a:p>
          <a:p>
            <a:pPr marL="1657350" lvl="4" indent="-285750">
              <a:buFont typeface="Arial" panose="020B0604020202020204" pitchFamily="34" charset="0"/>
              <a:buChar char="•"/>
            </a:pPr>
            <a:r>
              <a:rPr lang="de-DE" sz="1600" dirty="0" err="1"/>
              <a:t>Abbreviations</a:t>
            </a:r>
            <a:r>
              <a:rPr lang="de-DE" sz="1600" dirty="0"/>
              <a:t> </a:t>
            </a:r>
            <a:r>
              <a:rPr lang="de-DE" sz="1600" dirty="0" err="1"/>
              <a:t>of</a:t>
            </a:r>
            <a:r>
              <a:rPr lang="de-DE" sz="1600" dirty="0"/>
              <a:t> </a:t>
            </a:r>
            <a:r>
              <a:rPr lang="de-DE" sz="1600" dirty="0" err="1"/>
              <a:t>first</a:t>
            </a:r>
            <a:r>
              <a:rPr lang="de-DE" sz="1600" dirty="0"/>
              <a:t> </a:t>
            </a:r>
            <a:r>
              <a:rPr lang="de-DE" sz="1600" dirty="0" err="1"/>
              <a:t>names</a:t>
            </a:r>
            <a:r>
              <a:rPr lang="de-DE" sz="1600" dirty="0"/>
              <a:t>: K. P. Müller, Karl P. Müller</a:t>
            </a:r>
          </a:p>
          <a:p>
            <a:pPr marL="1657350" lvl="4" indent="-285750">
              <a:buFont typeface="Arial" panose="020B0604020202020204" pitchFamily="34" charset="0"/>
              <a:buChar char="•"/>
            </a:pPr>
            <a:r>
              <a:rPr lang="de-DE" sz="1600" dirty="0"/>
              <a:t>Umlauts </a:t>
            </a:r>
            <a:r>
              <a:rPr lang="de-DE" sz="1600" dirty="0" err="1"/>
              <a:t>are</a:t>
            </a:r>
            <a:r>
              <a:rPr lang="de-DE" sz="1600" dirty="0"/>
              <a:t> </a:t>
            </a:r>
            <a:r>
              <a:rPr lang="de-DE" sz="1600" dirty="0" err="1"/>
              <a:t>resolved</a:t>
            </a:r>
            <a:r>
              <a:rPr lang="de-DE" sz="1600" dirty="0"/>
              <a:t> </a:t>
            </a:r>
            <a:r>
              <a:rPr lang="de-DE" sz="1600" dirty="0" err="1"/>
              <a:t>to</a:t>
            </a:r>
            <a:r>
              <a:rPr lang="de-DE" sz="1600" dirty="0"/>
              <a:t> “u“ </a:t>
            </a:r>
            <a:r>
              <a:rPr lang="de-DE" sz="1600" dirty="0" err="1"/>
              <a:t>or</a:t>
            </a:r>
            <a:r>
              <a:rPr lang="de-DE" sz="1600" dirty="0"/>
              <a:t> “</a:t>
            </a:r>
            <a:r>
              <a:rPr lang="de-DE" sz="1600" dirty="0" err="1"/>
              <a:t>ue</a:t>
            </a:r>
            <a:r>
              <a:rPr lang="de-DE" sz="1600" dirty="0"/>
              <a:t>“</a:t>
            </a:r>
            <a:endParaRPr lang="de-DE" dirty="0"/>
          </a:p>
          <a:p>
            <a:pPr>
              <a:spcBef>
                <a:spcPts val="600"/>
              </a:spcBef>
            </a:pPr>
            <a:r>
              <a:rPr lang="de-DE" dirty="0"/>
              <a:t>	e.g. </a:t>
            </a:r>
            <a:r>
              <a:rPr lang="az-Cyrl-AZ" dirty="0"/>
              <a:t>Сергей Королёв</a:t>
            </a:r>
            <a:r>
              <a:rPr lang="de-DE" dirty="0"/>
              <a:t> (russ.), </a:t>
            </a:r>
            <a:r>
              <a:rPr lang="de-DE" dirty="0" err="1"/>
              <a:t>Сергі́й</a:t>
            </a:r>
            <a:r>
              <a:rPr lang="de-DE" dirty="0"/>
              <a:t> </a:t>
            </a:r>
            <a:r>
              <a:rPr lang="de-DE" dirty="0" err="1"/>
              <a:t>Корольо́в</a:t>
            </a:r>
            <a:r>
              <a:rPr lang="de-DE" dirty="0"/>
              <a:t> (</a:t>
            </a:r>
            <a:r>
              <a:rPr lang="de-DE" dirty="0" err="1"/>
              <a:t>ukrain</a:t>
            </a:r>
            <a:r>
              <a:rPr lang="de-DE" dirty="0"/>
              <a:t>.), </a:t>
            </a:r>
            <a:br>
              <a:rPr lang="de-DE" dirty="0"/>
            </a:br>
            <a:r>
              <a:rPr lang="de-DE" dirty="0"/>
              <a:t>	lat. </a:t>
            </a:r>
            <a:r>
              <a:rPr lang="de-DE" dirty="0" err="1"/>
              <a:t>spelling</a:t>
            </a:r>
            <a:r>
              <a:rPr lang="de-DE" dirty="0"/>
              <a:t> </a:t>
            </a:r>
            <a:r>
              <a:rPr lang="de-DE" dirty="0" err="1"/>
              <a:t>dependend</a:t>
            </a:r>
            <a:r>
              <a:rPr lang="de-DE" dirty="0"/>
              <a:t> on </a:t>
            </a:r>
            <a:r>
              <a:rPr lang="de-DE" dirty="0" err="1"/>
              <a:t>transliteration</a:t>
            </a:r>
            <a:r>
              <a:rPr lang="de-DE" dirty="0"/>
              <a:t> </a:t>
            </a:r>
            <a:r>
              <a:rPr lang="de-DE" dirty="0" err="1"/>
              <a:t>table</a:t>
            </a:r>
            <a:endParaRPr lang="de-DE" dirty="0"/>
          </a:p>
        </p:txBody>
      </p:sp>
    </p:spTree>
    <p:extLst>
      <p:ext uri="{BB962C8B-B14F-4D97-AF65-F5344CB8AC3E}">
        <p14:creationId xmlns:p14="http://schemas.microsoft.com/office/powerpoint/2010/main" val="285192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FCEAD-A37D-4CC7-ACBB-8DF8BD873E8F}"/>
              </a:ext>
            </a:extLst>
          </p:cNvPr>
          <p:cNvSpPr>
            <a:spLocks noGrp="1"/>
          </p:cNvSpPr>
          <p:nvPr>
            <p:ph type="title"/>
          </p:nvPr>
        </p:nvSpPr>
        <p:spPr/>
        <p:txBody>
          <a:bodyPr>
            <a:noAutofit/>
          </a:bodyPr>
          <a:lstStyle/>
          <a:p>
            <a:r>
              <a:rPr lang="de-DE" dirty="0"/>
              <a:t>ORCID (Open Researcher and </a:t>
            </a:r>
            <a:r>
              <a:rPr lang="de-DE" dirty="0" err="1"/>
              <a:t>Contributor</a:t>
            </a:r>
            <a:r>
              <a:rPr lang="de-DE" dirty="0"/>
              <a:t> </a:t>
            </a:r>
            <a:r>
              <a:rPr lang="de-DE" dirty="0" err="1"/>
              <a:t>Identification</a:t>
            </a:r>
            <a:r>
              <a:rPr lang="de-DE" dirty="0"/>
              <a:t>)</a:t>
            </a:r>
          </a:p>
        </p:txBody>
      </p:sp>
      <p:sp>
        <p:nvSpPr>
          <p:cNvPr id="3" name="Inhaltsplatzhalter 2">
            <a:extLst>
              <a:ext uri="{FF2B5EF4-FFF2-40B4-BE49-F238E27FC236}">
                <a16:creationId xmlns:a16="http://schemas.microsoft.com/office/drawing/2014/main" id="{A05815C3-50FE-426E-A3B4-4A3970A81575}"/>
              </a:ext>
            </a:extLst>
          </p:cNvPr>
          <p:cNvSpPr>
            <a:spLocks noGrp="1"/>
          </p:cNvSpPr>
          <p:nvPr>
            <p:ph idx="4294967295"/>
          </p:nvPr>
        </p:nvSpPr>
        <p:spPr>
          <a:xfrm>
            <a:off x="323850" y="2056121"/>
            <a:ext cx="8820150" cy="915988"/>
          </a:xfrm>
        </p:spPr>
        <p:txBody>
          <a:bodyPr>
            <a:noAutofit/>
          </a:bodyPr>
          <a:lstStyle/>
          <a:p>
            <a:pPr marL="0" indent="0">
              <a:buNone/>
            </a:pPr>
            <a:endParaRPr lang="de-DE" sz="1800" dirty="0"/>
          </a:p>
          <a:p>
            <a:pPr marL="0" indent="0" algn="ctr">
              <a:buNone/>
            </a:pPr>
            <a:r>
              <a:rPr lang="de-DE" sz="1800" dirty="0">
                <a:latin typeface="Courier New" panose="02070309020205020404" pitchFamily="49" charset="0"/>
                <a:cs typeface="Courier New" panose="02070309020205020404" pitchFamily="49" charset="0"/>
              </a:rPr>
              <a:t>Torsten </a:t>
            </a:r>
            <a:r>
              <a:rPr lang="de-DE" sz="1800" dirty="0" err="1">
                <a:latin typeface="Courier New" panose="02070309020205020404" pitchFamily="49" charset="0"/>
                <a:cs typeface="Courier New" panose="02070309020205020404" pitchFamily="49" charset="0"/>
              </a:rPr>
              <a:t>Rathmann</a:t>
            </a:r>
            <a:r>
              <a:rPr lang="de-DE" sz="1800" dirty="0">
                <a:latin typeface="Courier New" panose="02070309020205020404" pitchFamily="49" charset="0"/>
                <a:cs typeface="Courier New" panose="02070309020205020404" pitchFamily="49" charset="0"/>
              </a:rPr>
              <a:t>  https://orcid.org/0000-0001-5880-1546</a:t>
            </a:r>
            <a:endParaRPr lang="de-DE" sz="1800" dirty="0">
              <a:latin typeface="Courier New" panose="02070309020205020404" pitchFamily="49" charset="0"/>
              <a:cs typeface="Courier New" panose="02070309020205020404" pitchFamily="49" charset="0"/>
              <a:hlinkClick r:id="rId3"/>
            </a:endParaRPr>
          </a:p>
        </p:txBody>
      </p:sp>
      <p:pic>
        <p:nvPicPr>
          <p:cNvPr id="2050" name="Picture 2" descr="ORCID logo with tagline.svg">
            <a:extLst>
              <a:ext uri="{FF2B5EF4-FFF2-40B4-BE49-F238E27FC236}">
                <a16:creationId xmlns:a16="http://schemas.microsoft.com/office/drawing/2014/main" id="{84A01A84-3744-4AD7-B63A-618350270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15566"/>
            <a:ext cx="3657600" cy="1307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D icon">
            <a:hlinkClick r:id="rId3"/>
            <a:extLst>
              <a:ext uri="{FF2B5EF4-FFF2-40B4-BE49-F238E27FC236}">
                <a16:creationId xmlns:a16="http://schemas.microsoft.com/office/drawing/2014/main" id="{9D0474D4-1BE8-47D4-B057-98CFA17AE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418" y="2424257"/>
            <a:ext cx="255454" cy="255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7EF6CF01-1926-4C6D-B9A6-E32899B27491}"/>
              </a:ext>
            </a:extLst>
          </p:cNvPr>
          <p:cNvSpPr txBox="1"/>
          <p:nvPr/>
        </p:nvSpPr>
        <p:spPr>
          <a:xfrm>
            <a:off x="192232" y="3003798"/>
            <a:ext cx="8340208" cy="1987724"/>
          </a:xfrm>
          <a:prstGeom prst="rect">
            <a:avLst/>
          </a:prstGeom>
          <a:noFill/>
        </p:spPr>
        <p:txBody>
          <a:bodyPr wrap="square" lIns="68580" tIns="34290" rIns="68580" bIns="34290" rtlCol="0">
            <a:spAutoFit/>
          </a:bodyPr>
          <a:lstStyle/>
          <a:p>
            <a:pPr marL="257175" indent="-257175">
              <a:spcAft>
                <a:spcPts val="450"/>
              </a:spcAft>
              <a:buFont typeface="Webdings" panose="05030102010509060703" pitchFamily="18" charset="2"/>
              <a:buChar char="4"/>
            </a:pPr>
            <a:r>
              <a:rPr lang="de-DE" dirty="0">
                <a:sym typeface="Webdings" panose="05030102010509060703" pitchFamily="18" charset="2"/>
              </a:rPr>
              <a:t>Non-profit </a:t>
            </a:r>
            <a:r>
              <a:rPr lang="de-DE" dirty="0" err="1">
                <a:sym typeface="Webdings" panose="05030102010509060703" pitchFamily="18" charset="2"/>
              </a:rPr>
              <a:t>organization</a:t>
            </a:r>
            <a:r>
              <a:rPr lang="de-DE" dirty="0">
                <a:sym typeface="Webdings" panose="05030102010509060703" pitchFamily="18" charset="2"/>
              </a:rPr>
              <a:t>, </a:t>
            </a:r>
            <a:r>
              <a:rPr lang="de-DE" dirty="0" err="1">
                <a:sym typeface="Webdings" panose="05030102010509060703" pitchFamily="18" charset="2"/>
              </a:rPr>
              <a:t>founded</a:t>
            </a:r>
            <a:r>
              <a:rPr lang="de-DE" dirty="0">
                <a:sym typeface="Webdings" panose="05030102010509060703" pitchFamily="18" charset="2"/>
              </a:rPr>
              <a:t> 2010, launch 2012, 11 Mill. </a:t>
            </a:r>
            <a:r>
              <a:rPr lang="de-DE" dirty="0" err="1">
                <a:sym typeface="Webdings" panose="05030102010509060703" pitchFamily="18" charset="2"/>
              </a:rPr>
              <a:t>yearly</a:t>
            </a:r>
            <a:r>
              <a:rPr lang="de-DE" dirty="0">
                <a:sym typeface="Webdings" panose="05030102010509060703" pitchFamily="18" charset="2"/>
              </a:rPr>
              <a:t> </a:t>
            </a:r>
            <a:r>
              <a:rPr lang="de-DE" dirty="0" err="1">
                <a:sym typeface="Webdings" panose="05030102010509060703" pitchFamily="18" charset="2"/>
              </a:rPr>
              <a:t>active</a:t>
            </a:r>
            <a:r>
              <a:rPr lang="de-DE" dirty="0">
                <a:sym typeface="Webdings" panose="05030102010509060703" pitchFamily="18" charset="2"/>
              </a:rPr>
              <a:t>       2025</a:t>
            </a:r>
          </a:p>
          <a:p>
            <a:pPr marL="257175" indent="-257175">
              <a:spcAft>
                <a:spcPts val="450"/>
              </a:spcAft>
              <a:buFont typeface="Webdings" panose="05030102010509060703" pitchFamily="18" charset="2"/>
              <a:buChar char="4"/>
            </a:pPr>
            <a:r>
              <a:rPr lang="en-US" dirty="0">
                <a:sym typeface="Webdings" panose="05030102010509060703" pitchFamily="18" charset="2"/>
              </a:rPr>
              <a:t>De facto standard, already mandatory at some publishers and specialist events </a:t>
            </a:r>
          </a:p>
          <a:p>
            <a:pPr marL="257175" indent="-257175">
              <a:spcAft>
                <a:spcPts val="450"/>
              </a:spcAft>
              <a:buFont typeface="Webdings" panose="05030102010509060703" pitchFamily="18" charset="2"/>
              <a:buChar char="4"/>
            </a:pPr>
            <a:r>
              <a:rPr lang="en-US" dirty="0">
                <a:sym typeface="Webdings" panose="05030102010509060703" pitchFamily="18" charset="2"/>
              </a:rPr>
              <a:t>Additional</a:t>
            </a:r>
            <a:r>
              <a:rPr lang="de-DE" dirty="0">
                <a:sym typeface="Webdings" panose="05030102010509060703" pitchFamily="18" charset="2"/>
              </a:rPr>
              <a:t> </a:t>
            </a:r>
            <a:r>
              <a:rPr lang="de-DE" dirty="0" err="1">
                <a:sym typeface="Webdings" panose="05030102010509060703" pitchFamily="18" charset="2"/>
              </a:rPr>
              <a:t>data</a:t>
            </a:r>
            <a:r>
              <a:rPr lang="de-DE" dirty="0">
                <a:sym typeface="Webdings" panose="05030102010509060703" pitchFamily="18" charset="2"/>
              </a:rPr>
              <a:t> (</a:t>
            </a:r>
            <a:r>
              <a:rPr lang="de-DE" dirty="0" err="1">
                <a:sym typeface="Webdings" panose="05030102010509060703" pitchFamily="18" charset="2"/>
              </a:rPr>
              <a:t>career</a:t>
            </a:r>
            <a:r>
              <a:rPr lang="de-DE" dirty="0">
                <a:sym typeface="Webdings" panose="05030102010509060703" pitchFamily="18" charset="2"/>
              </a:rPr>
              <a:t>, </a:t>
            </a:r>
            <a:r>
              <a:rPr lang="de-DE" dirty="0" err="1">
                <a:sym typeface="Webdings" panose="05030102010509060703" pitchFamily="18" charset="2"/>
              </a:rPr>
              <a:t>list</a:t>
            </a:r>
            <a:r>
              <a:rPr lang="de-DE" dirty="0">
                <a:sym typeface="Webdings" panose="05030102010509060703" pitchFamily="18" charset="2"/>
              </a:rPr>
              <a:t> </a:t>
            </a:r>
            <a:r>
              <a:rPr lang="de-DE" dirty="0" err="1">
                <a:sym typeface="Webdings" panose="05030102010509060703" pitchFamily="18" charset="2"/>
              </a:rPr>
              <a:t>of</a:t>
            </a:r>
            <a:r>
              <a:rPr lang="de-DE" dirty="0">
                <a:sym typeface="Webdings" panose="05030102010509060703" pitchFamily="18" charset="2"/>
              </a:rPr>
              <a:t> </a:t>
            </a:r>
            <a:r>
              <a:rPr lang="de-DE" dirty="0" err="1">
                <a:sym typeface="Webdings" panose="05030102010509060703" pitchFamily="18" charset="2"/>
              </a:rPr>
              <a:t>publications</a:t>
            </a:r>
            <a:r>
              <a:rPr lang="de-DE" dirty="0">
                <a:sym typeface="Webdings" panose="05030102010509060703" pitchFamily="18" charset="2"/>
              </a:rPr>
              <a:t>) </a:t>
            </a:r>
            <a:r>
              <a:rPr lang="de-DE" dirty="0" err="1">
                <a:sym typeface="Webdings" panose="05030102010509060703" pitchFamily="18" charset="2"/>
              </a:rPr>
              <a:t>can</a:t>
            </a:r>
            <a:r>
              <a:rPr lang="de-DE" dirty="0">
                <a:sym typeface="Webdings" panose="05030102010509060703" pitchFamily="18" charset="2"/>
              </a:rPr>
              <a:t> </a:t>
            </a:r>
            <a:r>
              <a:rPr lang="de-DE" dirty="0" err="1">
                <a:sym typeface="Webdings" panose="05030102010509060703" pitchFamily="18" charset="2"/>
              </a:rPr>
              <a:t>be</a:t>
            </a:r>
            <a:r>
              <a:rPr lang="de-DE" dirty="0">
                <a:sym typeface="Webdings" panose="05030102010509060703" pitchFamily="18" charset="2"/>
              </a:rPr>
              <a:t> </a:t>
            </a:r>
            <a:r>
              <a:rPr lang="de-DE" dirty="0" err="1">
                <a:sym typeface="Webdings" panose="05030102010509060703" pitchFamily="18" charset="2"/>
              </a:rPr>
              <a:t>entered</a:t>
            </a:r>
            <a:endParaRPr lang="de-DE" dirty="0">
              <a:sym typeface="Webdings" panose="05030102010509060703" pitchFamily="18" charset="2"/>
            </a:endParaRPr>
          </a:p>
          <a:p>
            <a:pPr marL="257175" indent="-257175">
              <a:spcAft>
                <a:spcPts val="450"/>
              </a:spcAft>
              <a:buFont typeface="Webdings" panose="05030102010509060703" pitchFamily="18" charset="2"/>
              <a:buChar char="4"/>
            </a:pPr>
            <a:r>
              <a:rPr lang="en-US" dirty="0">
                <a:sym typeface="Webdings" panose="05030102010509060703" pitchFamily="18" charset="2"/>
              </a:rPr>
              <a:t>Data sovereignty lies with the researcher.</a:t>
            </a:r>
            <a:endParaRPr lang="de-DE" dirty="0"/>
          </a:p>
          <a:p>
            <a:r>
              <a:rPr lang="de-DE" dirty="0">
                <a:solidFill>
                  <a:schemeClr val="accent3"/>
                </a:solidFill>
                <a:sym typeface="Webdings" panose="05030102010509060703" pitchFamily="18" charset="2"/>
              </a:rPr>
              <a:t>   </a:t>
            </a:r>
            <a:endParaRPr lang="de-DE" dirty="0"/>
          </a:p>
          <a:p>
            <a:endParaRPr lang="de-DE" dirty="0"/>
          </a:p>
        </p:txBody>
      </p:sp>
      <p:pic>
        <p:nvPicPr>
          <p:cNvPr id="9" name="Picture 4" descr="iD icon">
            <a:hlinkClick r:id="rId3"/>
            <a:extLst>
              <a:ext uri="{FF2B5EF4-FFF2-40B4-BE49-F238E27FC236}">
                <a16:creationId xmlns:a16="http://schemas.microsoft.com/office/drawing/2014/main" id="{9D0474D4-1BE8-47D4-B057-98CFA17AE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890" y="3040815"/>
            <a:ext cx="255454" cy="25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6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F2D6A-4B3D-4AD0-910A-5103B4E55A72}"/>
              </a:ext>
            </a:extLst>
          </p:cNvPr>
          <p:cNvSpPr>
            <a:spLocks noGrp="1"/>
          </p:cNvSpPr>
          <p:nvPr>
            <p:ph type="title"/>
          </p:nvPr>
        </p:nvSpPr>
        <p:spPr/>
        <p:txBody>
          <a:bodyPr>
            <a:noAutofit/>
          </a:bodyPr>
          <a:lstStyle/>
          <a:p>
            <a:r>
              <a:rPr lang="de-DE" dirty="0">
                <a:latin typeface="Arial" panose="020B0604020202020204" pitchFamily="34" charset="0"/>
              </a:rPr>
              <a:t>Publikationsrichtlinie der Bergischen Universität Wuppertal</a:t>
            </a:r>
            <a:br>
              <a:rPr lang="de-DE" dirty="0">
                <a:latin typeface="Arial" panose="020B0604020202020204" pitchFamily="34" charset="0"/>
              </a:rPr>
            </a:br>
            <a:endParaRPr lang="de-DE" dirty="0"/>
          </a:p>
        </p:txBody>
      </p:sp>
      <p:sp>
        <p:nvSpPr>
          <p:cNvPr id="7" name="Rechteck 6">
            <a:extLst>
              <a:ext uri="{FF2B5EF4-FFF2-40B4-BE49-F238E27FC236}">
                <a16:creationId xmlns:a16="http://schemas.microsoft.com/office/drawing/2014/main" id="{A08A4E36-B60E-4D2F-AB78-C3F2E7760A38}"/>
              </a:ext>
            </a:extLst>
          </p:cNvPr>
          <p:cNvSpPr/>
          <p:nvPr/>
        </p:nvSpPr>
        <p:spPr>
          <a:xfrm>
            <a:off x="1331640" y="1117506"/>
            <a:ext cx="3943350" cy="1454244"/>
          </a:xfrm>
          <a:prstGeom prst="rect">
            <a:avLst/>
          </a:prstGeom>
        </p:spPr>
        <p:txBody>
          <a:bodyPr wrap="square" lIns="68580" tIns="34290" rIns="68580" bIns="34290">
            <a:spAutoFit/>
          </a:bodyPr>
          <a:lstStyle/>
          <a:p>
            <a:endParaRPr lang="de-DE" dirty="0">
              <a:latin typeface="Arial" panose="020B0604020202020204" pitchFamily="34" charset="0"/>
            </a:endParaRPr>
          </a:p>
          <a:p>
            <a:r>
              <a:rPr lang="en-US" i="1" dirty="0">
                <a:latin typeface="Arial" panose="020B0604020202020204" pitchFamily="34" charset="0"/>
              </a:rPr>
              <a:t>The University of Wuppertal recommends that all authors create an ORCID </a:t>
            </a:r>
            <a:r>
              <a:rPr lang="en-US" i="1" dirty="0" err="1">
                <a:latin typeface="Arial" panose="020B0604020202020204" pitchFamily="34" charset="0"/>
              </a:rPr>
              <a:t>iD</a:t>
            </a:r>
            <a:r>
              <a:rPr lang="en-US" i="1" dirty="0">
                <a:latin typeface="Arial" panose="020B0604020202020204" pitchFamily="34" charset="0"/>
              </a:rPr>
              <a:t> for the unambiguous identification of their authorship.</a:t>
            </a:r>
            <a:endParaRPr lang="de-DE" i="1" dirty="0"/>
          </a:p>
        </p:txBody>
      </p:sp>
      <p:pic>
        <p:nvPicPr>
          <p:cNvPr id="8" name="Grafik 7">
            <a:extLst>
              <a:ext uri="{FF2B5EF4-FFF2-40B4-BE49-F238E27FC236}">
                <a16:creationId xmlns:a16="http://schemas.microsoft.com/office/drawing/2014/main" id="{BD75D70D-9E9E-4258-86EE-8F8713100E6F}"/>
              </a:ext>
            </a:extLst>
          </p:cNvPr>
          <p:cNvPicPr>
            <a:picLocks noChangeAspect="1"/>
          </p:cNvPicPr>
          <p:nvPr/>
        </p:nvPicPr>
        <p:blipFill rotWithShape="1">
          <a:blip r:embed="rId2"/>
          <a:srcRect b="2206"/>
          <a:stretch/>
        </p:blipFill>
        <p:spPr>
          <a:xfrm>
            <a:off x="6516216" y="267494"/>
            <a:ext cx="2145495" cy="4196340"/>
          </a:xfrm>
          <a:prstGeom prst="rect">
            <a:avLst/>
          </a:prstGeom>
        </p:spPr>
      </p:pic>
      <p:sp>
        <p:nvSpPr>
          <p:cNvPr id="11" name="Rechteck 10">
            <a:extLst>
              <a:ext uri="{FF2B5EF4-FFF2-40B4-BE49-F238E27FC236}">
                <a16:creationId xmlns:a16="http://schemas.microsoft.com/office/drawing/2014/main" id="{9EE63928-31B4-4AF2-8652-5F26C78F8AC4}"/>
              </a:ext>
            </a:extLst>
          </p:cNvPr>
          <p:cNvSpPr/>
          <p:nvPr/>
        </p:nvSpPr>
        <p:spPr>
          <a:xfrm>
            <a:off x="605874" y="3161605"/>
            <a:ext cx="5550302" cy="346249"/>
          </a:xfrm>
          <a:prstGeom prst="rect">
            <a:avLst/>
          </a:prstGeom>
        </p:spPr>
        <p:txBody>
          <a:bodyPr wrap="none" lIns="68580" tIns="34290" rIns="68580" bIns="34290">
            <a:spAutoFit/>
          </a:bodyPr>
          <a:lstStyle/>
          <a:p>
            <a:r>
              <a:rPr lang="de-DE" dirty="0">
                <a:latin typeface="Arial" panose="020B0604020202020204" pitchFamily="34" charset="0"/>
              </a:rPr>
              <a:t>Amtliche Mitteilungen, Jg. 48, Nr. 10 vom 13.03.2019</a:t>
            </a:r>
            <a:endParaRPr lang="de-DE" dirty="0"/>
          </a:p>
        </p:txBody>
      </p:sp>
    </p:spTree>
    <p:extLst>
      <p:ext uri="{BB962C8B-B14F-4D97-AF65-F5344CB8AC3E}">
        <p14:creationId xmlns:p14="http://schemas.microsoft.com/office/powerpoint/2010/main" val="780018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0AEDC184-7168-44BF-A017-202EB8ACBA3F}"/>
              </a:ext>
            </a:extLst>
          </p:cNvPr>
          <p:cNvSpPr txBox="1">
            <a:spLocks/>
          </p:cNvSpPr>
          <p:nvPr/>
        </p:nvSpPr>
        <p:spPr>
          <a:xfrm>
            <a:off x="628650" y="555526"/>
            <a:ext cx="8119814" cy="3505816"/>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None/>
              <a:tabLst>
                <a:tab pos="1006079" algn="l"/>
              </a:tabLst>
            </a:pPr>
            <a:r>
              <a:rPr lang="de-DE" sz="3200" dirty="0">
                <a:solidFill>
                  <a:schemeClr val="bg2">
                    <a:lumMod val="75000"/>
                  </a:schemeClr>
                </a:solidFill>
              </a:rPr>
              <a:t>Part I:  	Persistent </a:t>
            </a:r>
            <a:r>
              <a:rPr lang="de-DE" sz="3200" dirty="0" err="1">
                <a:solidFill>
                  <a:schemeClr val="bg2">
                    <a:lumMod val="75000"/>
                  </a:schemeClr>
                </a:solidFill>
              </a:rPr>
              <a:t>identifiers</a:t>
            </a:r>
            <a:r>
              <a:rPr lang="de-DE" sz="3200" dirty="0">
                <a:solidFill>
                  <a:schemeClr val="bg2">
                    <a:lumMod val="75000"/>
                  </a:schemeClr>
                </a:solidFill>
              </a:rPr>
              <a:t> </a:t>
            </a:r>
            <a:r>
              <a:rPr lang="de-DE" sz="3200" dirty="0" err="1">
                <a:solidFill>
                  <a:schemeClr val="bg2">
                    <a:lumMod val="75000"/>
                  </a:schemeClr>
                </a:solidFill>
              </a:rPr>
              <a:t>for</a:t>
            </a:r>
            <a:r>
              <a:rPr lang="de-DE" sz="3200" dirty="0">
                <a:solidFill>
                  <a:schemeClr val="bg2">
                    <a:lumMod val="75000"/>
                  </a:schemeClr>
                </a:solidFill>
              </a:rPr>
              <a:t> digital </a:t>
            </a:r>
            <a:r>
              <a:rPr lang="de-DE" sz="3200" dirty="0" err="1">
                <a:solidFill>
                  <a:schemeClr val="bg2">
                    <a:lumMod val="75000"/>
                  </a:schemeClr>
                </a:solidFill>
              </a:rPr>
              <a:t>objects</a:t>
            </a:r>
            <a:r>
              <a:rPr lang="de-DE" sz="3200" dirty="0">
                <a:solidFill>
                  <a:schemeClr val="bg2">
                    <a:lumMod val="75000"/>
                  </a:schemeClr>
                </a:solidFill>
              </a:rPr>
              <a:t>: 	URN, DOI</a:t>
            </a:r>
          </a:p>
          <a:p>
            <a:pPr marL="0" indent="0">
              <a:spcAft>
                <a:spcPts val="1200"/>
              </a:spcAft>
              <a:buNone/>
              <a:tabLst>
                <a:tab pos="940594" algn="l"/>
                <a:tab pos="1006079" algn="l"/>
              </a:tabLst>
            </a:pPr>
            <a:r>
              <a:rPr lang="de-DE" sz="3200" dirty="0">
                <a:solidFill>
                  <a:schemeClr val="bg2">
                    <a:lumMod val="75000"/>
                  </a:schemeClr>
                </a:solidFill>
              </a:rPr>
              <a:t>Part II: 	Persistent </a:t>
            </a:r>
            <a:r>
              <a:rPr lang="de-DE" sz="3200" dirty="0" err="1">
                <a:solidFill>
                  <a:schemeClr val="bg2">
                    <a:lumMod val="75000"/>
                  </a:schemeClr>
                </a:solidFill>
              </a:rPr>
              <a:t>identifier</a:t>
            </a:r>
            <a:r>
              <a:rPr lang="de-DE" sz="3200" dirty="0">
                <a:solidFill>
                  <a:schemeClr val="bg2">
                    <a:lumMod val="75000"/>
                  </a:schemeClr>
                </a:solidFill>
              </a:rPr>
              <a:t> </a:t>
            </a:r>
            <a:r>
              <a:rPr lang="de-DE" sz="3200" dirty="0" err="1">
                <a:solidFill>
                  <a:schemeClr val="bg2">
                    <a:lumMod val="75000"/>
                  </a:schemeClr>
                </a:solidFill>
              </a:rPr>
              <a:t>for</a:t>
            </a:r>
            <a:r>
              <a:rPr lang="de-DE" sz="3200" dirty="0">
                <a:solidFill>
                  <a:schemeClr val="bg2">
                    <a:lumMod val="75000"/>
                  </a:schemeClr>
                </a:solidFill>
              </a:rPr>
              <a:t> </a:t>
            </a:r>
            <a:r>
              <a:rPr lang="de-DE" sz="3200" dirty="0" err="1">
                <a:solidFill>
                  <a:schemeClr val="bg2">
                    <a:lumMod val="75000"/>
                  </a:schemeClr>
                </a:solidFill>
              </a:rPr>
              <a:t>researchers</a:t>
            </a:r>
            <a:r>
              <a:rPr lang="de-DE" sz="3200" dirty="0">
                <a:solidFill>
                  <a:schemeClr val="bg2">
                    <a:lumMod val="75000"/>
                  </a:schemeClr>
                </a:solidFill>
              </a:rPr>
              <a:t>: 			ORCID</a:t>
            </a:r>
          </a:p>
          <a:p>
            <a:pPr marL="0" indent="0">
              <a:buNone/>
              <a:tabLst>
                <a:tab pos="940594" algn="l"/>
                <a:tab pos="1006079" algn="l"/>
              </a:tabLst>
            </a:pPr>
            <a:r>
              <a:rPr lang="de-DE" sz="3200" dirty="0"/>
              <a:t>Part III: 	Persistent </a:t>
            </a:r>
            <a:r>
              <a:rPr lang="de-DE" sz="3200" dirty="0" err="1"/>
              <a:t>identifier</a:t>
            </a:r>
            <a:r>
              <a:rPr lang="de-DE" sz="3200" dirty="0"/>
              <a:t> </a:t>
            </a:r>
            <a:r>
              <a:rPr lang="de-DE" sz="3200" dirty="0" err="1"/>
              <a:t>for</a:t>
            </a:r>
            <a:r>
              <a:rPr lang="de-DE" sz="3200" dirty="0"/>
              <a:t> </a:t>
            </a:r>
            <a:r>
              <a:rPr lang="de-DE" sz="3200" dirty="0" err="1"/>
              <a:t>institutions</a:t>
            </a:r>
            <a:r>
              <a:rPr lang="de-DE" sz="3200" dirty="0"/>
              <a:t>: 			ROR</a:t>
            </a:r>
          </a:p>
          <a:p>
            <a:pPr marL="0" indent="0">
              <a:buNone/>
              <a:tabLst>
                <a:tab pos="940594" algn="l"/>
                <a:tab pos="1006079" algn="l"/>
              </a:tabLst>
            </a:pPr>
            <a:endParaRPr lang="de-DE" sz="3600" dirty="0"/>
          </a:p>
          <a:p>
            <a:pPr marL="0" indent="0">
              <a:buNone/>
              <a:tabLst>
                <a:tab pos="873919" algn="l"/>
              </a:tabLst>
            </a:pPr>
            <a:r>
              <a:rPr lang="de-DE" dirty="0"/>
              <a:t> </a:t>
            </a:r>
          </a:p>
        </p:txBody>
      </p:sp>
    </p:spTree>
    <p:extLst>
      <p:ext uri="{BB962C8B-B14F-4D97-AF65-F5344CB8AC3E}">
        <p14:creationId xmlns:p14="http://schemas.microsoft.com/office/powerpoint/2010/main" val="3629995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Open, persistent </a:t>
            </a:r>
            <a:r>
              <a:rPr lang="de-DE" dirty="0" err="1"/>
              <a:t>identifier</a:t>
            </a:r>
            <a:r>
              <a:rPr lang="de-DE" dirty="0"/>
              <a:t> </a:t>
            </a:r>
            <a:r>
              <a:rPr lang="de-DE" dirty="0" err="1"/>
              <a:t>for</a:t>
            </a:r>
            <a:r>
              <a:rPr lang="de-DE" dirty="0"/>
              <a:t> </a:t>
            </a:r>
            <a:r>
              <a:rPr lang="de-DE" dirty="0" err="1"/>
              <a:t>organisations</a:t>
            </a:r>
            <a:r>
              <a:rPr lang="de-DE" dirty="0"/>
              <a:t>: Research </a:t>
            </a:r>
            <a:r>
              <a:rPr lang="de-DE" dirty="0" err="1"/>
              <a:t>Organization</a:t>
            </a:r>
            <a:r>
              <a:rPr lang="de-DE" dirty="0"/>
              <a:t> Registry (ROR)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 y="627534"/>
            <a:ext cx="92837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85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139702"/>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4800" dirty="0" err="1">
                <a:solidFill>
                  <a:srgbClr val="89BA17"/>
                </a:solidFill>
                <a:latin typeface="Arial"/>
                <a:cs typeface="Arial"/>
              </a:rPr>
              <a:t>Licenses</a:t>
            </a:r>
            <a:r>
              <a:rPr lang="de-DE" sz="4800" dirty="0">
                <a:solidFill>
                  <a:srgbClr val="89BA17"/>
                </a:solidFill>
                <a:latin typeface="Arial"/>
                <a:cs typeface="Arial"/>
              </a:rPr>
              <a:t> </a:t>
            </a:r>
            <a:r>
              <a:rPr lang="de-DE" sz="4800" dirty="0" err="1">
                <a:solidFill>
                  <a:srgbClr val="89BA17"/>
                </a:solidFill>
                <a:latin typeface="Arial"/>
                <a:cs typeface="Arial"/>
              </a:rPr>
              <a:t>for</a:t>
            </a:r>
            <a:r>
              <a:rPr lang="de-DE" sz="4800" dirty="0">
                <a:solidFill>
                  <a:srgbClr val="89BA17"/>
                </a:solidFill>
                <a:latin typeface="Arial"/>
                <a:cs typeface="Arial"/>
              </a:rPr>
              <a:t> </a:t>
            </a:r>
            <a:r>
              <a:rPr lang="de-DE" sz="4800" dirty="0" err="1">
                <a:solidFill>
                  <a:srgbClr val="89BA17"/>
                </a:solidFill>
                <a:latin typeface="Arial"/>
                <a:cs typeface="Arial"/>
              </a:rPr>
              <a:t>research</a:t>
            </a:r>
            <a:r>
              <a:rPr lang="de-DE" sz="4800" dirty="0">
                <a:solidFill>
                  <a:srgbClr val="89BA17"/>
                </a:solidFill>
                <a:latin typeface="Arial"/>
                <a:cs typeface="Arial"/>
              </a:rPr>
              <a:t> </a:t>
            </a:r>
            <a:r>
              <a:rPr lang="de-DE" sz="4800" dirty="0" err="1">
                <a:solidFill>
                  <a:srgbClr val="89BA17"/>
                </a:solidFill>
                <a:latin typeface="Arial"/>
                <a:cs typeface="Arial"/>
              </a:rPr>
              <a:t>data</a:t>
            </a:r>
            <a:endParaRPr lang="de-DE" sz="4800" dirty="0">
              <a:solidFill>
                <a:srgbClr val="89BA17"/>
              </a:solidFill>
              <a:latin typeface="Arial"/>
              <a:cs typeface="Arial"/>
            </a:endParaRPr>
          </a:p>
          <a:p>
            <a:pPr lvl="0" defTabSz="622300">
              <a:spcBef>
                <a:spcPct val="0"/>
              </a:spcBef>
              <a:spcAft>
                <a:spcPts val="600"/>
              </a:spcAft>
            </a:pPr>
            <a:endParaRPr lang="de-DE" sz="2400" dirty="0">
              <a:solidFill>
                <a:srgbClr val="FF0000"/>
              </a:solidFill>
              <a:latin typeface="Arial"/>
              <a:cs typeface="Arial"/>
            </a:endParaRPr>
          </a:p>
        </p:txBody>
      </p:sp>
    </p:spTree>
    <p:extLst>
      <p:ext uri="{BB962C8B-B14F-4D97-AF65-F5344CB8AC3E}">
        <p14:creationId xmlns:p14="http://schemas.microsoft.com/office/powerpoint/2010/main" val="425694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Why licenses for research data that reach the level of originality ("</a:t>
            </a:r>
            <a:r>
              <a:rPr lang="en-US" dirty="0" err="1"/>
              <a:t>Schöpfungshöhe</a:t>
            </a:r>
            <a:r>
              <a:rPr lang="en-US" dirty="0"/>
              <a:t>")?</a:t>
            </a:r>
            <a:endParaRPr lang="de-DE" dirty="0"/>
          </a:p>
        </p:txBody>
      </p:sp>
      <p:sp>
        <p:nvSpPr>
          <p:cNvPr id="5" name="Content Placeholder 4"/>
          <p:cNvSpPr>
            <a:spLocks noGrp="1"/>
          </p:cNvSpPr>
          <p:nvPr>
            <p:ph idx="4294967295"/>
          </p:nvPr>
        </p:nvSpPr>
        <p:spPr>
          <a:xfrm>
            <a:off x="0" y="1492250"/>
            <a:ext cx="8435975" cy="2995613"/>
          </a:xfrm>
        </p:spPr>
        <p:txBody>
          <a:bodyPr/>
          <a:lstStyle/>
          <a:p>
            <a:pPr marL="0" indent="0" algn="ctr">
              <a:buNone/>
            </a:pPr>
            <a:endParaRPr lang="de-DE" sz="3000" dirty="0">
              <a:latin typeface="Century Schoolbook" charset="0"/>
              <a:ea typeface="Century Schoolbook" charset="0"/>
              <a:cs typeface="Century Schoolbook" charset="0"/>
            </a:endParaRPr>
          </a:p>
          <a:p>
            <a:endParaRPr lang="de-DE" sz="2300" dirty="0"/>
          </a:p>
        </p:txBody>
      </p:sp>
      <p:graphicFrame>
        <p:nvGraphicFramePr>
          <p:cNvPr id="2" name="Diagram 1"/>
          <p:cNvGraphicFramePr/>
          <p:nvPr>
            <p:extLst>
              <p:ext uri="{D42A27DB-BD31-4B8C-83A1-F6EECF244321}">
                <p14:modId xmlns:p14="http://schemas.microsoft.com/office/powerpoint/2010/main" val="2790169175"/>
              </p:ext>
            </p:extLst>
          </p:nvPr>
        </p:nvGraphicFramePr>
        <p:xfrm>
          <a:off x="714981" y="-92546"/>
          <a:ext cx="7567749" cy="4241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2012306" y="2082808"/>
            <a:ext cx="1005840" cy="761747"/>
          </a:xfrm>
          <a:prstGeom prst="rect">
            <a:avLst/>
          </a:prstGeom>
          <a:noFill/>
        </p:spPr>
        <p:txBody>
          <a:bodyPr wrap="square" lIns="68580" tIns="34290" rIns="68580" bIns="34290" rtlCol="0">
            <a:spAutoFit/>
          </a:bodyPr>
          <a:lstStyle/>
          <a:p>
            <a:pPr algn="ctr"/>
            <a:r>
              <a:rPr lang="en-US" sz="1500" dirty="0"/>
              <a:t>🛡</a:t>
            </a:r>
            <a:endParaRPr lang="en-US" sz="1500" dirty="0">
              <a:solidFill>
                <a:schemeClr val="bg1"/>
              </a:solidFill>
            </a:endParaRPr>
          </a:p>
          <a:p>
            <a:pPr lvl="0" algn="ctr"/>
            <a:r>
              <a:rPr lang="en-US" sz="1500" dirty="0">
                <a:solidFill>
                  <a:schemeClr val="bg1"/>
                </a:solidFill>
              </a:rPr>
              <a:t>Limitation of liability</a:t>
            </a:r>
          </a:p>
        </p:txBody>
      </p:sp>
    </p:spTree>
    <p:extLst>
      <p:ext uri="{BB962C8B-B14F-4D97-AF65-F5344CB8AC3E}">
        <p14:creationId xmlns:p14="http://schemas.microsoft.com/office/powerpoint/2010/main" val="327623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139702"/>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4800" dirty="0">
                <a:solidFill>
                  <a:srgbClr val="89BA17"/>
                </a:solidFill>
                <a:latin typeface="Arial"/>
                <a:cs typeface="Arial"/>
              </a:rPr>
              <a:t>Basics</a:t>
            </a:r>
            <a:endParaRPr lang="de-DE" sz="4800" dirty="0">
              <a:ea typeface="Helvetica" charset="0"/>
              <a:cs typeface="Helvetica" charset="0"/>
            </a:endParaRP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2647047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de-DE" dirty="0"/>
              <a:t>Creative Commons (CC)</a:t>
            </a:r>
          </a:p>
        </p:txBody>
      </p:sp>
      <p:sp>
        <p:nvSpPr>
          <p:cNvPr id="8" name="Inhaltsplatzhalter 7"/>
          <p:cNvSpPr>
            <a:spLocks noGrp="1"/>
          </p:cNvSpPr>
          <p:nvPr>
            <p:ph idx="4294967295"/>
          </p:nvPr>
        </p:nvSpPr>
        <p:spPr>
          <a:xfrm>
            <a:off x="376882" y="666683"/>
            <a:ext cx="4051102" cy="3744416"/>
          </a:xfrm>
        </p:spPr>
        <p:txBody>
          <a:bodyPr>
            <a:noAutofit/>
          </a:bodyPr>
          <a:lstStyle/>
          <a:p>
            <a:r>
              <a:rPr lang="de-DE" sz="1600" dirty="0" err="1"/>
              <a:t>Widely</a:t>
            </a:r>
            <a:r>
              <a:rPr lang="de-DE" sz="1600" dirty="0"/>
              <a:t> </a:t>
            </a:r>
            <a:r>
              <a:rPr lang="de-DE" sz="1600" dirty="0" err="1"/>
              <a:t>used</a:t>
            </a:r>
            <a:endParaRPr lang="de-DE" sz="1600" dirty="0"/>
          </a:p>
          <a:p>
            <a:r>
              <a:rPr lang="de-DE" sz="1600" dirty="0"/>
              <a:t>Free </a:t>
            </a:r>
            <a:r>
              <a:rPr lang="de-DE" sz="1600" dirty="0" err="1"/>
              <a:t>of</a:t>
            </a:r>
            <a:r>
              <a:rPr lang="de-DE" sz="1600" dirty="0"/>
              <a:t> </a:t>
            </a:r>
            <a:r>
              <a:rPr lang="de-DE" sz="1600" dirty="0" err="1"/>
              <a:t>charge</a:t>
            </a:r>
            <a:endParaRPr lang="de-DE" sz="1600" dirty="0"/>
          </a:p>
          <a:p>
            <a:r>
              <a:rPr lang="de-DE" sz="1600" dirty="0" err="1"/>
              <a:t>For</a:t>
            </a:r>
            <a:r>
              <a:rPr lang="de-DE" sz="1600" dirty="0"/>
              <a:t> all </a:t>
            </a:r>
            <a:r>
              <a:rPr lang="de-DE" sz="1600" dirty="0" err="1"/>
              <a:t>kinds</a:t>
            </a:r>
            <a:r>
              <a:rPr lang="de-DE" sz="1600" dirty="0"/>
              <a:t> </a:t>
            </a:r>
            <a:r>
              <a:rPr lang="de-DE" sz="1600" dirty="0" err="1"/>
              <a:t>of</a:t>
            </a:r>
            <a:r>
              <a:rPr lang="de-DE" sz="1600" dirty="0"/>
              <a:t> </a:t>
            </a:r>
            <a:r>
              <a:rPr lang="de-DE" sz="1600" dirty="0" err="1"/>
              <a:t>objects</a:t>
            </a:r>
            <a:r>
              <a:rPr lang="de-DE" sz="1600" dirty="0"/>
              <a:t> </a:t>
            </a:r>
            <a:r>
              <a:rPr lang="de-DE" sz="1600" dirty="0" err="1"/>
              <a:t>except</a:t>
            </a:r>
            <a:r>
              <a:rPr lang="de-DE" sz="1600" dirty="0"/>
              <a:t> </a:t>
            </a:r>
            <a:r>
              <a:rPr lang="de-DE" sz="1600" dirty="0" err="1"/>
              <a:t>software</a:t>
            </a:r>
            <a:endParaRPr lang="de-DE" sz="1600" dirty="0"/>
          </a:p>
          <a:p>
            <a:r>
              <a:rPr lang="de-DE" sz="1600" dirty="0" err="1"/>
              <a:t>Freely</a:t>
            </a:r>
            <a:r>
              <a:rPr lang="de-DE" sz="1600" dirty="0"/>
              <a:t> </a:t>
            </a:r>
            <a:r>
              <a:rPr lang="de-DE" sz="1600" dirty="0" err="1"/>
              <a:t>useable</a:t>
            </a:r>
            <a:r>
              <a:rPr lang="de-DE" sz="1600" dirty="0"/>
              <a:t> (</a:t>
            </a:r>
            <a:r>
              <a:rPr lang="de-DE" sz="1600" dirty="0" err="1"/>
              <a:t>under</a:t>
            </a:r>
            <a:r>
              <a:rPr lang="de-DE" sz="1600" dirty="0"/>
              <a:t> CC0)</a:t>
            </a:r>
          </a:p>
          <a:p>
            <a:r>
              <a:rPr lang="de-DE" sz="1600" dirty="0" err="1"/>
              <a:t>Several</a:t>
            </a:r>
            <a:r>
              <a:rPr lang="de-DE" sz="1600" dirty="0"/>
              <a:t> different </a:t>
            </a:r>
            <a:r>
              <a:rPr lang="de-DE" sz="1600" dirty="0" err="1"/>
              <a:t>licenses</a:t>
            </a:r>
            <a:endParaRPr lang="de-DE" sz="1600" dirty="0"/>
          </a:p>
          <a:p>
            <a:pPr lvl="1"/>
            <a:r>
              <a:rPr lang="de-DE" sz="1500" dirty="0"/>
              <a:t>CC0 </a:t>
            </a:r>
            <a:r>
              <a:rPr lang="en-US" sz="1500" dirty="0"/>
              <a:t>most extensive waiver of rights</a:t>
            </a:r>
            <a:endParaRPr lang="de-DE" sz="1500" dirty="0"/>
          </a:p>
          <a:p>
            <a:pPr lvl="1">
              <a:spcAft>
                <a:spcPts val="600"/>
              </a:spcAft>
            </a:pPr>
            <a:r>
              <a:rPr lang="de-DE" sz="1500" dirty="0"/>
              <a:t>CC BY: </a:t>
            </a:r>
            <a:r>
              <a:rPr lang="de-DE" sz="1500" dirty="0" err="1"/>
              <a:t>re</a:t>
            </a:r>
            <a:r>
              <a:rPr lang="de-DE" sz="1500" dirty="0"/>
              <a:t>-user </a:t>
            </a:r>
            <a:r>
              <a:rPr lang="de-DE" sz="1500" dirty="0" err="1"/>
              <a:t>of</a:t>
            </a:r>
            <a:r>
              <a:rPr lang="de-DE" sz="1500" dirty="0"/>
              <a:t> </a:t>
            </a:r>
            <a:r>
              <a:rPr lang="de-DE" sz="1500" dirty="0" err="1"/>
              <a:t>the</a:t>
            </a:r>
            <a:r>
              <a:rPr lang="de-DE" sz="1500" dirty="0"/>
              <a:t> </a:t>
            </a:r>
            <a:r>
              <a:rPr lang="de-DE" sz="1500" dirty="0" err="1"/>
              <a:t>work</a:t>
            </a:r>
            <a:r>
              <a:rPr lang="de-DE" sz="1500" dirty="0"/>
              <a:t> </a:t>
            </a:r>
            <a:r>
              <a:rPr lang="de-DE" sz="1500" dirty="0" err="1"/>
              <a:t>must</a:t>
            </a:r>
            <a:r>
              <a:rPr lang="de-DE" sz="1500" dirty="0"/>
              <a:t> </a:t>
            </a:r>
            <a:r>
              <a:rPr lang="de-DE" sz="1500" dirty="0" err="1"/>
              <a:t>provide</a:t>
            </a:r>
            <a:endParaRPr lang="de-DE" sz="1500" dirty="0"/>
          </a:p>
          <a:p>
            <a:pPr lvl="2"/>
            <a:r>
              <a:rPr lang="en-US" sz="1400" dirty="0"/>
              <a:t>the name of the creator and attribution parties,</a:t>
            </a:r>
          </a:p>
          <a:p>
            <a:pPr lvl="2"/>
            <a:r>
              <a:rPr lang="en-US" sz="1400" dirty="0"/>
              <a:t>a copyright notice,</a:t>
            </a:r>
          </a:p>
          <a:p>
            <a:pPr lvl="2"/>
            <a:r>
              <a:rPr lang="en-US" sz="1400" dirty="0"/>
              <a:t>a license notice,</a:t>
            </a:r>
          </a:p>
          <a:p>
            <a:pPr lvl="2"/>
            <a:r>
              <a:rPr lang="en-US" sz="1400" dirty="0"/>
              <a:t>a disclaimer notice and</a:t>
            </a:r>
          </a:p>
          <a:p>
            <a:pPr lvl="2"/>
            <a:r>
              <a:rPr lang="en-US" sz="1400" dirty="0"/>
              <a:t>a link to the licensed original. </a:t>
            </a:r>
          </a:p>
          <a:p>
            <a:pPr lvl="2"/>
            <a:endParaRPr lang="de-DE" sz="1100" dirty="0"/>
          </a:p>
        </p:txBody>
      </p:sp>
      <p:pic>
        <p:nvPicPr>
          <p:cNvPr id="5" name="Bild 2" descr="C:\2f477809e6ab28ac7c37bd0e1857d5a9">
            <a:extLst>
              <a:ext uri="{FF2B5EF4-FFF2-40B4-BE49-F238E27FC236}">
                <a16:creationId xmlns:a16="http://schemas.microsoft.com/office/drawing/2014/main" id="{6EE90ACB-8C46-452F-B8D4-44E0E0D678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81338" y="45540"/>
            <a:ext cx="4411142" cy="4398417"/>
          </a:xfrm>
          <a:prstGeom prst="rect">
            <a:avLst/>
          </a:prstGeom>
          <a:noFill/>
          <a:ln>
            <a:noFill/>
          </a:ln>
        </p:spPr>
      </p:pic>
    </p:spTree>
    <p:extLst>
      <p:ext uri="{BB962C8B-B14F-4D97-AF65-F5344CB8AC3E}">
        <p14:creationId xmlns:p14="http://schemas.microsoft.com/office/powerpoint/2010/main" val="3444460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What do SA and ND mean?</a:t>
            </a:r>
            <a:endParaRPr lang="de-DE" dirty="0"/>
          </a:p>
        </p:txBody>
      </p:sp>
      <p:sp>
        <p:nvSpPr>
          <p:cNvPr id="5" name="Inhaltsplatzhalter 5"/>
          <p:cNvSpPr txBox="1">
            <a:spLocks/>
          </p:cNvSpPr>
          <p:nvPr/>
        </p:nvSpPr>
        <p:spPr>
          <a:xfrm>
            <a:off x="340162" y="843558"/>
            <a:ext cx="4447862" cy="35283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000" b="1" dirty="0" err="1"/>
              <a:t>ShareAlike</a:t>
            </a:r>
            <a:r>
              <a:rPr lang="de-DE" sz="2000" b="1" dirty="0"/>
              <a:t> (SA)</a:t>
            </a:r>
          </a:p>
          <a:p>
            <a:pPr marL="0" indent="0">
              <a:spcAft>
                <a:spcPts val="1200"/>
              </a:spcAft>
              <a:buFont typeface="Arial" panose="020B0604020202020204" pitchFamily="34" charset="0"/>
              <a:buNone/>
            </a:pPr>
            <a:r>
              <a:rPr lang="de-DE" sz="2000" dirty="0"/>
              <a:t>Re-</a:t>
            </a:r>
            <a:r>
              <a:rPr lang="de-DE" sz="2000" dirty="0" err="1"/>
              <a:t>publication</a:t>
            </a:r>
            <a:r>
              <a:rPr lang="de-DE" sz="2000" dirty="0"/>
              <a:t>: </a:t>
            </a:r>
            <a:r>
              <a:rPr lang="de-DE" sz="2000" dirty="0" err="1"/>
              <a:t>license</a:t>
            </a:r>
            <a:r>
              <a:rPr lang="de-DE" sz="2000" dirty="0"/>
              <a:t> 1 = </a:t>
            </a:r>
            <a:r>
              <a:rPr lang="de-DE" sz="2000" dirty="0" err="1"/>
              <a:t>license</a:t>
            </a:r>
            <a:r>
              <a:rPr lang="de-DE" sz="2000" dirty="0"/>
              <a:t> 2</a:t>
            </a:r>
          </a:p>
          <a:p>
            <a:pPr marL="0" indent="0">
              <a:buFont typeface="Arial" panose="020B0604020202020204" pitchFamily="34" charset="0"/>
              <a:buNone/>
            </a:pPr>
            <a:r>
              <a:rPr lang="de-DE" sz="2000" b="1" dirty="0" err="1"/>
              <a:t>NoDerivatives</a:t>
            </a:r>
            <a:r>
              <a:rPr lang="de-DE" sz="2000" b="1" dirty="0"/>
              <a:t> (ND)</a:t>
            </a:r>
          </a:p>
          <a:p>
            <a:r>
              <a:rPr lang="de-DE" sz="2000" dirty="0" err="1"/>
              <a:t>data</a:t>
            </a:r>
            <a:r>
              <a:rPr lang="de-DE" sz="2000" dirty="0"/>
              <a:t> 1 ≈ </a:t>
            </a:r>
            <a:r>
              <a:rPr lang="de-DE" sz="2000" dirty="0" err="1"/>
              <a:t>data</a:t>
            </a:r>
            <a:r>
              <a:rPr lang="de-DE" sz="2000" dirty="0"/>
              <a:t> 2</a:t>
            </a:r>
          </a:p>
          <a:p>
            <a:r>
              <a:rPr lang="de-DE" sz="2000" dirty="0" err="1"/>
              <a:t>Serious</a:t>
            </a:r>
            <a:r>
              <a:rPr lang="de-DE" sz="2000" dirty="0"/>
              <a:t> </a:t>
            </a:r>
            <a:r>
              <a:rPr lang="de-DE" sz="2000" dirty="0" err="1"/>
              <a:t>restriction</a:t>
            </a:r>
            <a:r>
              <a:rPr lang="de-DE" sz="2000" dirty="0"/>
              <a:t>!</a:t>
            </a:r>
          </a:p>
          <a:p>
            <a:pPr lvl="1"/>
            <a:r>
              <a:rPr lang="de-DE" sz="1700" dirty="0"/>
              <a:t>Derivates </a:t>
            </a:r>
            <a:r>
              <a:rPr lang="de-DE" sz="1700" dirty="0" err="1"/>
              <a:t>are</a:t>
            </a:r>
            <a:r>
              <a:rPr lang="de-DE" sz="1700" dirty="0"/>
              <a:t> </a:t>
            </a:r>
            <a:r>
              <a:rPr lang="de-DE" sz="1700" dirty="0" err="1"/>
              <a:t>important</a:t>
            </a:r>
            <a:r>
              <a:rPr lang="de-DE" sz="1700" dirty="0"/>
              <a:t> in </a:t>
            </a:r>
            <a:r>
              <a:rPr lang="de-DE" sz="1700" dirty="0" err="1"/>
              <a:t>science</a:t>
            </a:r>
            <a:r>
              <a:rPr lang="de-DE" sz="1700" dirty="0"/>
              <a:t>.</a:t>
            </a:r>
          </a:p>
          <a:p>
            <a:pPr lvl="1">
              <a:spcAft>
                <a:spcPts val="600"/>
              </a:spcAft>
            </a:pPr>
            <a:r>
              <a:rPr lang="de-DE" sz="1700" dirty="0" err="1"/>
              <a:t>Does</a:t>
            </a:r>
            <a:r>
              <a:rPr lang="de-DE" sz="1700" dirty="0"/>
              <a:t> a </a:t>
            </a:r>
            <a:r>
              <a:rPr lang="de-DE" sz="1700" dirty="0" err="1"/>
              <a:t>correction</a:t>
            </a:r>
            <a:r>
              <a:rPr lang="de-DE" sz="1700" dirty="0"/>
              <a:t> </a:t>
            </a:r>
            <a:r>
              <a:rPr lang="de-DE" sz="1700" dirty="0" err="1"/>
              <a:t>already</a:t>
            </a:r>
            <a:r>
              <a:rPr lang="de-DE" sz="1700" dirty="0"/>
              <a:t> </a:t>
            </a:r>
            <a:r>
              <a:rPr lang="de-DE" sz="1700" dirty="0" err="1"/>
              <a:t>reach</a:t>
            </a:r>
            <a:r>
              <a:rPr lang="de-DE" sz="1700" dirty="0"/>
              <a:t> </a:t>
            </a:r>
            <a:r>
              <a:rPr lang="de-DE" sz="1700" dirty="0" err="1"/>
              <a:t>the</a:t>
            </a:r>
            <a:r>
              <a:rPr lang="de-DE" sz="1700" dirty="0"/>
              <a:t> </a:t>
            </a:r>
            <a:r>
              <a:rPr lang="de-DE" sz="1700" dirty="0" err="1"/>
              <a:t>level</a:t>
            </a:r>
            <a:r>
              <a:rPr lang="de-DE" sz="1700" dirty="0"/>
              <a:t> </a:t>
            </a:r>
            <a:r>
              <a:rPr lang="de-DE" sz="1700" dirty="0" err="1"/>
              <a:t>of</a:t>
            </a:r>
            <a:r>
              <a:rPr lang="de-DE" sz="1700" dirty="0"/>
              <a:t> </a:t>
            </a:r>
            <a:r>
              <a:rPr lang="de-DE" sz="1700" dirty="0" err="1"/>
              <a:t>originality</a:t>
            </a:r>
            <a:r>
              <a:rPr lang="de-DE" sz="1700" dirty="0"/>
              <a:t>?</a:t>
            </a:r>
          </a:p>
        </p:txBody>
      </p:sp>
      <p:pic>
        <p:nvPicPr>
          <p:cNvPr id="6" name="Bild 4" descr="C:\4be347877bdfe52b27b673e2184dfb59">
            <a:extLst>
              <a:ext uri="{FF2B5EF4-FFF2-40B4-BE49-F238E27FC236}">
                <a16:creationId xmlns:a16="http://schemas.microsoft.com/office/drawing/2014/main" id="{604D9629-6952-4608-95BD-21A0F8DD47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4048" y="672782"/>
            <a:ext cx="3683000" cy="3797935"/>
          </a:xfrm>
          <a:prstGeom prst="rect">
            <a:avLst/>
          </a:prstGeom>
          <a:noFill/>
          <a:ln>
            <a:noFill/>
          </a:ln>
        </p:spPr>
      </p:pic>
    </p:spTree>
    <p:extLst>
      <p:ext uri="{BB962C8B-B14F-4D97-AF65-F5344CB8AC3E}">
        <p14:creationId xmlns:p14="http://schemas.microsoft.com/office/powerpoint/2010/main" val="366963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What</a:t>
            </a:r>
            <a:r>
              <a:rPr lang="de-DE" dirty="0"/>
              <a:t> do </a:t>
            </a:r>
            <a:r>
              <a:rPr lang="de-DE" dirty="0" err="1"/>
              <a:t>NonCommercial</a:t>
            </a:r>
            <a:r>
              <a:rPr lang="de-DE" dirty="0"/>
              <a:t> (NC) </a:t>
            </a:r>
            <a:r>
              <a:rPr lang="de-DE" dirty="0" err="1"/>
              <a:t>mean</a:t>
            </a:r>
            <a:r>
              <a:rPr lang="de-DE" dirty="0"/>
              <a:t>?</a:t>
            </a:r>
          </a:p>
        </p:txBody>
      </p:sp>
      <p:sp>
        <p:nvSpPr>
          <p:cNvPr id="3" name="Inhaltsplatzhalter 8"/>
          <p:cNvSpPr txBox="1">
            <a:spLocks/>
          </p:cNvSpPr>
          <p:nvPr/>
        </p:nvSpPr>
        <p:spPr>
          <a:xfrm>
            <a:off x="353556" y="987574"/>
            <a:ext cx="4074428" cy="309634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i="1" dirty="0"/>
              <a:t>"</a:t>
            </a:r>
            <a:r>
              <a:rPr lang="en-US" sz="2900" i="1" dirty="0" err="1"/>
              <a:t>NonCommercial</a:t>
            </a:r>
            <a:r>
              <a:rPr lang="en-US" sz="2900" i="1" dirty="0"/>
              <a:t> means not primarily intended for or directed towards commercial advantage or monetary compensation.”</a:t>
            </a:r>
          </a:p>
          <a:p>
            <a:pPr marL="0" indent="0">
              <a:spcBef>
                <a:spcPts val="2400"/>
              </a:spcBef>
              <a:buFont typeface="Arial" panose="020B0604020202020204" pitchFamily="34" charset="0"/>
              <a:buNone/>
            </a:pPr>
            <a:r>
              <a:rPr lang="en-US" sz="2900" dirty="0"/>
              <a:t>Issue: </a:t>
            </a:r>
            <a:br>
              <a:rPr lang="en-US" sz="2900" dirty="0"/>
            </a:br>
            <a:r>
              <a:rPr lang="en-US" sz="2900" dirty="0"/>
              <a:t>Non Government Organizations may be excluded too. </a:t>
            </a:r>
          </a:p>
        </p:txBody>
      </p:sp>
      <p:pic>
        <p:nvPicPr>
          <p:cNvPr id="4"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09409"/>
            <a:ext cx="4248472" cy="2242461"/>
          </a:xfrm>
          <a:prstGeom prst="rect">
            <a:avLst/>
          </a:prstGeom>
        </p:spPr>
      </p:pic>
    </p:spTree>
    <p:extLst>
      <p:ext uri="{BB962C8B-B14F-4D97-AF65-F5344CB8AC3E}">
        <p14:creationId xmlns:p14="http://schemas.microsoft.com/office/powerpoint/2010/main" val="353034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err="1"/>
              <a:t>Licenses</a:t>
            </a:r>
            <a:r>
              <a:rPr lang="de-DE" dirty="0"/>
              <a:t> </a:t>
            </a:r>
            <a:r>
              <a:rPr lang="de-DE" dirty="0" err="1"/>
              <a:t>for</a:t>
            </a:r>
            <a:r>
              <a:rPr lang="de-DE" dirty="0"/>
              <a:t> </a:t>
            </a:r>
            <a:r>
              <a:rPr lang="de-DE" dirty="0" err="1"/>
              <a:t>software</a:t>
            </a:r>
            <a:r>
              <a:rPr lang="de-DE" dirty="0"/>
              <a:t> (</a:t>
            </a:r>
            <a:r>
              <a:rPr lang="de-DE" dirty="0" err="1"/>
              <a:t>examples</a:t>
            </a:r>
            <a:r>
              <a:rPr lang="de-DE" dirty="0"/>
              <a:t>)</a:t>
            </a:r>
          </a:p>
        </p:txBody>
      </p:sp>
      <p:graphicFrame>
        <p:nvGraphicFramePr>
          <p:cNvPr id="3" name="Tabelle 2"/>
          <p:cNvGraphicFramePr>
            <a:graphicFrameLocks noGrp="1"/>
          </p:cNvGraphicFramePr>
          <p:nvPr>
            <p:extLst>
              <p:ext uri="{D42A27DB-BD31-4B8C-83A1-F6EECF244321}">
                <p14:modId xmlns:p14="http://schemas.microsoft.com/office/powerpoint/2010/main" val="1204082380"/>
              </p:ext>
            </p:extLst>
          </p:nvPr>
        </p:nvGraphicFramePr>
        <p:xfrm>
          <a:off x="345957" y="699542"/>
          <a:ext cx="8640959" cy="2863560"/>
        </p:xfrm>
        <a:graphic>
          <a:graphicData uri="http://schemas.openxmlformats.org/drawingml/2006/table">
            <a:tbl>
              <a:tblPr firstRow="1" bandRow="1">
                <a:tableStyleId>{5C22544A-7EE6-4342-B048-85BDC9FD1C3A}</a:tableStyleId>
              </a:tblPr>
              <a:tblGrid>
                <a:gridCol w="3528391">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GNU General Public </a:t>
                      </a:r>
                      <a:r>
                        <a:rPr lang="de-DE" sz="2000" b="0" dirty="0" err="1">
                          <a:solidFill>
                            <a:schemeClr val="tx1"/>
                          </a:solidFill>
                        </a:rPr>
                        <a:t>License</a:t>
                      </a:r>
                      <a:r>
                        <a:rPr lang="de-DE" sz="2000" b="0" dirty="0">
                          <a:solidFill>
                            <a:schemeClr val="tx1"/>
                          </a:solidFill>
                        </a:rPr>
                        <a:t> (GPL)</a:t>
                      </a:r>
                    </a:p>
                  </a:txBody>
                  <a:tcPr marT="144000" marB="144000">
                    <a:solidFill>
                      <a:schemeClr val="bg1">
                        <a:lumMod val="95000"/>
                      </a:schemeClr>
                    </a:solidFill>
                  </a:tcPr>
                </a:tc>
                <a:tc>
                  <a:txBody>
                    <a:bodyPr/>
                    <a:lstStyle/>
                    <a:p>
                      <a:r>
                        <a:rPr lang="de-DE" sz="2000" b="0" dirty="0">
                          <a:solidFill>
                            <a:schemeClr val="tx1"/>
                          </a:solidFill>
                        </a:rPr>
                        <a:t>Source code open, Copyleft</a:t>
                      </a:r>
                    </a:p>
                  </a:txBody>
                  <a:tcPr anchor="ctr">
                    <a:solidFill>
                      <a:schemeClr val="bg1">
                        <a:lumMod val="9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GNU </a:t>
                      </a:r>
                      <a:r>
                        <a:rPr lang="de-DE" sz="2000" i="1" dirty="0"/>
                        <a:t>Lesser</a:t>
                      </a:r>
                      <a:r>
                        <a:rPr lang="de-DE" sz="2000" dirty="0"/>
                        <a:t> General Public </a:t>
                      </a:r>
                      <a:r>
                        <a:rPr lang="de-DE" sz="2000" dirty="0" err="1"/>
                        <a:t>License</a:t>
                      </a:r>
                      <a:r>
                        <a:rPr lang="de-DE" sz="2000" dirty="0"/>
                        <a:t> (LGPL)</a:t>
                      </a:r>
                    </a:p>
                  </a:txBody>
                  <a:tcPr>
                    <a:solidFill>
                      <a:schemeClr val="bg1">
                        <a:lumMod val="85000"/>
                      </a:schemeClr>
                    </a:solidFill>
                  </a:tcPr>
                </a:tc>
                <a:tc>
                  <a:txBody>
                    <a:bodyPr/>
                    <a:lstStyle/>
                    <a:p>
                      <a:r>
                        <a:rPr lang="de-DE" sz="2000" baseline="0" dirty="0" err="1"/>
                        <a:t>as</a:t>
                      </a:r>
                      <a:r>
                        <a:rPr lang="de-DE" sz="2000" baseline="0" dirty="0"/>
                        <a:t> GPL, but </a:t>
                      </a:r>
                      <a:r>
                        <a:rPr lang="de-DE" sz="2000" baseline="0" dirty="0" err="1"/>
                        <a:t>no</a:t>
                      </a:r>
                      <a:r>
                        <a:rPr lang="de-DE" sz="2000" baseline="0" dirty="0"/>
                        <a:t> Copyleft, </a:t>
                      </a:r>
                      <a:r>
                        <a:rPr lang="de-DE" sz="2000" baseline="0" dirty="0" err="1"/>
                        <a:t>if</a:t>
                      </a:r>
                      <a:r>
                        <a:rPr lang="de-DE" sz="2000" baseline="0" dirty="0"/>
                        <a:t> </a:t>
                      </a:r>
                      <a:r>
                        <a:rPr lang="de-DE" sz="2000" baseline="0" dirty="0" err="1"/>
                        <a:t>re-use</a:t>
                      </a:r>
                      <a:r>
                        <a:rPr lang="de-DE" sz="2000" baseline="0" dirty="0"/>
                        <a:t> </a:t>
                      </a:r>
                      <a:r>
                        <a:rPr lang="de-DE" sz="2000" baseline="0" dirty="0" err="1"/>
                        <a:t>is</a:t>
                      </a:r>
                      <a:r>
                        <a:rPr lang="de-DE" sz="2000" baseline="0" dirty="0"/>
                        <a:t> </a:t>
                      </a:r>
                      <a:r>
                        <a:rPr lang="de-DE" sz="2000" baseline="0" dirty="0" err="1"/>
                        <a:t>only</a:t>
                      </a:r>
                      <a:r>
                        <a:rPr lang="de-DE" sz="2000" baseline="0" dirty="0"/>
                        <a:t> </a:t>
                      </a:r>
                      <a:r>
                        <a:rPr lang="de-DE" sz="2000" baseline="0" dirty="0" err="1"/>
                        <a:t>library</a:t>
                      </a:r>
                      <a:r>
                        <a:rPr lang="de-DE" sz="2000" baseline="0" dirty="0"/>
                        <a:t> </a:t>
                      </a:r>
                      <a:r>
                        <a:rPr lang="de-DE" sz="2000" baseline="0" dirty="0" err="1"/>
                        <a:t>call</a:t>
                      </a:r>
                      <a:endParaRPr lang="de-DE" sz="2000" dirty="0"/>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Apache </a:t>
                      </a:r>
                      <a:r>
                        <a:rPr lang="de-DE" sz="2000" dirty="0" err="1"/>
                        <a:t>license</a:t>
                      </a:r>
                      <a:endParaRPr lang="de-DE" sz="2000" dirty="0"/>
                    </a:p>
                  </a:txBody>
                  <a:tcPr marT="144000" marB="144000" anchor="ctr">
                    <a:solidFill>
                      <a:schemeClr val="bg1">
                        <a:lumMod val="95000"/>
                      </a:schemeClr>
                    </a:solidFill>
                  </a:tcPr>
                </a:tc>
                <a:tc>
                  <a:txBody>
                    <a:bodyPr/>
                    <a:lstStyle/>
                    <a:p>
                      <a:pPr marL="285750" indent="-285750">
                        <a:spcBef>
                          <a:spcPts val="600"/>
                        </a:spcBef>
                        <a:buFont typeface="Arial" panose="020B0604020202020204" pitchFamily="34" charset="0"/>
                        <a:buChar char="•"/>
                      </a:pPr>
                      <a:r>
                        <a:rPr lang="de-DE" sz="2000" b="0" dirty="0">
                          <a:solidFill>
                            <a:schemeClr val="tx1"/>
                          </a:solidFill>
                        </a:rPr>
                        <a:t>Source code </a:t>
                      </a:r>
                      <a:r>
                        <a:rPr lang="de-DE" sz="2000" b="0" dirty="0" err="1">
                          <a:solidFill>
                            <a:schemeClr val="tx1"/>
                          </a:solidFill>
                        </a:rPr>
                        <a:t>need</a:t>
                      </a:r>
                      <a:r>
                        <a:rPr lang="de-DE" sz="2000" b="0" dirty="0">
                          <a:solidFill>
                            <a:schemeClr val="tx1"/>
                          </a:solidFill>
                        </a:rPr>
                        <a:t> not </a:t>
                      </a:r>
                      <a:r>
                        <a:rPr lang="de-DE" sz="2000" b="0" dirty="0" err="1">
                          <a:solidFill>
                            <a:schemeClr val="tx1"/>
                          </a:solidFill>
                        </a:rPr>
                        <a:t>to</a:t>
                      </a:r>
                      <a:r>
                        <a:rPr lang="de-DE" sz="2000" b="0" dirty="0">
                          <a:solidFill>
                            <a:schemeClr val="tx1"/>
                          </a:solidFill>
                        </a:rPr>
                        <a:t> </a:t>
                      </a:r>
                      <a:r>
                        <a:rPr lang="de-DE" sz="2000" b="0" dirty="0" err="1">
                          <a:solidFill>
                            <a:schemeClr val="tx1"/>
                          </a:solidFill>
                        </a:rPr>
                        <a:t>be</a:t>
                      </a:r>
                      <a:r>
                        <a:rPr lang="de-DE" sz="2000" b="0" dirty="0">
                          <a:solidFill>
                            <a:schemeClr val="tx1"/>
                          </a:solidFill>
                        </a:rPr>
                        <a:t> open.</a:t>
                      </a:r>
                    </a:p>
                    <a:p>
                      <a:pPr marL="285750" indent="-285750">
                        <a:buFont typeface="Arial" panose="020B0604020202020204" pitchFamily="34" charset="0"/>
                        <a:buChar char="•"/>
                      </a:pPr>
                      <a:r>
                        <a:rPr lang="en-US" sz="2000" dirty="0"/>
                        <a:t>Apache license must be included, but custom software does not need to be under the Apache license.</a:t>
                      </a:r>
                      <a:endParaRPr lang="de-DE" sz="2000" dirty="0"/>
                    </a:p>
                  </a:txBody>
                  <a:tcPr marT="0"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7" name="Textfeld 6"/>
          <p:cNvSpPr txBox="1"/>
          <p:nvPr/>
        </p:nvSpPr>
        <p:spPr>
          <a:xfrm rot="10800000">
            <a:off x="6764820" y="955327"/>
            <a:ext cx="399468" cy="400110"/>
          </a:xfrm>
          <a:prstGeom prst="rect">
            <a:avLst/>
          </a:prstGeom>
          <a:noFill/>
        </p:spPr>
        <p:txBody>
          <a:bodyPr wrap="none" rtlCol="0">
            <a:spAutoFit/>
          </a:bodyPr>
          <a:lstStyle/>
          <a:p>
            <a:r>
              <a:rPr lang="de-DE" sz="2000" dirty="0"/>
              <a:t>©</a:t>
            </a:r>
          </a:p>
        </p:txBody>
      </p:sp>
      <p:sp>
        <p:nvSpPr>
          <p:cNvPr id="5" name="Textfeld 4"/>
          <p:cNvSpPr txBox="1"/>
          <p:nvPr/>
        </p:nvSpPr>
        <p:spPr>
          <a:xfrm>
            <a:off x="384730" y="3808080"/>
            <a:ext cx="5815182" cy="646331"/>
          </a:xfrm>
          <a:prstGeom prst="rect">
            <a:avLst/>
          </a:prstGeom>
          <a:noFill/>
        </p:spPr>
        <p:txBody>
          <a:bodyPr wrap="none" rtlCol="0">
            <a:spAutoFit/>
          </a:bodyPr>
          <a:lstStyle/>
          <a:p>
            <a:r>
              <a:rPr lang="de-DE" dirty="0" err="1"/>
              <a:t>Overview</a:t>
            </a:r>
            <a:r>
              <a:rPr lang="de-DE" dirty="0"/>
              <a:t> </a:t>
            </a:r>
            <a:r>
              <a:rPr lang="de-DE" dirty="0" err="1"/>
              <a:t>of</a:t>
            </a:r>
            <a:r>
              <a:rPr lang="de-DE" dirty="0"/>
              <a:t> </a:t>
            </a:r>
            <a:r>
              <a:rPr lang="de-DE" dirty="0" err="1"/>
              <a:t>numerous</a:t>
            </a:r>
            <a:r>
              <a:rPr lang="de-DE" dirty="0"/>
              <a:t> </a:t>
            </a:r>
            <a:r>
              <a:rPr lang="de-DE" dirty="0" err="1"/>
              <a:t>further</a:t>
            </a:r>
            <a:r>
              <a:rPr lang="de-DE" dirty="0"/>
              <a:t> </a:t>
            </a:r>
            <a:r>
              <a:rPr lang="de-DE" dirty="0" err="1"/>
              <a:t>software</a:t>
            </a:r>
            <a:r>
              <a:rPr lang="de-DE" dirty="0"/>
              <a:t> </a:t>
            </a:r>
            <a:r>
              <a:rPr lang="de-DE" dirty="0" err="1"/>
              <a:t>licenses</a:t>
            </a:r>
            <a:r>
              <a:rPr lang="de-DE" dirty="0"/>
              <a:t>:</a:t>
            </a:r>
          </a:p>
          <a:p>
            <a:r>
              <a:rPr lang="de-DE" dirty="0">
                <a:hlinkClick r:id="rId2"/>
              </a:rPr>
              <a:t>https://www.gnu.org/licenses/license-list#SoftwareLicenses</a:t>
            </a:r>
            <a:endParaRPr lang="de-DE" dirty="0"/>
          </a:p>
        </p:txBody>
      </p:sp>
    </p:spTree>
    <p:extLst>
      <p:ext uri="{BB962C8B-B14F-4D97-AF65-F5344CB8AC3E}">
        <p14:creationId xmlns:p14="http://schemas.microsoft.com/office/powerpoint/2010/main" val="96946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a:t>Open Data Commons (ODC) licenses for databases</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224946516"/>
              </p:ext>
            </p:extLst>
          </p:nvPr>
        </p:nvGraphicFramePr>
        <p:xfrm>
          <a:off x="345957" y="1887838"/>
          <a:ext cx="8258491" cy="2280240"/>
        </p:xfrm>
        <a:graphic>
          <a:graphicData uri="http://schemas.openxmlformats.org/drawingml/2006/table">
            <a:tbl>
              <a:tblPr firstRow="1" bandRow="1">
                <a:tableStyleId>{5C22544A-7EE6-4342-B048-85BDC9FD1C3A}</a:tableStyleId>
              </a:tblPr>
              <a:tblGrid>
                <a:gridCol w="3372217">
                  <a:extLst>
                    <a:ext uri="{9D8B030D-6E8A-4147-A177-3AD203B41FA5}">
                      <a16:colId xmlns:a16="http://schemas.microsoft.com/office/drawing/2014/main" val="20000"/>
                    </a:ext>
                  </a:extLst>
                </a:gridCol>
                <a:gridCol w="4886274">
                  <a:extLst>
                    <a:ext uri="{9D8B030D-6E8A-4147-A177-3AD203B41FA5}">
                      <a16:colId xmlns:a16="http://schemas.microsoft.com/office/drawing/2014/main" val="20001"/>
                    </a:ext>
                  </a:extLst>
                </a:gridCol>
              </a:tblGrid>
              <a:tr h="370840">
                <a:tc>
                  <a:txBody>
                    <a:bodyPr/>
                    <a:lstStyle/>
                    <a:p>
                      <a:r>
                        <a:rPr lang="en-US" sz="2000" b="0" dirty="0">
                          <a:solidFill>
                            <a:schemeClr val="tx1"/>
                          </a:solidFill>
                        </a:rPr>
                        <a:t>Public Domain Dedication and License (PDDL)</a:t>
                      </a:r>
                    </a:p>
                  </a:txBody>
                  <a:tcPr marT="36000" marB="36000">
                    <a:solidFill>
                      <a:schemeClr val="bg1">
                        <a:lumMod val="95000"/>
                      </a:schemeClr>
                    </a:solidFill>
                  </a:tcPr>
                </a:tc>
                <a:tc>
                  <a:txBody>
                    <a:bodyPr/>
                    <a:lstStyle/>
                    <a:p>
                      <a:r>
                        <a:rPr lang="en-US" sz="2000" b="0" dirty="0">
                          <a:solidFill>
                            <a:schemeClr val="tx1"/>
                          </a:solidFill>
                        </a:rPr>
                        <a:t>Most extensive waiver of rights </a:t>
                      </a:r>
                      <a:r>
                        <a:rPr lang="de-DE" sz="2000" b="0" baseline="0" dirty="0" err="1">
                          <a:solidFill>
                            <a:schemeClr val="tx1"/>
                          </a:solidFill>
                        </a:rPr>
                        <a:t>similar</a:t>
                      </a:r>
                      <a:r>
                        <a:rPr lang="de-DE" sz="2000" b="0" baseline="0" dirty="0">
                          <a:solidFill>
                            <a:schemeClr val="tx1"/>
                          </a:solidFill>
                        </a:rPr>
                        <a:t> </a:t>
                      </a:r>
                      <a:r>
                        <a:rPr lang="de-DE" sz="2000" b="0" baseline="0" dirty="0" err="1">
                          <a:solidFill>
                            <a:schemeClr val="tx1"/>
                          </a:solidFill>
                        </a:rPr>
                        <a:t>to</a:t>
                      </a:r>
                      <a:r>
                        <a:rPr lang="de-DE" sz="2000" b="0" baseline="0" dirty="0">
                          <a:solidFill>
                            <a:schemeClr val="tx1"/>
                          </a:solidFill>
                        </a:rPr>
                        <a:t> CC0</a:t>
                      </a:r>
                      <a:endParaRPr lang="de-DE" sz="20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0" dirty="0"/>
                        <a:t>Open Data </a:t>
                      </a:r>
                      <a:r>
                        <a:rPr lang="de-DE" sz="2000" b="0" dirty="0" err="1"/>
                        <a:t>Commons</a:t>
                      </a:r>
                      <a:r>
                        <a:rPr lang="de-DE" sz="2000" b="0" dirty="0"/>
                        <a:t> Attribution </a:t>
                      </a:r>
                      <a:r>
                        <a:rPr lang="de-DE" sz="2000" b="0" dirty="0" err="1"/>
                        <a:t>License</a:t>
                      </a:r>
                      <a:r>
                        <a:rPr lang="de-DE" sz="2000" b="0" dirty="0"/>
                        <a:t> (ODC-</a:t>
                      </a:r>
                      <a:r>
                        <a:rPr lang="de-DE" sz="2000" b="0" dirty="0" err="1"/>
                        <a:t>By</a:t>
                      </a:r>
                      <a:r>
                        <a:rPr lang="de-DE" sz="2000" b="0" dirty="0"/>
                        <a:t>)</a:t>
                      </a:r>
                    </a:p>
                  </a:txBody>
                  <a:tcPr>
                    <a:solidFill>
                      <a:schemeClr val="bg1">
                        <a:lumMod val="85000"/>
                      </a:schemeClr>
                    </a:solidFill>
                  </a:tcPr>
                </a:tc>
                <a:tc>
                  <a:txBody>
                    <a:bodyPr/>
                    <a:lstStyle/>
                    <a:p>
                      <a:r>
                        <a:rPr lang="de-DE" sz="2000" baseline="0" dirty="0" err="1"/>
                        <a:t>Similar</a:t>
                      </a:r>
                      <a:r>
                        <a:rPr lang="de-DE" sz="2000" baseline="0" dirty="0"/>
                        <a:t> </a:t>
                      </a:r>
                      <a:r>
                        <a:rPr lang="de-DE" sz="2000" baseline="0" dirty="0" err="1"/>
                        <a:t>to</a:t>
                      </a:r>
                      <a:r>
                        <a:rPr lang="de-DE" sz="2000" baseline="0" dirty="0"/>
                        <a:t> CC BY</a:t>
                      </a:r>
                      <a:endParaRPr lang="de-DE" sz="2000" dirty="0"/>
                    </a:p>
                  </a:txBody>
                  <a:tcPr anchor="ctr">
                    <a:solidFill>
                      <a:schemeClr val="bg1">
                        <a:lumMod val="85000"/>
                      </a:schemeClr>
                    </a:solidFill>
                  </a:tcPr>
                </a:tc>
                <a:extLst>
                  <a:ext uri="{0D108BD9-81ED-4DB2-BD59-A6C34878D82A}">
                    <a16:rowId xmlns:a16="http://schemas.microsoft.com/office/drawing/2014/main" val="10001"/>
                  </a:ext>
                </a:extLst>
              </a:tr>
              <a:tr h="370840">
                <a:tc>
                  <a:txBody>
                    <a:bodyPr/>
                    <a:lstStyle/>
                    <a:p>
                      <a:r>
                        <a:rPr lang="de-DE" sz="2000" b="0" dirty="0"/>
                        <a:t>Open Database </a:t>
                      </a:r>
                      <a:r>
                        <a:rPr lang="de-DE" sz="2000" b="0" dirty="0" err="1"/>
                        <a:t>License</a:t>
                      </a:r>
                      <a:r>
                        <a:rPr lang="de-DE" sz="2000" b="0" dirty="0"/>
                        <a:t> (ODC-</a:t>
                      </a:r>
                      <a:r>
                        <a:rPr lang="de-DE" sz="2000" b="0" dirty="0" err="1"/>
                        <a:t>ODbL</a:t>
                      </a:r>
                      <a:r>
                        <a:rPr lang="de-DE" sz="2000" b="0" dirty="0"/>
                        <a:t>)</a:t>
                      </a:r>
                    </a:p>
                  </a:txBody>
                  <a:tcPr marT="144000" marB="144000" anchor="ctr">
                    <a:solidFill>
                      <a:schemeClr val="bg1">
                        <a:lumMod val="95000"/>
                      </a:schemeClr>
                    </a:solidFill>
                  </a:tcPr>
                </a:tc>
                <a:tc>
                  <a:txBody>
                    <a:bodyPr/>
                    <a:lstStyle/>
                    <a:p>
                      <a:pPr marL="285750" indent="-285750">
                        <a:buFont typeface="Arial" panose="020B0604020202020204" pitchFamily="34" charset="0"/>
                        <a:buChar char="•"/>
                      </a:pPr>
                      <a:r>
                        <a:rPr lang="de-DE" sz="2000" b="0" dirty="0" err="1">
                          <a:solidFill>
                            <a:schemeClr val="tx1"/>
                          </a:solidFill>
                        </a:rPr>
                        <a:t>Similar</a:t>
                      </a:r>
                      <a:r>
                        <a:rPr lang="de-DE" sz="2000" b="0" dirty="0">
                          <a:solidFill>
                            <a:schemeClr val="tx1"/>
                          </a:solidFill>
                        </a:rPr>
                        <a:t> </a:t>
                      </a:r>
                      <a:r>
                        <a:rPr lang="de-DE" sz="2000" b="0" dirty="0" err="1">
                          <a:solidFill>
                            <a:schemeClr val="tx1"/>
                          </a:solidFill>
                        </a:rPr>
                        <a:t>to</a:t>
                      </a:r>
                      <a:r>
                        <a:rPr lang="de-DE" sz="2000" b="0" dirty="0">
                          <a:solidFill>
                            <a:schemeClr val="tx1"/>
                          </a:solidFill>
                        </a:rPr>
                        <a:t> CC BY-SA</a:t>
                      </a:r>
                    </a:p>
                    <a:p>
                      <a:pPr marL="285750" indent="-285750">
                        <a:buFont typeface="Arial" panose="020B0604020202020204" pitchFamily="34" charset="0"/>
                        <a:buChar char="•"/>
                      </a:pPr>
                      <a:r>
                        <a:rPr lang="de-DE" sz="2000" b="0" dirty="0">
                          <a:solidFill>
                            <a:schemeClr val="tx1"/>
                          </a:solidFill>
                        </a:rPr>
                        <a:t>Most </a:t>
                      </a:r>
                      <a:r>
                        <a:rPr lang="de-DE" sz="2000" b="0" dirty="0" err="1">
                          <a:solidFill>
                            <a:schemeClr val="tx1"/>
                          </a:solidFill>
                        </a:rPr>
                        <a:t>important</a:t>
                      </a:r>
                      <a:r>
                        <a:rPr lang="de-DE" sz="2000" b="0" dirty="0">
                          <a:solidFill>
                            <a:schemeClr val="tx1"/>
                          </a:solidFill>
                        </a:rPr>
                        <a:t> </a:t>
                      </a:r>
                      <a:r>
                        <a:rPr lang="de-DE" sz="2000" b="0" dirty="0" err="1">
                          <a:solidFill>
                            <a:schemeClr val="tx1"/>
                          </a:solidFill>
                        </a:rPr>
                        <a:t>user</a:t>
                      </a:r>
                      <a:r>
                        <a:rPr lang="de-DE" sz="2000" dirty="0"/>
                        <a:t>: OpenStreetMap</a:t>
                      </a:r>
                    </a:p>
                  </a:txBody>
                  <a:tcPr marT="0"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Textfeld 4"/>
          <p:cNvSpPr txBox="1"/>
          <p:nvPr/>
        </p:nvSpPr>
        <p:spPr>
          <a:xfrm>
            <a:off x="373108" y="699542"/>
            <a:ext cx="8231340" cy="1015663"/>
          </a:xfrm>
          <a:prstGeom prst="rect">
            <a:avLst/>
          </a:prstGeom>
          <a:noFill/>
          <a:ln>
            <a:solidFill>
              <a:schemeClr val="tx1"/>
            </a:solidFill>
          </a:ln>
        </p:spPr>
        <p:txBody>
          <a:bodyPr wrap="square" rtlCol="0">
            <a:spAutoFit/>
          </a:bodyPr>
          <a:lstStyle/>
          <a:p>
            <a:r>
              <a:rPr lang="en-US" sz="2000" dirty="0"/>
              <a:t>Created to cover database rights (according to § 87b of the German Copyright Act, separate rights of reproduction and distribution for databases), because CC licenses only protect databases from version 4.0 onwards.</a:t>
            </a:r>
            <a:endParaRPr lang="de-DE" sz="2000" dirty="0"/>
          </a:p>
        </p:txBody>
      </p:sp>
    </p:spTree>
    <p:extLst>
      <p:ext uri="{BB962C8B-B14F-4D97-AF65-F5344CB8AC3E}">
        <p14:creationId xmlns:p14="http://schemas.microsoft.com/office/powerpoint/2010/main" val="2559357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What are the minimum requirements for a research data license?</a:t>
            </a:r>
            <a:endParaRPr lang="de-DE" dirty="0"/>
          </a:p>
        </p:txBody>
      </p:sp>
      <p:sp>
        <p:nvSpPr>
          <p:cNvPr id="4" name="Fensterinhalt vertikal verschieben 3"/>
          <p:cNvSpPr/>
          <p:nvPr/>
        </p:nvSpPr>
        <p:spPr>
          <a:xfrm>
            <a:off x="1619672" y="771550"/>
            <a:ext cx="5832648" cy="3600400"/>
          </a:xfrm>
          <a:prstGeom prst="vertic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339752" y="1525309"/>
            <a:ext cx="4392488" cy="2092881"/>
          </a:xfrm>
          <a:prstGeom prst="rect">
            <a:avLst/>
          </a:prstGeom>
          <a:noFill/>
        </p:spPr>
        <p:txBody>
          <a:bodyPr wrap="square" rtlCol="0">
            <a:spAutoFit/>
          </a:bodyPr>
          <a:lstStyle/>
          <a:p>
            <a:pPr>
              <a:spcAft>
                <a:spcPts val="1200"/>
              </a:spcAft>
            </a:pPr>
            <a:r>
              <a:rPr lang="en-US" dirty="0"/>
              <a:t>Granting of a non-exclusive right of use</a:t>
            </a:r>
          </a:p>
          <a:p>
            <a:pPr>
              <a:spcAft>
                <a:spcPts val="1200"/>
              </a:spcAft>
            </a:pPr>
            <a:r>
              <a:rPr lang="en-US" dirty="0"/>
              <a:t>Disclaimer of warranty</a:t>
            </a:r>
          </a:p>
          <a:p>
            <a:pPr>
              <a:spcAft>
                <a:spcPts val="1200"/>
              </a:spcAft>
            </a:pPr>
            <a:r>
              <a:rPr lang="en-US" dirty="0"/>
              <a:t>Limitation of liability</a:t>
            </a:r>
          </a:p>
          <a:p>
            <a:pPr>
              <a:spcAft>
                <a:spcPts val="1200"/>
              </a:spcAft>
            </a:pPr>
            <a:r>
              <a:rPr lang="en-US" dirty="0"/>
              <a:t>Citation obligation</a:t>
            </a:r>
          </a:p>
          <a:p>
            <a:pPr>
              <a:spcAft>
                <a:spcPts val="1200"/>
              </a:spcAft>
            </a:pPr>
            <a:r>
              <a:rPr lang="en-US" dirty="0"/>
              <a:t>Rules for databases</a:t>
            </a:r>
            <a:endParaRPr lang="de-DE" dirty="0"/>
          </a:p>
        </p:txBody>
      </p:sp>
    </p:spTree>
    <p:extLst>
      <p:ext uri="{BB962C8B-B14F-4D97-AF65-F5344CB8AC3E}">
        <p14:creationId xmlns:p14="http://schemas.microsoft.com/office/powerpoint/2010/main" val="260333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Attention!</a:t>
            </a:r>
          </a:p>
        </p:txBody>
      </p:sp>
      <p:sp>
        <p:nvSpPr>
          <p:cNvPr id="3" name="Textfeld 2"/>
          <p:cNvSpPr txBox="1"/>
          <p:nvPr/>
        </p:nvSpPr>
        <p:spPr>
          <a:xfrm>
            <a:off x="395536" y="987574"/>
            <a:ext cx="7196714" cy="369332"/>
          </a:xfrm>
          <a:prstGeom prst="rect">
            <a:avLst/>
          </a:prstGeom>
          <a:noFill/>
        </p:spPr>
        <p:txBody>
          <a:bodyPr wrap="none" rtlCol="0">
            <a:spAutoFit/>
          </a:bodyPr>
          <a:lstStyle/>
          <a:p>
            <a:r>
              <a:rPr lang="de-DE" dirty="0" err="1"/>
              <a:t>Your</a:t>
            </a:r>
            <a:r>
              <a:rPr lang="de-DE" dirty="0"/>
              <a:t> </a:t>
            </a:r>
            <a:r>
              <a:rPr lang="de-DE" dirty="0" err="1"/>
              <a:t>license</a:t>
            </a:r>
            <a:r>
              <a:rPr lang="de-DE" dirty="0"/>
              <a:t> </a:t>
            </a:r>
            <a:r>
              <a:rPr lang="de-DE" dirty="0" err="1"/>
              <a:t>must</a:t>
            </a:r>
            <a:r>
              <a:rPr lang="de-DE" dirty="0"/>
              <a:t> </a:t>
            </a:r>
            <a:r>
              <a:rPr lang="de-DE" dirty="0" err="1"/>
              <a:t>be</a:t>
            </a:r>
            <a:r>
              <a:rPr lang="de-DE" dirty="0"/>
              <a:t> </a:t>
            </a:r>
            <a:r>
              <a:rPr lang="de-DE" dirty="0" err="1"/>
              <a:t>compatibel</a:t>
            </a:r>
            <a:r>
              <a:rPr lang="de-DE" dirty="0"/>
              <a:t> </a:t>
            </a:r>
            <a:r>
              <a:rPr lang="de-DE" dirty="0" err="1"/>
              <a:t>with</a:t>
            </a:r>
            <a:r>
              <a:rPr lang="de-DE" dirty="0"/>
              <a:t> </a:t>
            </a:r>
            <a:r>
              <a:rPr lang="de-DE" dirty="0" err="1"/>
              <a:t>the</a:t>
            </a:r>
            <a:r>
              <a:rPr lang="de-DE" dirty="0"/>
              <a:t> </a:t>
            </a:r>
            <a:r>
              <a:rPr lang="de-DE" dirty="0" err="1"/>
              <a:t>terms</a:t>
            </a:r>
            <a:r>
              <a:rPr lang="de-DE" dirty="0"/>
              <a:t> </a:t>
            </a:r>
            <a:r>
              <a:rPr lang="de-DE" dirty="0" err="1"/>
              <a:t>of</a:t>
            </a:r>
            <a:r>
              <a:rPr lang="de-DE" dirty="0"/>
              <a:t> </a:t>
            </a:r>
            <a:r>
              <a:rPr lang="de-DE" dirty="0" err="1"/>
              <a:t>use</a:t>
            </a:r>
            <a:r>
              <a:rPr lang="de-DE" dirty="0"/>
              <a:t> </a:t>
            </a:r>
            <a:r>
              <a:rPr lang="de-DE" dirty="0" err="1"/>
              <a:t>of</a:t>
            </a:r>
            <a:r>
              <a:rPr lang="de-DE" dirty="0"/>
              <a:t> </a:t>
            </a:r>
            <a:r>
              <a:rPr lang="de-DE" dirty="0" err="1"/>
              <a:t>your</a:t>
            </a:r>
            <a:r>
              <a:rPr lang="de-DE" dirty="0"/>
              <a:t> </a:t>
            </a:r>
            <a:r>
              <a:rPr lang="de-DE"/>
              <a:t>repository.</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59838"/>
            <a:ext cx="4824536" cy="2194742"/>
          </a:xfrm>
          <a:prstGeom prst="rect">
            <a:avLst/>
          </a:prstGeom>
        </p:spPr>
      </p:pic>
    </p:spTree>
    <p:extLst>
      <p:ext uri="{BB962C8B-B14F-4D97-AF65-F5344CB8AC3E}">
        <p14:creationId xmlns:p14="http://schemas.microsoft.com/office/powerpoint/2010/main" val="2716220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139702"/>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4800" dirty="0" err="1">
                <a:solidFill>
                  <a:srgbClr val="89BA17"/>
                </a:solidFill>
                <a:latin typeface="Arial"/>
                <a:cs typeface="Arial"/>
              </a:rPr>
              <a:t>Offers</a:t>
            </a:r>
            <a:r>
              <a:rPr lang="de-DE" sz="4800" dirty="0">
                <a:solidFill>
                  <a:srgbClr val="89BA17"/>
                </a:solidFill>
                <a:latin typeface="Arial"/>
                <a:cs typeface="Arial"/>
              </a:rPr>
              <a:t> and </a:t>
            </a:r>
            <a:r>
              <a:rPr lang="de-DE" sz="4800" dirty="0" err="1">
                <a:solidFill>
                  <a:srgbClr val="89BA17"/>
                </a:solidFill>
                <a:latin typeface="Arial"/>
                <a:cs typeface="Arial"/>
              </a:rPr>
              <a:t>requirements</a:t>
            </a:r>
            <a:r>
              <a:rPr lang="de-DE" sz="4800" dirty="0">
                <a:solidFill>
                  <a:srgbClr val="89BA17"/>
                </a:solidFill>
                <a:latin typeface="Arial"/>
                <a:cs typeface="Arial"/>
              </a:rPr>
              <a:t> </a:t>
            </a:r>
            <a:r>
              <a:rPr lang="de-DE" sz="4800" dirty="0" err="1">
                <a:solidFill>
                  <a:srgbClr val="89BA17"/>
                </a:solidFill>
                <a:latin typeface="Arial"/>
                <a:cs typeface="Arial"/>
              </a:rPr>
              <a:t>of</a:t>
            </a:r>
            <a:r>
              <a:rPr lang="de-DE" sz="4800" dirty="0">
                <a:solidFill>
                  <a:srgbClr val="89BA17"/>
                </a:solidFill>
                <a:latin typeface="Arial"/>
                <a:cs typeface="Arial"/>
              </a:rPr>
              <a:t> </a:t>
            </a:r>
            <a:r>
              <a:rPr lang="de-DE" sz="4800" dirty="0" err="1">
                <a:solidFill>
                  <a:srgbClr val="89BA17"/>
                </a:solidFill>
                <a:latin typeface="Arial"/>
                <a:cs typeface="Arial"/>
              </a:rPr>
              <a:t>our</a:t>
            </a:r>
            <a:r>
              <a:rPr lang="de-DE" sz="4800" dirty="0">
                <a:solidFill>
                  <a:srgbClr val="89BA17"/>
                </a:solidFill>
                <a:latin typeface="Arial"/>
                <a:cs typeface="Arial"/>
              </a:rPr>
              <a:t> University</a:t>
            </a:r>
            <a:endParaRPr lang="de-DE" sz="4800" dirty="0">
              <a:ea typeface="Helvetica" charset="0"/>
              <a:cs typeface="Helvetica" charset="0"/>
            </a:endParaRP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1871746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7015" y="1323801"/>
            <a:ext cx="8272090" cy="2616101"/>
          </a:xfrm>
          <a:prstGeom prst="rect">
            <a:avLst/>
          </a:prstGeom>
          <a:noFill/>
        </p:spPr>
        <p:txBody>
          <a:bodyPr wrap="square" rtlCol="0">
            <a:spAutoFit/>
          </a:bodyPr>
          <a:lstStyle/>
          <a:p>
            <a:pPr marL="285750" indent="-285750">
              <a:spcAft>
                <a:spcPts val="1200"/>
              </a:spcAft>
              <a:buFont typeface="Courier New" panose="02070309020205020404" pitchFamily="49" charset="0"/>
              <a:buChar char="o"/>
            </a:pPr>
            <a:r>
              <a:rPr lang="en-US" dirty="0"/>
              <a:t>“Project leaders and independent researchers are generally responsible for the research data management of their research projects. In particular, they are obligated to ensure compliance with good scientific practice and disciplinary standards.”</a:t>
            </a:r>
          </a:p>
          <a:p>
            <a:pPr marL="285750" indent="-285750">
              <a:spcAft>
                <a:spcPts val="1200"/>
              </a:spcAft>
              <a:buFont typeface="Courier New" panose="02070309020205020404" pitchFamily="49" charset="0"/>
              <a:buChar char="o"/>
            </a:pPr>
            <a:r>
              <a:rPr lang="en-US" dirty="0"/>
              <a:t>Storage and archiving in the IT infrastructure of the University of Wuppertal (BUW) or in subject-specific repositories (taking into account data protection requirements)</a:t>
            </a:r>
          </a:p>
          <a:p>
            <a:pPr marL="285750" indent="-285750">
              <a:spcAft>
                <a:spcPts val="1200"/>
              </a:spcAft>
              <a:buFont typeface="Courier New" panose="02070309020205020404" pitchFamily="49" charset="0"/>
              <a:buChar char="o"/>
            </a:pPr>
            <a:r>
              <a:rPr lang="en-US" dirty="0"/>
              <a:t>Retention period: at least ten years</a:t>
            </a:r>
            <a:endParaRPr lang="de-DE" dirty="0"/>
          </a:p>
        </p:txBody>
      </p:sp>
      <p:sp>
        <p:nvSpPr>
          <p:cNvPr id="8" name="Textfeld 7">
            <a:extLst>
              <a:ext uri="{FF2B5EF4-FFF2-40B4-BE49-F238E27FC236}">
                <a16:creationId xmlns:a16="http://schemas.microsoft.com/office/drawing/2014/main" id="{F9843722-7ACE-4B82-9696-49A96DC5F949}"/>
              </a:ext>
            </a:extLst>
          </p:cNvPr>
          <p:cNvSpPr txBox="1"/>
          <p:nvPr/>
        </p:nvSpPr>
        <p:spPr>
          <a:xfrm>
            <a:off x="404366" y="115927"/>
            <a:ext cx="8424935" cy="1015663"/>
          </a:xfrm>
          <a:prstGeom prst="rect">
            <a:avLst/>
          </a:prstGeom>
          <a:solidFill>
            <a:schemeClr val="bg1">
              <a:lumMod val="85000"/>
            </a:schemeClr>
          </a:solidFill>
        </p:spPr>
        <p:txBody>
          <a:bodyPr wrap="square" rtlCol="0">
            <a:spAutoFit/>
          </a:bodyPr>
          <a:lstStyle/>
          <a:p>
            <a:pPr algn="ctr"/>
            <a:r>
              <a:rPr lang="de-DE" sz="2000" b="1" dirty="0"/>
              <a:t>„Grundsätze im Umgang mit Forschungsdaten an der Bergischen Universität Wuppertal“ </a:t>
            </a:r>
          </a:p>
          <a:p>
            <a:pPr algn="ctr"/>
            <a:r>
              <a:rPr lang="de-DE" sz="2000" b="1" dirty="0"/>
              <a:t>(Amtliche Mitteilungen Nr. 93 vom 27.08.2015)</a:t>
            </a:r>
          </a:p>
        </p:txBody>
      </p:sp>
    </p:spTree>
    <p:extLst>
      <p:ext uri="{BB962C8B-B14F-4D97-AF65-F5344CB8AC3E}">
        <p14:creationId xmlns:p14="http://schemas.microsoft.com/office/powerpoint/2010/main" val="30699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Offers</a:t>
            </a:r>
            <a:r>
              <a:rPr lang="de-DE" dirty="0"/>
              <a:t> </a:t>
            </a:r>
            <a:r>
              <a:rPr lang="de-DE" dirty="0" err="1"/>
              <a:t>of</a:t>
            </a:r>
            <a:r>
              <a:rPr lang="de-DE" dirty="0"/>
              <a:t> </a:t>
            </a:r>
            <a:r>
              <a:rPr lang="de-DE" dirty="0" err="1"/>
              <a:t>the</a:t>
            </a:r>
            <a:r>
              <a:rPr lang="de-DE" dirty="0"/>
              <a:t> Service </a:t>
            </a:r>
            <a:r>
              <a:rPr lang="de-DE" dirty="0" err="1"/>
              <a:t>Centre</a:t>
            </a:r>
            <a:r>
              <a:rPr lang="de-DE" dirty="0"/>
              <a:t> Research Data Management</a:t>
            </a:r>
          </a:p>
        </p:txBody>
      </p:sp>
      <p:sp>
        <p:nvSpPr>
          <p:cNvPr id="5" name="Google Shape;140;p21"/>
          <p:cNvSpPr txBox="1">
            <a:spLocks/>
          </p:cNvSpPr>
          <p:nvPr/>
        </p:nvSpPr>
        <p:spPr>
          <a:xfrm>
            <a:off x="2220128" y="1073028"/>
            <a:ext cx="2838000" cy="1122762"/>
          </a:xfrm>
          <a:prstGeom prst="rect">
            <a:avLst/>
          </a:prstGeom>
          <a:noFill/>
        </p:spPr>
        <p:txBody>
          <a:bodyPr spcFirstLastPara="1" vert="horz" wrap="square" lIns="180000" tIns="180000" rIns="180000" bIns="18000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5000"/>
              </a:lnSpc>
              <a:spcBef>
                <a:spcPts val="0"/>
              </a:spcBef>
              <a:buFont typeface="Arial" panose="020B0604020202020204" pitchFamily="34" charset="0"/>
              <a:buNone/>
            </a:pPr>
            <a:r>
              <a:rPr lang="de-DE" sz="1430" dirty="0"/>
              <a:t>Consulting</a:t>
            </a:r>
          </a:p>
          <a:p>
            <a:pPr marL="0" indent="0" algn="ctr">
              <a:lnSpc>
                <a:spcPct val="115000"/>
              </a:lnSpc>
              <a:spcBef>
                <a:spcPts val="0"/>
              </a:spcBef>
              <a:buFont typeface="Arial" panose="020B0604020202020204" pitchFamily="34" charset="0"/>
              <a:buNone/>
            </a:pPr>
            <a:r>
              <a:rPr lang="de-DE" sz="1430" dirty="0"/>
              <a:t>+</a:t>
            </a:r>
          </a:p>
          <a:p>
            <a:pPr marL="0" indent="0" algn="ctr">
              <a:lnSpc>
                <a:spcPct val="115000"/>
              </a:lnSpc>
              <a:spcBef>
                <a:spcPts val="0"/>
              </a:spcBef>
              <a:buFont typeface="Arial" panose="020B0604020202020204" pitchFamily="34" charset="0"/>
              <a:buNone/>
            </a:pPr>
            <a:r>
              <a:rPr lang="de-DE" sz="1430" dirty="0"/>
              <a:t>Training</a:t>
            </a:r>
          </a:p>
        </p:txBody>
      </p:sp>
      <p:pic>
        <p:nvPicPr>
          <p:cNvPr id="8" name="Google Shape;143;p21"/>
          <p:cNvPicPr preferRelativeResize="0"/>
          <p:nvPr/>
        </p:nvPicPr>
        <p:blipFill>
          <a:blip r:embed="rId2">
            <a:alphaModFix/>
          </a:blip>
          <a:stretch>
            <a:fillRect/>
          </a:stretch>
        </p:blipFill>
        <p:spPr>
          <a:xfrm>
            <a:off x="1398019" y="2733990"/>
            <a:ext cx="1610803" cy="1241401"/>
          </a:xfrm>
          <a:prstGeom prst="rect">
            <a:avLst/>
          </a:prstGeom>
          <a:noFill/>
          <a:ln>
            <a:noFill/>
          </a:ln>
        </p:spPr>
      </p:pic>
      <p:pic>
        <p:nvPicPr>
          <p:cNvPr id="9" name="Google Shape;144;p21"/>
          <p:cNvPicPr preferRelativeResize="0"/>
          <p:nvPr/>
        </p:nvPicPr>
        <p:blipFill>
          <a:blip r:embed="rId3">
            <a:alphaModFix/>
          </a:blip>
          <a:stretch>
            <a:fillRect/>
          </a:stretch>
        </p:blipFill>
        <p:spPr>
          <a:xfrm>
            <a:off x="6786807" y="3011874"/>
            <a:ext cx="1329201" cy="956850"/>
          </a:xfrm>
          <a:prstGeom prst="rect">
            <a:avLst/>
          </a:prstGeom>
          <a:noFill/>
          <a:ln>
            <a:noFill/>
          </a:ln>
        </p:spPr>
      </p:pic>
      <p:sp>
        <p:nvSpPr>
          <p:cNvPr id="10" name="Google Shape;145;p21"/>
          <p:cNvSpPr/>
          <p:nvPr/>
        </p:nvSpPr>
        <p:spPr>
          <a:xfrm>
            <a:off x="2615500" y="640980"/>
            <a:ext cx="2031600" cy="203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p21"/>
          <p:cNvSpPr/>
          <p:nvPr/>
        </p:nvSpPr>
        <p:spPr>
          <a:xfrm>
            <a:off x="1187624" y="2340164"/>
            <a:ext cx="2031600" cy="203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p21"/>
          <p:cNvSpPr/>
          <p:nvPr/>
        </p:nvSpPr>
        <p:spPr>
          <a:xfrm>
            <a:off x="6444208" y="2404964"/>
            <a:ext cx="2031600" cy="203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1;p21"/>
          <p:cNvSpPr txBox="1"/>
          <p:nvPr/>
        </p:nvSpPr>
        <p:spPr>
          <a:xfrm>
            <a:off x="1501325" y="2886389"/>
            <a:ext cx="141449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chemeClr val="lt1"/>
                </a:solidFill>
                <a:ea typeface="Roboto"/>
                <a:cs typeface="Roboto"/>
                <a:sym typeface="Roboto"/>
              </a:rPr>
              <a:t>RDMO</a:t>
            </a:r>
            <a:endParaRPr dirty="0">
              <a:solidFill>
                <a:schemeClr val="lt1"/>
              </a:solidFill>
              <a:ea typeface="Roboto"/>
              <a:cs typeface="Roboto"/>
              <a:sym typeface="Roboto"/>
            </a:endParaRPr>
          </a:p>
        </p:txBody>
      </p:sp>
      <p:sp>
        <p:nvSpPr>
          <p:cNvPr id="16" name="Textfeld 15"/>
          <p:cNvSpPr txBox="1"/>
          <p:nvPr/>
        </p:nvSpPr>
        <p:spPr>
          <a:xfrm>
            <a:off x="6974312" y="2629946"/>
            <a:ext cx="982064" cy="312393"/>
          </a:xfrm>
          <a:prstGeom prst="rect">
            <a:avLst/>
          </a:prstGeom>
          <a:noFill/>
        </p:spPr>
        <p:txBody>
          <a:bodyPr wrap="none" rtlCol="0">
            <a:spAutoFit/>
          </a:bodyPr>
          <a:lstStyle/>
          <a:p>
            <a:r>
              <a:rPr lang="de-DE" sz="1430" dirty="0"/>
              <a:t>Repository</a:t>
            </a:r>
          </a:p>
        </p:txBody>
      </p:sp>
      <p:pic>
        <p:nvPicPr>
          <p:cNvPr id="17" name="Picture 2" descr="C:\Users\Rathmann\Documents\FoDaKo\Schulungen\Materialien\Grundlagen\forschungsdaten_text_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886389"/>
            <a:ext cx="1914674" cy="123149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41;p21"/>
          <p:cNvSpPr txBox="1">
            <a:spLocks/>
          </p:cNvSpPr>
          <p:nvPr/>
        </p:nvSpPr>
        <p:spPr>
          <a:xfrm>
            <a:off x="4139952" y="2499742"/>
            <a:ext cx="1522357" cy="616598"/>
          </a:xfrm>
          <a:prstGeom prst="rect">
            <a:avLst/>
          </a:prstGeom>
          <a:noFill/>
        </p:spPr>
        <p:txBody>
          <a:bodyPr spcFirstLastPara="1" vert="horz" wrap="square" lIns="180000" tIns="180000" rIns="180000" bIns="18000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de-DE" sz="1430" dirty="0" err="1">
                <a:solidFill>
                  <a:srgbClr val="000000"/>
                </a:solidFill>
              </a:rPr>
              <a:t>Moodle</a:t>
            </a:r>
            <a:r>
              <a:rPr lang="de-DE" sz="1430" dirty="0">
                <a:solidFill>
                  <a:srgbClr val="000000"/>
                </a:solidFill>
              </a:rPr>
              <a:t> </a:t>
            </a:r>
            <a:r>
              <a:rPr lang="de-DE" sz="1430" dirty="0" err="1">
                <a:solidFill>
                  <a:srgbClr val="000000"/>
                </a:solidFill>
              </a:rPr>
              <a:t>course</a:t>
            </a:r>
            <a:endParaRPr lang="de-DE" sz="1430" dirty="0">
              <a:solidFill>
                <a:srgbClr val="00000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367" y="1198730"/>
            <a:ext cx="1818588" cy="94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Google Shape;147;p21"/>
          <p:cNvSpPr/>
          <p:nvPr/>
        </p:nvSpPr>
        <p:spPr>
          <a:xfrm>
            <a:off x="3836544" y="2456556"/>
            <a:ext cx="2031600" cy="203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feld 17"/>
          <p:cNvSpPr txBox="1"/>
          <p:nvPr/>
        </p:nvSpPr>
        <p:spPr>
          <a:xfrm>
            <a:off x="5724011" y="800185"/>
            <a:ext cx="792205" cy="312393"/>
          </a:xfrm>
          <a:prstGeom prst="rect">
            <a:avLst/>
          </a:prstGeom>
          <a:noFill/>
        </p:spPr>
        <p:txBody>
          <a:bodyPr wrap="none" rtlCol="0">
            <a:spAutoFit/>
          </a:bodyPr>
          <a:lstStyle/>
          <a:p>
            <a:r>
              <a:rPr lang="de-DE" sz="1430" dirty="0"/>
              <a:t>Website</a:t>
            </a:r>
          </a:p>
        </p:txBody>
      </p:sp>
      <p:sp>
        <p:nvSpPr>
          <p:cNvPr id="7" name="Textfeld 6"/>
          <p:cNvSpPr txBox="1"/>
          <p:nvPr/>
        </p:nvSpPr>
        <p:spPr>
          <a:xfrm>
            <a:off x="5318955" y="1121072"/>
            <a:ext cx="1546193" cy="276999"/>
          </a:xfrm>
          <a:prstGeom prst="rect">
            <a:avLst/>
          </a:prstGeom>
          <a:noFill/>
        </p:spPr>
        <p:txBody>
          <a:bodyPr wrap="none" rtlCol="0">
            <a:spAutoFit/>
          </a:bodyPr>
          <a:lstStyle/>
          <a:p>
            <a:r>
              <a:rPr lang="de-DE" sz="1200" dirty="0">
                <a:solidFill>
                  <a:schemeClr val="bg1"/>
                </a:solidFill>
              </a:rPr>
              <a:t>fdm.uni-wuppertal.de</a:t>
            </a:r>
          </a:p>
        </p:txBody>
      </p:sp>
      <p:sp>
        <p:nvSpPr>
          <p:cNvPr id="13" name="Google Shape;148;p21"/>
          <p:cNvSpPr/>
          <p:nvPr/>
        </p:nvSpPr>
        <p:spPr>
          <a:xfrm>
            <a:off x="5087825" y="640980"/>
            <a:ext cx="2031600" cy="203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02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err="1"/>
              <a:t>What</a:t>
            </a:r>
            <a:r>
              <a:rPr lang="de-DE" dirty="0"/>
              <a:t> </a:t>
            </a:r>
            <a:r>
              <a:rPr lang="de-DE" dirty="0" err="1"/>
              <a:t>are</a:t>
            </a:r>
            <a:r>
              <a:rPr lang="de-DE" dirty="0"/>
              <a:t> </a:t>
            </a:r>
            <a:r>
              <a:rPr lang="de-DE" dirty="0" err="1"/>
              <a:t>research</a:t>
            </a:r>
            <a:r>
              <a:rPr lang="de-DE" dirty="0"/>
              <a:t> </a:t>
            </a:r>
            <a:r>
              <a:rPr lang="de-DE" dirty="0" err="1"/>
              <a:t>data</a:t>
            </a:r>
            <a:r>
              <a:rPr lang="de-DE" dirty="0"/>
              <a:t>? </a:t>
            </a:r>
            <a:r>
              <a:rPr lang="de-DE" dirty="0" err="1"/>
              <a:t>From</a:t>
            </a:r>
            <a:r>
              <a:rPr lang="de-DE" dirty="0"/>
              <a:t> DFG Checklist: </a:t>
            </a:r>
          </a:p>
        </p:txBody>
      </p:sp>
      <p:sp>
        <p:nvSpPr>
          <p:cNvPr id="3" name="Textfeld 2"/>
          <p:cNvSpPr txBox="1"/>
          <p:nvPr/>
        </p:nvSpPr>
        <p:spPr>
          <a:xfrm>
            <a:off x="5700489" y="843558"/>
            <a:ext cx="3456796" cy="3685624"/>
          </a:xfrm>
          <a:prstGeom prst="rect">
            <a:avLst/>
          </a:prstGeom>
          <a:noFill/>
        </p:spPr>
        <p:txBody>
          <a:bodyPr wrap="square" rtlCol="0">
            <a:spAutoFit/>
          </a:bodyPr>
          <a:lstStyle/>
          <a:p>
            <a:pPr>
              <a:spcAft>
                <a:spcPts val="1200"/>
              </a:spcAft>
            </a:pPr>
            <a:r>
              <a:rPr lang="en-US" sz="1850" dirty="0"/>
              <a:t>Research data includes … texts, …, methodological test procedures …</a:t>
            </a:r>
          </a:p>
          <a:p>
            <a:pPr>
              <a:spcAft>
                <a:spcPts val="1200"/>
              </a:spcAft>
            </a:pPr>
            <a:r>
              <a:rPr lang="en-US" sz="1850" dirty="0"/>
              <a:t>Compilations, software and simulations can equally represent a central result of scientific research and are therefore also included under the term research data.</a:t>
            </a:r>
          </a:p>
          <a:p>
            <a:pPr>
              <a:spcAft>
                <a:spcPts val="1200"/>
              </a:spcAft>
            </a:pPr>
            <a:r>
              <a:rPr lang="de-DE" dirty="0" err="1"/>
              <a:t>Usually</a:t>
            </a:r>
            <a:r>
              <a:rPr lang="de-DE" dirty="0"/>
              <a:t> not </a:t>
            </a:r>
            <a:r>
              <a:rPr lang="de-DE" dirty="0" err="1"/>
              <a:t>research</a:t>
            </a:r>
            <a:r>
              <a:rPr lang="de-DE" dirty="0"/>
              <a:t> </a:t>
            </a:r>
            <a:r>
              <a:rPr lang="de-DE" dirty="0" err="1"/>
              <a:t>data</a:t>
            </a:r>
            <a:r>
              <a:rPr lang="de-DE" dirty="0"/>
              <a:t>:</a:t>
            </a:r>
          </a:p>
          <a:p>
            <a:pPr marL="342900" indent="-342900">
              <a:buFont typeface="Arial" panose="020B0604020202020204" pitchFamily="34" charset="0"/>
              <a:buChar char="•"/>
            </a:pPr>
            <a:r>
              <a:rPr lang="de-DE" dirty="0"/>
              <a:t>Papers</a:t>
            </a:r>
          </a:p>
          <a:p>
            <a:pPr marL="342900" indent="-342900">
              <a:buFont typeface="Arial" panose="020B0604020202020204" pitchFamily="34" charset="0"/>
              <a:buChar char="•"/>
            </a:pPr>
            <a:r>
              <a:rPr lang="de-DE" dirty="0" err="1"/>
              <a:t>Application</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561762217"/>
              </p:ext>
            </p:extLst>
          </p:nvPr>
        </p:nvGraphicFramePr>
        <p:xfrm>
          <a:off x="3781430" y="2427734"/>
          <a:ext cx="1512168" cy="12639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671" y="2904376"/>
            <a:ext cx="784007" cy="4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a:extLst>
              <a:ext uri="{FF2B5EF4-FFF2-40B4-BE49-F238E27FC236}">
                <a16:creationId xmlns:a16="http://schemas.microsoft.com/office/drawing/2014/main" id="{F098DC7B-C23F-4F04-9006-2FD056CAA7D5}"/>
              </a:ext>
            </a:extLst>
          </p:cNvPr>
          <p:cNvSpPr txBox="1"/>
          <p:nvPr/>
        </p:nvSpPr>
        <p:spPr>
          <a:xfrm>
            <a:off x="971600" y="1271545"/>
            <a:ext cx="1034194" cy="307777"/>
          </a:xfrm>
          <a:prstGeom prst="rect">
            <a:avLst/>
          </a:prstGeom>
          <a:noFill/>
        </p:spPr>
        <p:txBody>
          <a:bodyPr wrap="none" rtlCol="0">
            <a:spAutoFit/>
          </a:bodyPr>
          <a:lstStyle/>
          <a:p>
            <a:r>
              <a:rPr lang="de-DE" sz="1400" dirty="0" err="1"/>
              <a:t>Simulations</a:t>
            </a:r>
            <a:endParaRPr lang="de-DE" sz="1400" dirty="0"/>
          </a:p>
        </p:txBody>
      </p:sp>
      <p:sp>
        <p:nvSpPr>
          <p:cNvPr id="10" name="Flussdiagramm: Dokument 9">
            <a:extLst>
              <a:ext uri="{FF2B5EF4-FFF2-40B4-BE49-F238E27FC236}">
                <a16:creationId xmlns:a16="http://schemas.microsoft.com/office/drawing/2014/main" id="{4B5CA057-B81A-4490-895F-C64367AAEA3E}"/>
              </a:ext>
            </a:extLst>
          </p:cNvPr>
          <p:cNvSpPr/>
          <p:nvPr/>
        </p:nvSpPr>
        <p:spPr>
          <a:xfrm>
            <a:off x="1733212" y="1597455"/>
            <a:ext cx="536142" cy="612648"/>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29D3D2C2-6553-4EE1-B6C5-7C038A870CFC}"/>
              </a:ext>
            </a:extLst>
          </p:cNvPr>
          <p:cNvSpPr txBox="1"/>
          <p:nvPr/>
        </p:nvSpPr>
        <p:spPr>
          <a:xfrm>
            <a:off x="1693289" y="1721171"/>
            <a:ext cx="630301" cy="276999"/>
          </a:xfrm>
          <a:prstGeom prst="rect">
            <a:avLst/>
          </a:prstGeom>
          <a:noFill/>
        </p:spPr>
        <p:txBody>
          <a:bodyPr wrap="none" rtlCol="0">
            <a:spAutoFit/>
          </a:bodyPr>
          <a:lstStyle/>
          <a:p>
            <a:r>
              <a:rPr lang="de-DE" sz="1200" dirty="0"/>
              <a:t>Output</a:t>
            </a:r>
          </a:p>
        </p:txBody>
      </p:sp>
      <p:sp>
        <p:nvSpPr>
          <p:cNvPr id="12" name="Rechteck: gefaltete Ecke 11">
            <a:extLst>
              <a:ext uri="{FF2B5EF4-FFF2-40B4-BE49-F238E27FC236}">
                <a16:creationId xmlns:a16="http://schemas.microsoft.com/office/drawing/2014/main" id="{8E2A3FD0-6A1A-410A-8FEC-1375118350C0}"/>
              </a:ext>
            </a:extLst>
          </p:cNvPr>
          <p:cNvSpPr/>
          <p:nvPr/>
        </p:nvSpPr>
        <p:spPr>
          <a:xfrm rot="10800000">
            <a:off x="742452" y="1599636"/>
            <a:ext cx="517180" cy="610467"/>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852A6E9-1EBA-4A96-A3CE-1353F2DD6CDB}"/>
              </a:ext>
            </a:extLst>
          </p:cNvPr>
          <p:cNvSpPr txBox="1"/>
          <p:nvPr/>
        </p:nvSpPr>
        <p:spPr>
          <a:xfrm>
            <a:off x="744747" y="1718695"/>
            <a:ext cx="514885" cy="276999"/>
          </a:xfrm>
          <a:prstGeom prst="rect">
            <a:avLst/>
          </a:prstGeom>
          <a:noFill/>
        </p:spPr>
        <p:txBody>
          <a:bodyPr wrap="none" rtlCol="0">
            <a:spAutoFit/>
          </a:bodyPr>
          <a:lstStyle/>
          <a:p>
            <a:r>
              <a:rPr lang="de-DE" sz="1200" dirty="0"/>
              <a:t>Input</a:t>
            </a:r>
          </a:p>
        </p:txBody>
      </p:sp>
      <p:sp>
        <p:nvSpPr>
          <p:cNvPr id="14" name="Textfeld 13">
            <a:extLst>
              <a:ext uri="{FF2B5EF4-FFF2-40B4-BE49-F238E27FC236}">
                <a16:creationId xmlns:a16="http://schemas.microsoft.com/office/drawing/2014/main" id="{4F7A9F3A-EB3B-4E65-98FF-2253C8DC51E7}"/>
              </a:ext>
            </a:extLst>
          </p:cNvPr>
          <p:cNvSpPr txBox="1"/>
          <p:nvPr/>
        </p:nvSpPr>
        <p:spPr>
          <a:xfrm>
            <a:off x="1743535" y="2427734"/>
            <a:ext cx="1650452" cy="400110"/>
          </a:xfrm>
          <a:prstGeom prst="rect">
            <a:avLst/>
          </a:prstGeom>
          <a:noFill/>
        </p:spPr>
        <p:txBody>
          <a:bodyPr wrap="none" rtlCol="0">
            <a:spAutoFit/>
          </a:bodyPr>
          <a:lstStyle/>
          <a:p>
            <a:r>
              <a:rPr lang="de-DE" sz="2000" dirty="0"/>
              <a:t>Research </a:t>
            </a:r>
            <a:r>
              <a:rPr lang="de-DE" sz="2000" dirty="0" err="1"/>
              <a:t>data</a:t>
            </a:r>
            <a:endParaRPr lang="de-DE" sz="2000" dirty="0"/>
          </a:p>
        </p:txBody>
      </p:sp>
      <p:pic>
        <p:nvPicPr>
          <p:cNvPr id="17" name="Grafik 16" descr="Zahnräder mit einfarbiger Füllung">
            <a:extLst>
              <a:ext uri="{FF2B5EF4-FFF2-40B4-BE49-F238E27FC236}">
                <a16:creationId xmlns:a16="http://schemas.microsoft.com/office/drawing/2014/main" id="{69ED54C0-4D17-49EA-A0BF-9AB4FBD4EE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91880" y="951713"/>
            <a:ext cx="914400" cy="914400"/>
          </a:xfrm>
          <a:prstGeom prst="rect">
            <a:avLst/>
          </a:prstGeom>
        </p:spPr>
      </p:pic>
      <p:sp>
        <p:nvSpPr>
          <p:cNvPr id="18" name="Textfeld 17">
            <a:extLst>
              <a:ext uri="{FF2B5EF4-FFF2-40B4-BE49-F238E27FC236}">
                <a16:creationId xmlns:a16="http://schemas.microsoft.com/office/drawing/2014/main" id="{3732F924-9649-4D3C-9550-B815C6A5EF3D}"/>
              </a:ext>
            </a:extLst>
          </p:cNvPr>
          <p:cNvSpPr txBox="1"/>
          <p:nvPr/>
        </p:nvSpPr>
        <p:spPr>
          <a:xfrm>
            <a:off x="3524204" y="1779662"/>
            <a:ext cx="839140" cy="307777"/>
          </a:xfrm>
          <a:prstGeom prst="rect">
            <a:avLst/>
          </a:prstGeom>
          <a:noFill/>
        </p:spPr>
        <p:txBody>
          <a:bodyPr wrap="none" rtlCol="0">
            <a:spAutoFit/>
          </a:bodyPr>
          <a:lstStyle/>
          <a:p>
            <a:r>
              <a:rPr lang="de-DE" sz="1400" dirty="0"/>
              <a:t>Software</a:t>
            </a:r>
          </a:p>
        </p:txBody>
      </p:sp>
      <p:sp>
        <p:nvSpPr>
          <p:cNvPr id="19" name="Textfeld 18">
            <a:extLst>
              <a:ext uri="{FF2B5EF4-FFF2-40B4-BE49-F238E27FC236}">
                <a16:creationId xmlns:a16="http://schemas.microsoft.com/office/drawing/2014/main" id="{E8AA5C9D-CC16-4058-88D4-97305E760D73}"/>
              </a:ext>
            </a:extLst>
          </p:cNvPr>
          <p:cNvSpPr txBox="1"/>
          <p:nvPr/>
        </p:nvSpPr>
        <p:spPr>
          <a:xfrm>
            <a:off x="3400992" y="3651870"/>
            <a:ext cx="2323136" cy="523220"/>
          </a:xfrm>
          <a:prstGeom prst="rect">
            <a:avLst/>
          </a:prstGeom>
          <a:noFill/>
        </p:spPr>
        <p:txBody>
          <a:bodyPr wrap="none" rtlCol="0">
            <a:spAutoFit/>
          </a:bodyPr>
          <a:lstStyle/>
          <a:p>
            <a:pPr algn="ctr"/>
            <a:r>
              <a:rPr lang="de-DE" sz="1400" dirty="0" err="1"/>
              <a:t>Processed</a:t>
            </a:r>
            <a:r>
              <a:rPr lang="de-DE" sz="1400" dirty="0"/>
              <a:t> </a:t>
            </a:r>
            <a:r>
              <a:rPr lang="de-DE" sz="1400" dirty="0" err="1"/>
              <a:t>data</a:t>
            </a:r>
            <a:br>
              <a:rPr lang="de-DE" sz="1400" dirty="0"/>
            </a:br>
            <a:r>
              <a:rPr lang="de-DE" sz="1400" dirty="0"/>
              <a:t>(</a:t>
            </a:r>
            <a:r>
              <a:rPr lang="de-DE" sz="1400" dirty="0" err="1"/>
              <a:t>spreadsheets</a:t>
            </a:r>
            <a:r>
              <a:rPr lang="de-DE" sz="1400" dirty="0"/>
              <a:t>, </a:t>
            </a:r>
            <a:r>
              <a:rPr lang="de-DE" sz="1400" dirty="0" err="1"/>
              <a:t>visualizations</a:t>
            </a:r>
            <a:r>
              <a:rPr lang="de-DE" sz="1400" dirty="0"/>
              <a:t>)</a:t>
            </a:r>
          </a:p>
        </p:txBody>
      </p:sp>
      <p:sp>
        <p:nvSpPr>
          <p:cNvPr id="20" name="Rechteck 19">
            <a:extLst>
              <a:ext uri="{FF2B5EF4-FFF2-40B4-BE49-F238E27FC236}">
                <a16:creationId xmlns:a16="http://schemas.microsoft.com/office/drawing/2014/main" id="{A163500D-EB64-431B-8C43-9F75BC85C82D}"/>
              </a:ext>
            </a:extLst>
          </p:cNvPr>
          <p:cNvSpPr/>
          <p:nvPr/>
        </p:nvSpPr>
        <p:spPr>
          <a:xfrm>
            <a:off x="2267744" y="3274163"/>
            <a:ext cx="720080" cy="7920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54E6CC1-D7F9-4D3C-9D90-E1C451F0DE81}"/>
              </a:ext>
            </a:extLst>
          </p:cNvPr>
          <p:cNvSpPr/>
          <p:nvPr/>
        </p:nvSpPr>
        <p:spPr>
          <a:xfrm>
            <a:off x="2051720" y="3507854"/>
            <a:ext cx="720080" cy="7920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08996B84-E370-4587-A8D3-DDDFF2DF9174}"/>
              </a:ext>
            </a:extLst>
          </p:cNvPr>
          <p:cNvSpPr txBox="1"/>
          <p:nvPr/>
        </p:nvSpPr>
        <p:spPr>
          <a:xfrm>
            <a:off x="2347241" y="3248135"/>
            <a:ext cx="506870" cy="276999"/>
          </a:xfrm>
          <a:prstGeom prst="rect">
            <a:avLst/>
          </a:prstGeom>
          <a:noFill/>
        </p:spPr>
        <p:txBody>
          <a:bodyPr wrap="none" rtlCol="0">
            <a:spAutoFit/>
          </a:bodyPr>
          <a:lstStyle/>
          <a:p>
            <a:r>
              <a:rPr lang="de-DE" sz="1200" dirty="0" err="1"/>
              <a:t>Docu</a:t>
            </a:r>
            <a:endParaRPr lang="de-DE" sz="1200" dirty="0"/>
          </a:p>
        </p:txBody>
      </p:sp>
      <p:sp>
        <p:nvSpPr>
          <p:cNvPr id="23" name="Textfeld 22">
            <a:extLst>
              <a:ext uri="{FF2B5EF4-FFF2-40B4-BE49-F238E27FC236}">
                <a16:creationId xmlns:a16="http://schemas.microsoft.com/office/drawing/2014/main" id="{0B79CEF1-8113-434B-A255-0EC0817B13FB}"/>
              </a:ext>
            </a:extLst>
          </p:cNvPr>
          <p:cNvSpPr txBox="1"/>
          <p:nvPr/>
        </p:nvSpPr>
        <p:spPr>
          <a:xfrm>
            <a:off x="2053329" y="3551162"/>
            <a:ext cx="722377" cy="646331"/>
          </a:xfrm>
          <a:prstGeom prst="rect">
            <a:avLst/>
          </a:prstGeom>
          <a:noFill/>
        </p:spPr>
        <p:txBody>
          <a:bodyPr wrap="none" rtlCol="0">
            <a:spAutoFit/>
          </a:bodyPr>
          <a:lstStyle/>
          <a:p>
            <a:pPr algn="ctr"/>
            <a:r>
              <a:rPr lang="de-DE" sz="1200" dirty="0" err="1"/>
              <a:t>Issues</a:t>
            </a:r>
            <a:br>
              <a:rPr lang="de-DE" sz="1200" dirty="0"/>
            </a:br>
            <a:r>
              <a:rPr lang="de-DE" sz="1200" dirty="0" err="1"/>
              <a:t>Remarks</a:t>
            </a:r>
            <a:br>
              <a:rPr lang="de-DE" sz="1200" dirty="0"/>
            </a:br>
            <a:r>
              <a:rPr lang="de-DE" sz="1200" dirty="0"/>
              <a:t>Errata</a:t>
            </a:r>
          </a:p>
        </p:txBody>
      </p:sp>
      <p:sp>
        <p:nvSpPr>
          <p:cNvPr id="24" name="Rechteck 23">
            <a:extLst>
              <a:ext uri="{FF2B5EF4-FFF2-40B4-BE49-F238E27FC236}">
                <a16:creationId xmlns:a16="http://schemas.microsoft.com/office/drawing/2014/main" id="{686F3149-465D-4703-A7E1-842C8C1B72A5}"/>
              </a:ext>
            </a:extLst>
          </p:cNvPr>
          <p:cNvSpPr/>
          <p:nvPr/>
        </p:nvSpPr>
        <p:spPr>
          <a:xfrm>
            <a:off x="333054" y="3174309"/>
            <a:ext cx="129614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EECDEACD-EBCE-4496-97FD-06C9ED353AC1}"/>
              </a:ext>
            </a:extLst>
          </p:cNvPr>
          <p:cNvSpPr/>
          <p:nvPr/>
        </p:nvSpPr>
        <p:spPr>
          <a:xfrm>
            <a:off x="1186681" y="322891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1509FCCA-1FFA-40B7-BC90-F9FF2B574710}"/>
              </a:ext>
            </a:extLst>
          </p:cNvPr>
          <p:cNvSpPr/>
          <p:nvPr/>
        </p:nvSpPr>
        <p:spPr>
          <a:xfrm>
            <a:off x="1245459" y="328769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912CDCF0-A6E3-4735-BDFF-1BE97431030D}"/>
              </a:ext>
            </a:extLst>
          </p:cNvPr>
          <p:cNvSpPr/>
          <p:nvPr/>
        </p:nvSpPr>
        <p:spPr>
          <a:xfrm>
            <a:off x="1125585" y="328769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063C2EB0-FD0B-47F7-9C7B-5F742C674276}"/>
              </a:ext>
            </a:extLst>
          </p:cNvPr>
          <p:cNvSpPr/>
          <p:nvPr/>
        </p:nvSpPr>
        <p:spPr>
          <a:xfrm>
            <a:off x="1186681" y="334647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C3E56692-41EE-4222-A03A-7B6625B62FA1}"/>
              </a:ext>
            </a:extLst>
          </p:cNvPr>
          <p:cNvSpPr/>
          <p:nvPr/>
        </p:nvSpPr>
        <p:spPr>
          <a:xfrm>
            <a:off x="1245459" y="3405248"/>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60A2C2B6-CB65-4FEF-8FD4-300E3349FFF0}"/>
              </a:ext>
            </a:extLst>
          </p:cNvPr>
          <p:cNvSpPr/>
          <p:nvPr/>
        </p:nvSpPr>
        <p:spPr>
          <a:xfrm>
            <a:off x="1306992" y="322891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9C9477CD-D7C3-4AB5-BA5F-9D965A433D0C}"/>
              </a:ext>
            </a:extLst>
          </p:cNvPr>
          <p:cNvSpPr/>
          <p:nvPr/>
        </p:nvSpPr>
        <p:spPr>
          <a:xfrm>
            <a:off x="1306992" y="334647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1AE9A50-5EA9-43CE-8B09-73B013069CF1}"/>
              </a:ext>
            </a:extLst>
          </p:cNvPr>
          <p:cNvSpPr/>
          <p:nvPr/>
        </p:nvSpPr>
        <p:spPr>
          <a:xfrm>
            <a:off x="1125585" y="3405248"/>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D9C79046-E71E-4F75-BE73-299CAF4C40DC}"/>
              </a:ext>
            </a:extLst>
          </p:cNvPr>
          <p:cNvSpPr/>
          <p:nvPr/>
        </p:nvSpPr>
        <p:spPr>
          <a:xfrm>
            <a:off x="1427328" y="322891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8052297A-B91E-4E2A-8F5A-8C0EC53F54D8}"/>
              </a:ext>
            </a:extLst>
          </p:cNvPr>
          <p:cNvSpPr/>
          <p:nvPr/>
        </p:nvSpPr>
        <p:spPr>
          <a:xfrm>
            <a:off x="1486106" y="328769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00F128EE-54F7-4B93-9A0F-9F7C1394DC11}"/>
              </a:ext>
            </a:extLst>
          </p:cNvPr>
          <p:cNvSpPr/>
          <p:nvPr/>
        </p:nvSpPr>
        <p:spPr>
          <a:xfrm>
            <a:off x="1366232" y="328769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FCDB6962-989E-4EDD-8F21-3689575DBE5D}"/>
              </a:ext>
            </a:extLst>
          </p:cNvPr>
          <p:cNvSpPr/>
          <p:nvPr/>
        </p:nvSpPr>
        <p:spPr>
          <a:xfrm>
            <a:off x="1427328" y="334647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6C5791B5-2CB9-4670-874F-B5C75027331A}"/>
              </a:ext>
            </a:extLst>
          </p:cNvPr>
          <p:cNvSpPr/>
          <p:nvPr/>
        </p:nvSpPr>
        <p:spPr>
          <a:xfrm>
            <a:off x="1486106" y="3405248"/>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C3FDC800-A9E8-4D22-AEEF-C2A8AC509098}"/>
              </a:ext>
            </a:extLst>
          </p:cNvPr>
          <p:cNvSpPr/>
          <p:nvPr/>
        </p:nvSpPr>
        <p:spPr>
          <a:xfrm>
            <a:off x="1547576" y="322891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01F13355-D1E6-452A-B351-18C2DD5F5BB2}"/>
              </a:ext>
            </a:extLst>
          </p:cNvPr>
          <p:cNvSpPr/>
          <p:nvPr/>
        </p:nvSpPr>
        <p:spPr>
          <a:xfrm>
            <a:off x="1547576" y="334647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803D76FD-31BA-4548-92B9-7F4E294A98CF}"/>
              </a:ext>
            </a:extLst>
          </p:cNvPr>
          <p:cNvSpPr/>
          <p:nvPr/>
        </p:nvSpPr>
        <p:spPr>
          <a:xfrm>
            <a:off x="1366232" y="3405248"/>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0E84A8F7-E16F-40EB-AE84-2058017FA38C}"/>
              </a:ext>
            </a:extLst>
          </p:cNvPr>
          <p:cNvSpPr/>
          <p:nvPr/>
        </p:nvSpPr>
        <p:spPr>
          <a:xfrm>
            <a:off x="1186681" y="3464026"/>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CD66DF30-B815-4007-A3D6-617B2653FD3B}"/>
              </a:ext>
            </a:extLst>
          </p:cNvPr>
          <p:cNvSpPr/>
          <p:nvPr/>
        </p:nvSpPr>
        <p:spPr>
          <a:xfrm>
            <a:off x="1245459" y="352280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354C7A92-1A93-4ADD-8310-728BCD07ECB6}"/>
              </a:ext>
            </a:extLst>
          </p:cNvPr>
          <p:cNvSpPr/>
          <p:nvPr/>
        </p:nvSpPr>
        <p:spPr>
          <a:xfrm>
            <a:off x="1125585" y="352280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D414370F-ABE1-4494-948F-52D292BBE04B}"/>
              </a:ext>
            </a:extLst>
          </p:cNvPr>
          <p:cNvSpPr/>
          <p:nvPr/>
        </p:nvSpPr>
        <p:spPr>
          <a:xfrm>
            <a:off x="1186681" y="358158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B8B0B993-1FBF-42AC-A79B-C6F928654051}"/>
              </a:ext>
            </a:extLst>
          </p:cNvPr>
          <p:cNvSpPr/>
          <p:nvPr/>
        </p:nvSpPr>
        <p:spPr>
          <a:xfrm>
            <a:off x="1245459" y="364036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05F0518C-570A-4FF2-9529-65317BF963C0}"/>
              </a:ext>
            </a:extLst>
          </p:cNvPr>
          <p:cNvSpPr/>
          <p:nvPr/>
        </p:nvSpPr>
        <p:spPr>
          <a:xfrm>
            <a:off x="1306992" y="3464026"/>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8824FE0F-B3C8-43E4-9207-EB4E6B4A7780}"/>
              </a:ext>
            </a:extLst>
          </p:cNvPr>
          <p:cNvSpPr/>
          <p:nvPr/>
        </p:nvSpPr>
        <p:spPr>
          <a:xfrm>
            <a:off x="1306992" y="358158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DA64CDBD-15DD-4B19-ABE3-000C5668CBBD}"/>
              </a:ext>
            </a:extLst>
          </p:cNvPr>
          <p:cNvSpPr/>
          <p:nvPr/>
        </p:nvSpPr>
        <p:spPr>
          <a:xfrm>
            <a:off x="1125585" y="364036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7BAD0C62-CA14-4E42-80CC-487FEEB23A7E}"/>
              </a:ext>
            </a:extLst>
          </p:cNvPr>
          <p:cNvSpPr/>
          <p:nvPr/>
        </p:nvSpPr>
        <p:spPr>
          <a:xfrm>
            <a:off x="1427328" y="3464026"/>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BEC93318-7DC1-497B-97B0-175A91E1F4CC}"/>
              </a:ext>
            </a:extLst>
          </p:cNvPr>
          <p:cNvSpPr/>
          <p:nvPr/>
        </p:nvSpPr>
        <p:spPr>
          <a:xfrm>
            <a:off x="1486106" y="352280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4B7F6CCB-C53A-4070-A143-1B254EE43777}"/>
              </a:ext>
            </a:extLst>
          </p:cNvPr>
          <p:cNvSpPr/>
          <p:nvPr/>
        </p:nvSpPr>
        <p:spPr>
          <a:xfrm>
            <a:off x="1366232" y="3522804"/>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C5D3ABD4-2D1D-49B0-BAAA-97DE101D7964}"/>
              </a:ext>
            </a:extLst>
          </p:cNvPr>
          <p:cNvSpPr/>
          <p:nvPr/>
        </p:nvSpPr>
        <p:spPr>
          <a:xfrm>
            <a:off x="1427328" y="358158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07C2A295-26AF-4D92-AA21-03CAE72CEEE6}"/>
              </a:ext>
            </a:extLst>
          </p:cNvPr>
          <p:cNvSpPr/>
          <p:nvPr/>
        </p:nvSpPr>
        <p:spPr>
          <a:xfrm>
            <a:off x="1486106" y="364036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a:extLst>
              <a:ext uri="{FF2B5EF4-FFF2-40B4-BE49-F238E27FC236}">
                <a16:creationId xmlns:a16="http://schemas.microsoft.com/office/drawing/2014/main" id="{CB556094-D84C-459A-8D73-942F8CF7B588}"/>
              </a:ext>
            </a:extLst>
          </p:cNvPr>
          <p:cNvSpPr/>
          <p:nvPr/>
        </p:nvSpPr>
        <p:spPr>
          <a:xfrm>
            <a:off x="1547576" y="3464026"/>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1EE82DFF-37CC-4BE4-B584-D4B835FD3481}"/>
              </a:ext>
            </a:extLst>
          </p:cNvPr>
          <p:cNvSpPr/>
          <p:nvPr/>
        </p:nvSpPr>
        <p:spPr>
          <a:xfrm>
            <a:off x="1547576" y="3581582"/>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71585FDA-C060-4CA1-9928-4D2659CCAB7E}"/>
              </a:ext>
            </a:extLst>
          </p:cNvPr>
          <p:cNvSpPr/>
          <p:nvPr/>
        </p:nvSpPr>
        <p:spPr>
          <a:xfrm>
            <a:off x="1366232" y="3640360"/>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4490FB13-B019-4F28-9009-5E1BBF0A2DE2}"/>
              </a:ext>
            </a:extLst>
          </p:cNvPr>
          <p:cNvSpPr/>
          <p:nvPr/>
        </p:nvSpPr>
        <p:spPr>
          <a:xfrm>
            <a:off x="1186681" y="3699737"/>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332F4DA8-EF7D-457F-8A39-BCC13D3647AC}"/>
              </a:ext>
            </a:extLst>
          </p:cNvPr>
          <p:cNvSpPr/>
          <p:nvPr/>
        </p:nvSpPr>
        <p:spPr>
          <a:xfrm>
            <a:off x="1245459" y="3758515"/>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5BDB58FF-2E92-4263-93F3-E7C0047EB9ED}"/>
              </a:ext>
            </a:extLst>
          </p:cNvPr>
          <p:cNvSpPr/>
          <p:nvPr/>
        </p:nvSpPr>
        <p:spPr>
          <a:xfrm>
            <a:off x="1125585" y="3758515"/>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6B4AE835-6B99-4A52-BDA7-3B6095979238}"/>
              </a:ext>
            </a:extLst>
          </p:cNvPr>
          <p:cNvSpPr/>
          <p:nvPr/>
        </p:nvSpPr>
        <p:spPr>
          <a:xfrm>
            <a:off x="1186681" y="3817293"/>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89FA8B51-ED8C-4586-83EA-78C2E8D82B5D}"/>
              </a:ext>
            </a:extLst>
          </p:cNvPr>
          <p:cNvSpPr/>
          <p:nvPr/>
        </p:nvSpPr>
        <p:spPr>
          <a:xfrm>
            <a:off x="1245459" y="3876071"/>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1A99695D-6F75-48B7-9DF9-CD3FE76CA1CA}"/>
              </a:ext>
            </a:extLst>
          </p:cNvPr>
          <p:cNvSpPr/>
          <p:nvPr/>
        </p:nvSpPr>
        <p:spPr>
          <a:xfrm>
            <a:off x="1306992" y="3699737"/>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E8B6BE44-5AB3-4F92-BC98-C8E087B924CE}"/>
              </a:ext>
            </a:extLst>
          </p:cNvPr>
          <p:cNvSpPr/>
          <p:nvPr/>
        </p:nvSpPr>
        <p:spPr>
          <a:xfrm>
            <a:off x="1306992" y="3817293"/>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B5351523-CF16-4340-AFAF-EBA3AA4B4136}"/>
              </a:ext>
            </a:extLst>
          </p:cNvPr>
          <p:cNvSpPr/>
          <p:nvPr/>
        </p:nvSpPr>
        <p:spPr>
          <a:xfrm>
            <a:off x="1125585" y="3876071"/>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ABED0699-CDDB-4973-99F2-DD632957CA47}"/>
              </a:ext>
            </a:extLst>
          </p:cNvPr>
          <p:cNvSpPr/>
          <p:nvPr/>
        </p:nvSpPr>
        <p:spPr>
          <a:xfrm>
            <a:off x="1427328" y="3699737"/>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a:extLst>
              <a:ext uri="{FF2B5EF4-FFF2-40B4-BE49-F238E27FC236}">
                <a16:creationId xmlns:a16="http://schemas.microsoft.com/office/drawing/2014/main" id="{5BF572C1-E40D-4DBF-90D8-4813C8CCF598}"/>
              </a:ext>
            </a:extLst>
          </p:cNvPr>
          <p:cNvSpPr/>
          <p:nvPr/>
        </p:nvSpPr>
        <p:spPr>
          <a:xfrm>
            <a:off x="1486106" y="3758515"/>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a:extLst>
              <a:ext uri="{FF2B5EF4-FFF2-40B4-BE49-F238E27FC236}">
                <a16:creationId xmlns:a16="http://schemas.microsoft.com/office/drawing/2014/main" id="{6030281C-8635-4DFB-8C08-969896D6C24B}"/>
              </a:ext>
            </a:extLst>
          </p:cNvPr>
          <p:cNvSpPr/>
          <p:nvPr/>
        </p:nvSpPr>
        <p:spPr>
          <a:xfrm>
            <a:off x="1366232" y="3758515"/>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a:extLst>
              <a:ext uri="{FF2B5EF4-FFF2-40B4-BE49-F238E27FC236}">
                <a16:creationId xmlns:a16="http://schemas.microsoft.com/office/drawing/2014/main" id="{139D8F56-D94C-4CB5-88B6-BFBBFC6B2BB9}"/>
              </a:ext>
            </a:extLst>
          </p:cNvPr>
          <p:cNvSpPr/>
          <p:nvPr/>
        </p:nvSpPr>
        <p:spPr>
          <a:xfrm>
            <a:off x="1427328" y="3817293"/>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a:extLst>
              <a:ext uri="{FF2B5EF4-FFF2-40B4-BE49-F238E27FC236}">
                <a16:creationId xmlns:a16="http://schemas.microsoft.com/office/drawing/2014/main" id="{BDDA8828-AC11-46B1-8BB6-45C95A40FBB4}"/>
              </a:ext>
            </a:extLst>
          </p:cNvPr>
          <p:cNvSpPr/>
          <p:nvPr/>
        </p:nvSpPr>
        <p:spPr>
          <a:xfrm>
            <a:off x="1486106" y="3876071"/>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a:extLst>
              <a:ext uri="{FF2B5EF4-FFF2-40B4-BE49-F238E27FC236}">
                <a16:creationId xmlns:a16="http://schemas.microsoft.com/office/drawing/2014/main" id="{904D2757-359A-4077-A3D6-E3F9B4475954}"/>
              </a:ext>
            </a:extLst>
          </p:cNvPr>
          <p:cNvSpPr/>
          <p:nvPr/>
        </p:nvSpPr>
        <p:spPr>
          <a:xfrm>
            <a:off x="1547576" y="3699737"/>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a:extLst>
              <a:ext uri="{FF2B5EF4-FFF2-40B4-BE49-F238E27FC236}">
                <a16:creationId xmlns:a16="http://schemas.microsoft.com/office/drawing/2014/main" id="{535074AC-829D-408F-BD18-5FA973F5FBDF}"/>
              </a:ext>
            </a:extLst>
          </p:cNvPr>
          <p:cNvSpPr/>
          <p:nvPr/>
        </p:nvSpPr>
        <p:spPr>
          <a:xfrm>
            <a:off x="1547576" y="3817293"/>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a:extLst>
              <a:ext uri="{FF2B5EF4-FFF2-40B4-BE49-F238E27FC236}">
                <a16:creationId xmlns:a16="http://schemas.microsoft.com/office/drawing/2014/main" id="{FDBD0C5F-2403-43E8-8142-6AAE70DA4582}"/>
              </a:ext>
            </a:extLst>
          </p:cNvPr>
          <p:cNvSpPr/>
          <p:nvPr/>
        </p:nvSpPr>
        <p:spPr>
          <a:xfrm>
            <a:off x="1366232" y="3876071"/>
            <a:ext cx="58778" cy="5877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a:extLst>
              <a:ext uri="{FF2B5EF4-FFF2-40B4-BE49-F238E27FC236}">
                <a16:creationId xmlns:a16="http://schemas.microsoft.com/office/drawing/2014/main" id="{3AD02B0A-1FAB-441E-9154-D8B23BB36D12}"/>
              </a:ext>
            </a:extLst>
          </p:cNvPr>
          <p:cNvSpPr/>
          <p:nvPr/>
        </p:nvSpPr>
        <p:spPr>
          <a:xfrm>
            <a:off x="1123421" y="3221859"/>
            <a:ext cx="490520" cy="7180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Textfeld 102">
            <a:extLst>
              <a:ext uri="{FF2B5EF4-FFF2-40B4-BE49-F238E27FC236}">
                <a16:creationId xmlns:a16="http://schemas.microsoft.com/office/drawing/2014/main" id="{5DFD3AD9-6FB6-42D1-BD25-B0F832A3FC8B}"/>
              </a:ext>
            </a:extLst>
          </p:cNvPr>
          <p:cNvSpPr txBox="1"/>
          <p:nvPr/>
        </p:nvSpPr>
        <p:spPr>
          <a:xfrm>
            <a:off x="474567" y="4012827"/>
            <a:ext cx="1079078" cy="307777"/>
          </a:xfrm>
          <a:prstGeom prst="rect">
            <a:avLst/>
          </a:prstGeom>
          <a:noFill/>
        </p:spPr>
        <p:txBody>
          <a:bodyPr wrap="none" rtlCol="0">
            <a:spAutoFit/>
          </a:bodyPr>
          <a:lstStyle/>
          <a:p>
            <a:r>
              <a:rPr lang="de-DE" sz="1400" dirty="0"/>
              <a:t>Benchmarks</a:t>
            </a:r>
          </a:p>
        </p:txBody>
      </p:sp>
      <p:cxnSp>
        <p:nvCxnSpPr>
          <p:cNvPr id="105" name="Gerade Verbindung mit Pfeil 104">
            <a:extLst>
              <a:ext uri="{FF2B5EF4-FFF2-40B4-BE49-F238E27FC236}">
                <a16:creationId xmlns:a16="http://schemas.microsoft.com/office/drawing/2014/main" id="{CD667D50-4BAA-465C-8661-FCFB1F502C11}"/>
              </a:ext>
            </a:extLst>
          </p:cNvPr>
          <p:cNvCxnSpPr>
            <a:cxnSpLocks/>
            <a:endCxn id="14" idx="2"/>
          </p:cNvCxnSpPr>
          <p:nvPr/>
        </p:nvCxnSpPr>
        <p:spPr>
          <a:xfrm flipV="1">
            <a:off x="2568761" y="2827844"/>
            <a:ext cx="0" cy="346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AE7A4024-FAF5-4240-ACE3-BE2C69A17826}"/>
              </a:ext>
            </a:extLst>
          </p:cNvPr>
          <p:cNvCxnSpPr>
            <a:cxnSpLocks/>
          </p:cNvCxnSpPr>
          <p:nvPr/>
        </p:nvCxnSpPr>
        <p:spPr>
          <a:xfrm flipV="1">
            <a:off x="1327234" y="2788709"/>
            <a:ext cx="474080" cy="2123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a:extLst>
              <a:ext uri="{FF2B5EF4-FFF2-40B4-BE49-F238E27FC236}">
                <a16:creationId xmlns:a16="http://schemas.microsoft.com/office/drawing/2014/main" id="{1723D453-182C-41AB-88EB-76A0E21B2284}"/>
              </a:ext>
            </a:extLst>
          </p:cNvPr>
          <p:cNvCxnSpPr>
            <a:cxnSpLocks/>
          </p:cNvCxnSpPr>
          <p:nvPr/>
        </p:nvCxnSpPr>
        <p:spPr>
          <a:xfrm flipH="1" flipV="1">
            <a:off x="3387810" y="2771938"/>
            <a:ext cx="320356" cy="231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a:extLst>
              <a:ext uri="{FF2B5EF4-FFF2-40B4-BE49-F238E27FC236}">
                <a16:creationId xmlns:a16="http://schemas.microsoft.com/office/drawing/2014/main" id="{53D0ACA4-8E36-4CEC-BA06-0C2527DD1787}"/>
              </a:ext>
            </a:extLst>
          </p:cNvPr>
          <p:cNvCxnSpPr>
            <a:cxnSpLocks/>
          </p:cNvCxnSpPr>
          <p:nvPr/>
        </p:nvCxnSpPr>
        <p:spPr>
          <a:xfrm flipH="1">
            <a:off x="3062960" y="2081269"/>
            <a:ext cx="344524" cy="3323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rade Verbindung mit Pfeil 115">
            <a:extLst>
              <a:ext uri="{FF2B5EF4-FFF2-40B4-BE49-F238E27FC236}">
                <a16:creationId xmlns:a16="http://schemas.microsoft.com/office/drawing/2014/main" id="{4A927E77-7D2B-40BC-9BCA-E4433049335B}"/>
              </a:ext>
            </a:extLst>
          </p:cNvPr>
          <p:cNvCxnSpPr>
            <a:cxnSpLocks/>
          </p:cNvCxnSpPr>
          <p:nvPr/>
        </p:nvCxnSpPr>
        <p:spPr>
          <a:xfrm>
            <a:off x="1336381" y="2228401"/>
            <a:ext cx="464933" cy="298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a:extLst>
              <a:ext uri="{FF2B5EF4-FFF2-40B4-BE49-F238E27FC236}">
                <a16:creationId xmlns:a16="http://schemas.microsoft.com/office/drawing/2014/main" id="{7B6700A3-8BCE-4F1F-ACCB-6E5AEDA6361C}"/>
              </a:ext>
            </a:extLst>
          </p:cNvPr>
          <p:cNvCxnSpPr>
            <a:cxnSpLocks/>
          </p:cNvCxnSpPr>
          <p:nvPr/>
        </p:nvCxnSpPr>
        <p:spPr>
          <a:xfrm>
            <a:off x="2074755" y="2181235"/>
            <a:ext cx="133713" cy="2625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4" name="Grafik 123">
            <a:extLst>
              <a:ext uri="{FF2B5EF4-FFF2-40B4-BE49-F238E27FC236}">
                <a16:creationId xmlns:a16="http://schemas.microsoft.com/office/drawing/2014/main" id="{7E622180-C613-428E-AB40-8BDC3FFCE8AC}"/>
              </a:ext>
            </a:extLst>
          </p:cNvPr>
          <p:cNvPicPr>
            <a:picLocks noChangeAspect="1"/>
          </p:cNvPicPr>
          <p:nvPr/>
        </p:nvPicPr>
        <p:blipFill>
          <a:blip r:embed="rId6"/>
          <a:stretch>
            <a:fillRect/>
          </a:stretch>
        </p:blipFill>
        <p:spPr>
          <a:xfrm>
            <a:off x="1184363" y="642392"/>
            <a:ext cx="647790" cy="695422"/>
          </a:xfrm>
          <a:prstGeom prst="rect">
            <a:avLst/>
          </a:prstGeom>
        </p:spPr>
      </p:pic>
    </p:spTree>
    <p:extLst>
      <p:ext uri="{BB962C8B-B14F-4D97-AF65-F5344CB8AC3E}">
        <p14:creationId xmlns:p14="http://schemas.microsoft.com/office/powerpoint/2010/main" val="3979620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1347614"/>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5400" dirty="0">
                <a:solidFill>
                  <a:srgbClr val="89BA17"/>
                </a:solidFill>
                <a:latin typeface="Arial"/>
                <a:cs typeface="Arial"/>
              </a:rPr>
              <a:t>DFG</a:t>
            </a:r>
          </a:p>
          <a:p>
            <a:pPr lvl="0" defTabSz="622300">
              <a:spcBef>
                <a:spcPct val="0"/>
              </a:spcBef>
              <a:spcAft>
                <a:spcPts val="1200"/>
              </a:spcAft>
            </a:pPr>
            <a:r>
              <a:rPr lang="de-DE" sz="3200" dirty="0" err="1">
                <a:ea typeface="Helvetica" charset="0"/>
                <a:cs typeface="Helvetica" charset="0"/>
              </a:rPr>
              <a:t>Requirements</a:t>
            </a:r>
            <a:r>
              <a:rPr lang="de-DE" sz="3200" dirty="0">
                <a:ea typeface="Helvetica" charset="0"/>
                <a:cs typeface="Helvetica" charset="0"/>
              </a:rPr>
              <a:t> </a:t>
            </a:r>
            <a:r>
              <a:rPr lang="de-DE" sz="3200" dirty="0" err="1">
                <a:ea typeface="Helvetica" charset="0"/>
                <a:cs typeface="Helvetica" charset="0"/>
              </a:rPr>
              <a:t>of</a:t>
            </a:r>
            <a:r>
              <a:rPr lang="de-DE" sz="3200" dirty="0">
                <a:ea typeface="Helvetica" charset="0"/>
                <a:cs typeface="Helvetica" charset="0"/>
              </a:rPr>
              <a:t> DFG </a:t>
            </a:r>
            <a:r>
              <a:rPr lang="de-DE" sz="3200" dirty="0" err="1">
                <a:ea typeface="Helvetica" charset="0"/>
                <a:cs typeface="Helvetica" charset="0"/>
              </a:rPr>
              <a:t>concerning</a:t>
            </a:r>
            <a:r>
              <a:rPr lang="de-DE" sz="3200" dirty="0">
                <a:ea typeface="Helvetica" charset="0"/>
                <a:cs typeface="Helvetica" charset="0"/>
              </a:rPr>
              <a:t> </a:t>
            </a:r>
            <a:r>
              <a:rPr lang="de-DE" sz="3200" dirty="0" err="1">
                <a:ea typeface="Helvetica" charset="0"/>
                <a:cs typeface="Helvetica" charset="0"/>
              </a:rPr>
              <a:t>research</a:t>
            </a:r>
            <a:r>
              <a:rPr lang="de-DE" sz="3200" dirty="0">
                <a:ea typeface="Helvetica" charset="0"/>
                <a:cs typeface="Helvetica" charset="0"/>
              </a:rPr>
              <a:t> </a:t>
            </a:r>
            <a:r>
              <a:rPr lang="de-DE" sz="3200" dirty="0" err="1">
                <a:ea typeface="Helvetica" charset="0"/>
                <a:cs typeface="Helvetica" charset="0"/>
              </a:rPr>
              <a:t>data</a:t>
            </a:r>
            <a:r>
              <a:rPr lang="de-DE" sz="3200" dirty="0">
                <a:ea typeface="Helvetica" charset="0"/>
                <a:cs typeface="Helvetica" charset="0"/>
              </a:rPr>
              <a:t> </a:t>
            </a:r>
            <a:r>
              <a:rPr lang="de-DE" sz="3200" dirty="0" err="1">
                <a:ea typeface="Helvetica" charset="0"/>
                <a:cs typeface="Helvetica" charset="0"/>
              </a:rPr>
              <a:t>management</a:t>
            </a:r>
            <a:r>
              <a:rPr lang="de-DE" sz="3200" dirty="0">
                <a:ea typeface="Helvetica" charset="0"/>
                <a:cs typeface="Helvetica" charset="0"/>
              </a:rPr>
              <a:t> </a:t>
            </a: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3428998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DFG: Code </a:t>
            </a:r>
            <a:r>
              <a:rPr lang="de-DE" dirty="0" err="1"/>
              <a:t>of</a:t>
            </a:r>
            <a:r>
              <a:rPr lang="de-DE" dirty="0"/>
              <a:t> Conduct (2019) </a:t>
            </a:r>
          </a:p>
        </p:txBody>
      </p:sp>
      <p:graphicFrame>
        <p:nvGraphicFramePr>
          <p:cNvPr id="3" name="Tabelle 2"/>
          <p:cNvGraphicFramePr>
            <a:graphicFrameLocks noGrp="1"/>
          </p:cNvGraphicFramePr>
          <p:nvPr>
            <p:extLst>
              <p:ext uri="{D42A27DB-BD31-4B8C-83A1-F6EECF244321}">
                <p14:modId xmlns:p14="http://schemas.microsoft.com/office/powerpoint/2010/main" val="4293295109"/>
              </p:ext>
            </p:extLst>
          </p:nvPr>
        </p:nvGraphicFramePr>
        <p:xfrm>
          <a:off x="3203848" y="1347614"/>
          <a:ext cx="5472608" cy="18542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370840">
                <a:tc>
                  <a:txBody>
                    <a:bodyPr/>
                    <a:lstStyle/>
                    <a:p>
                      <a:r>
                        <a:rPr lang="de-DE" dirty="0"/>
                        <a:t>Guideline</a:t>
                      </a:r>
                    </a:p>
                  </a:txBody>
                  <a:tcPr/>
                </a:tc>
                <a:tc>
                  <a:txBody>
                    <a:bodyPr/>
                    <a:lstStyle/>
                    <a:p>
                      <a:endParaRPr lang="de-DE" dirty="0"/>
                    </a:p>
                  </a:txBody>
                  <a:tcPr/>
                </a:tc>
                <a:extLst>
                  <a:ext uri="{0D108BD9-81ED-4DB2-BD59-A6C34878D82A}">
                    <a16:rowId xmlns:a16="http://schemas.microsoft.com/office/drawing/2014/main" val="10000"/>
                  </a:ext>
                </a:extLst>
              </a:tr>
              <a:tr h="370840">
                <a:tc>
                  <a:txBody>
                    <a:bodyPr/>
                    <a:lstStyle/>
                    <a:p>
                      <a:pPr algn="r"/>
                      <a:r>
                        <a:rPr lang="de-DE" dirty="0"/>
                        <a:t>7</a:t>
                      </a:r>
                    </a:p>
                  </a:txBody>
                  <a:tcPr/>
                </a:tc>
                <a:tc>
                  <a:txBody>
                    <a:bodyPr/>
                    <a:lstStyle/>
                    <a:p>
                      <a:pPr marL="0" indent="0">
                        <a:buFont typeface="Arial" panose="020B0604020202020204" pitchFamily="34" charset="0"/>
                        <a:buNone/>
                      </a:pPr>
                      <a:r>
                        <a:rPr lang="de-DE" sz="1800" dirty="0"/>
                        <a:t>Quality </a:t>
                      </a:r>
                      <a:r>
                        <a:rPr lang="de-DE" sz="1800" dirty="0" err="1"/>
                        <a:t>assurance</a:t>
                      </a:r>
                      <a:endParaRPr lang="de-DE" dirty="0"/>
                    </a:p>
                  </a:txBody>
                  <a:tcPr/>
                </a:tc>
                <a:extLst>
                  <a:ext uri="{0D108BD9-81ED-4DB2-BD59-A6C34878D82A}">
                    <a16:rowId xmlns:a16="http://schemas.microsoft.com/office/drawing/2014/main" val="10001"/>
                  </a:ext>
                </a:extLst>
              </a:tr>
              <a:tr h="370840">
                <a:tc>
                  <a:txBody>
                    <a:bodyPr/>
                    <a:lstStyle/>
                    <a:p>
                      <a:pPr algn="r"/>
                      <a:r>
                        <a:rPr lang="de-DE" dirty="0"/>
                        <a:t>12</a:t>
                      </a:r>
                    </a:p>
                  </a:txBody>
                  <a:tcPr/>
                </a:tc>
                <a:tc>
                  <a:txBody>
                    <a:bodyPr/>
                    <a:lstStyle/>
                    <a:p>
                      <a:r>
                        <a:rPr lang="de-DE" dirty="0" err="1"/>
                        <a:t>Documentation</a:t>
                      </a:r>
                      <a:endParaRPr lang="de-DE" dirty="0"/>
                    </a:p>
                  </a:txBody>
                  <a:tcPr/>
                </a:tc>
                <a:extLst>
                  <a:ext uri="{0D108BD9-81ED-4DB2-BD59-A6C34878D82A}">
                    <a16:rowId xmlns:a16="http://schemas.microsoft.com/office/drawing/2014/main" val="10002"/>
                  </a:ext>
                </a:extLst>
              </a:tr>
              <a:tr h="370840">
                <a:tc>
                  <a:txBody>
                    <a:bodyPr/>
                    <a:lstStyle/>
                    <a:p>
                      <a:pPr algn="r"/>
                      <a:r>
                        <a:rPr lang="de-DE" dirty="0"/>
                        <a:t>13</a:t>
                      </a:r>
                    </a:p>
                  </a:txBody>
                  <a:tcPr/>
                </a:tc>
                <a:tc>
                  <a:txBody>
                    <a:bodyPr/>
                    <a:lstStyle/>
                    <a:p>
                      <a:r>
                        <a:rPr lang="de-DE" dirty="0"/>
                        <a:t>FAIR</a:t>
                      </a:r>
                    </a:p>
                  </a:txBody>
                  <a:tcPr/>
                </a:tc>
                <a:extLst>
                  <a:ext uri="{0D108BD9-81ED-4DB2-BD59-A6C34878D82A}">
                    <a16:rowId xmlns:a16="http://schemas.microsoft.com/office/drawing/2014/main" val="10003"/>
                  </a:ext>
                </a:extLst>
              </a:tr>
              <a:tr h="370840">
                <a:tc>
                  <a:txBody>
                    <a:bodyPr/>
                    <a:lstStyle/>
                    <a:p>
                      <a:pPr algn="r"/>
                      <a:r>
                        <a:rPr lang="de-DE" dirty="0"/>
                        <a:t>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t>Store </a:t>
                      </a:r>
                      <a:r>
                        <a:rPr lang="de-DE" sz="1800" dirty="0" err="1"/>
                        <a:t>primary</a:t>
                      </a:r>
                      <a:r>
                        <a:rPr lang="de-DE" sz="1800" dirty="0"/>
                        <a:t> </a:t>
                      </a:r>
                      <a:r>
                        <a:rPr lang="de-DE" sz="1800" dirty="0" err="1"/>
                        <a:t>data</a:t>
                      </a:r>
                      <a:r>
                        <a:rPr lang="de-DE" sz="1800" dirty="0"/>
                        <a:t> ≥10 </a:t>
                      </a:r>
                      <a:r>
                        <a:rPr lang="de-DE" sz="1800" dirty="0" err="1"/>
                        <a:t>years</a:t>
                      </a:r>
                      <a:endParaRPr lang="de-DE" sz="1800" dirty="0"/>
                    </a:p>
                  </a:txBody>
                  <a:tcPr/>
                </a:tc>
                <a:extLst>
                  <a:ext uri="{0D108BD9-81ED-4DB2-BD59-A6C34878D82A}">
                    <a16:rowId xmlns:a16="http://schemas.microsoft.com/office/drawing/2014/main" val="10004"/>
                  </a:ext>
                </a:extLst>
              </a:tr>
            </a:tbl>
          </a:graphicData>
        </a:graphic>
      </p:graphicFrame>
      <p:pic>
        <p:nvPicPr>
          <p:cNvPr id="5" name="Grafik 4">
            <a:extLst>
              <a:ext uri="{FF2B5EF4-FFF2-40B4-BE49-F238E27FC236}">
                <a16:creationId xmlns:a16="http://schemas.microsoft.com/office/drawing/2014/main" id="{69DFF0B4-9E23-499D-BCFA-2E38835BF715}"/>
              </a:ext>
            </a:extLst>
          </p:cNvPr>
          <p:cNvPicPr>
            <a:picLocks noChangeAspect="1"/>
          </p:cNvPicPr>
          <p:nvPr/>
        </p:nvPicPr>
        <p:blipFill>
          <a:blip r:embed="rId2"/>
          <a:stretch>
            <a:fillRect/>
          </a:stretch>
        </p:blipFill>
        <p:spPr>
          <a:xfrm>
            <a:off x="331550" y="667639"/>
            <a:ext cx="2663315" cy="3784510"/>
          </a:xfrm>
          <a:prstGeom prst="rect">
            <a:avLst/>
          </a:prstGeom>
          <a:ln w="3175">
            <a:solidFill>
              <a:schemeClr val="tx1"/>
            </a:solidFill>
          </a:ln>
        </p:spPr>
      </p:pic>
    </p:spTree>
    <p:extLst>
      <p:ext uri="{BB962C8B-B14F-4D97-AF65-F5344CB8AC3E}">
        <p14:creationId xmlns:p14="http://schemas.microsoft.com/office/powerpoint/2010/main" val="2435361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FAIR Data </a:t>
            </a:r>
            <a:r>
              <a:rPr lang="de-DE" dirty="0" err="1"/>
              <a:t>Principles</a:t>
            </a:r>
            <a:r>
              <a:rPr lang="de-DE" dirty="0"/>
              <a:t> (force11.org)</a:t>
            </a:r>
          </a:p>
        </p:txBody>
      </p:sp>
      <p:sp>
        <p:nvSpPr>
          <p:cNvPr id="3" name="Textfeld 2"/>
          <p:cNvSpPr txBox="1"/>
          <p:nvPr/>
        </p:nvSpPr>
        <p:spPr>
          <a:xfrm>
            <a:off x="323529" y="4074626"/>
            <a:ext cx="3640805" cy="369332"/>
          </a:xfrm>
          <a:prstGeom prst="rect">
            <a:avLst/>
          </a:prstGeom>
          <a:noFill/>
        </p:spPr>
        <p:txBody>
          <a:bodyPr wrap="none" rtlCol="0">
            <a:spAutoFit/>
          </a:bodyPr>
          <a:lstStyle/>
          <a:p>
            <a:r>
              <a:rPr lang="de-DE" dirty="0"/>
              <a:t>Data human- and </a:t>
            </a:r>
            <a:r>
              <a:rPr lang="de-DE" dirty="0" err="1"/>
              <a:t>machine-readable</a:t>
            </a:r>
            <a:r>
              <a:rPr lang="de-DE" dirty="0"/>
              <a:t>!</a:t>
            </a:r>
          </a:p>
        </p:txBody>
      </p:sp>
      <p:sp>
        <p:nvSpPr>
          <p:cNvPr id="5" name="Textfeld 4">
            <a:extLst>
              <a:ext uri="{FF2B5EF4-FFF2-40B4-BE49-F238E27FC236}">
                <a16:creationId xmlns:a16="http://schemas.microsoft.com/office/drawing/2014/main" id="{FDF20224-5622-48AF-BAD9-19A2F1B09153}"/>
              </a:ext>
            </a:extLst>
          </p:cNvPr>
          <p:cNvSpPr txBox="1"/>
          <p:nvPr/>
        </p:nvSpPr>
        <p:spPr>
          <a:xfrm>
            <a:off x="3593670" y="1697948"/>
            <a:ext cx="1033745" cy="646331"/>
          </a:xfrm>
          <a:prstGeom prst="rect">
            <a:avLst/>
          </a:prstGeom>
          <a:noFill/>
        </p:spPr>
        <p:txBody>
          <a:bodyPr wrap="none" rtlCol="0">
            <a:spAutoFit/>
          </a:bodyPr>
          <a:lstStyle/>
          <a:p>
            <a:r>
              <a:rPr lang="de-DE" sz="3600" b="1" dirty="0"/>
              <a:t>FAIR</a:t>
            </a:r>
          </a:p>
        </p:txBody>
      </p:sp>
      <p:sp>
        <p:nvSpPr>
          <p:cNvPr id="6" name="Textfeld 5">
            <a:extLst>
              <a:ext uri="{FF2B5EF4-FFF2-40B4-BE49-F238E27FC236}">
                <a16:creationId xmlns:a16="http://schemas.microsoft.com/office/drawing/2014/main" id="{1DBFAE53-765C-4E9F-8AAF-8E13F969878D}"/>
              </a:ext>
            </a:extLst>
          </p:cNvPr>
          <p:cNvSpPr txBox="1"/>
          <p:nvPr/>
        </p:nvSpPr>
        <p:spPr>
          <a:xfrm>
            <a:off x="2270868" y="1825015"/>
            <a:ext cx="1077539" cy="400110"/>
          </a:xfrm>
          <a:prstGeom prst="rect">
            <a:avLst/>
          </a:prstGeom>
          <a:noFill/>
          <a:ln>
            <a:solidFill>
              <a:schemeClr val="tx1"/>
            </a:solidFill>
          </a:ln>
        </p:spPr>
        <p:txBody>
          <a:bodyPr wrap="none" rtlCol="0">
            <a:spAutoFit/>
          </a:bodyPr>
          <a:lstStyle/>
          <a:p>
            <a:r>
              <a:rPr lang="de-DE" sz="2000" dirty="0" err="1"/>
              <a:t>Findable</a:t>
            </a:r>
            <a:endParaRPr lang="de-DE" sz="2000" dirty="0"/>
          </a:p>
        </p:txBody>
      </p:sp>
      <p:sp>
        <p:nvSpPr>
          <p:cNvPr id="7" name="Textfeld 6">
            <a:extLst>
              <a:ext uri="{FF2B5EF4-FFF2-40B4-BE49-F238E27FC236}">
                <a16:creationId xmlns:a16="http://schemas.microsoft.com/office/drawing/2014/main" id="{339A3F5A-F23A-46AD-B654-9EEE33FC97D7}"/>
              </a:ext>
            </a:extLst>
          </p:cNvPr>
          <p:cNvSpPr txBox="1"/>
          <p:nvPr/>
        </p:nvSpPr>
        <p:spPr>
          <a:xfrm>
            <a:off x="4011399" y="915566"/>
            <a:ext cx="1263487" cy="400110"/>
          </a:xfrm>
          <a:prstGeom prst="rect">
            <a:avLst/>
          </a:prstGeom>
          <a:noFill/>
          <a:ln>
            <a:solidFill>
              <a:schemeClr val="tx1"/>
            </a:solidFill>
          </a:ln>
        </p:spPr>
        <p:txBody>
          <a:bodyPr wrap="none" rtlCol="0">
            <a:spAutoFit/>
          </a:bodyPr>
          <a:lstStyle/>
          <a:p>
            <a:r>
              <a:rPr lang="de-DE" sz="2000" dirty="0" err="1"/>
              <a:t>Accessible</a:t>
            </a:r>
            <a:endParaRPr lang="de-DE" sz="2000" dirty="0"/>
          </a:p>
        </p:txBody>
      </p:sp>
      <p:sp>
        <p:nvSpPr>
          <p:cNvPr id="8" name="Textfeld 7">
            <a:extLst>
              <a:ext uri="{FF2B5EF4-FFF2-40B4-BE49-F238E27FC236}">
                <a16:creationId xmlns:a16="http://schemas.microsoft.com/office/drawing/2014/main" id="{E6F213BF-EF0A-4162-9227-03A0E8BFDA88}"/>
              </a:ext>
            </a:extLst>
          </p:cNvPr>
          <p:cNvSpPr txBox="1"/>
          <p:nvPr/>
        </p:nvSpPr>
        <p:spPr>
          <a:xfrm>
            <a:off x="4202923" y="2950325"/>
            <a:ext cx="1606465" cy="400110"/>
          </a:xfrm>
          <a:prstGeom prst="rect">
            <a:avLst/>
          </a:prstGeom>
          <a:noFill/>
          <a:ln>
            <a:solidFill>
              <a:schemeClr val="tx1"/>
            </a:solidFill>
          </a:ln>
        </p:spPr>
        <p:txBody>
          <a:bodyPr wrap="none" rtlCol="0">
            <a:spAutoFit/>
          </a:bodyPr>
          <a:lstStyle/>
          <a:p>
            <a:r>
              <a:rPr lang="de-DE" sz="2000" dirty="0"/>
              <a:t>Interoperable</a:t>
            </a:r>
          </a:p>
        </p:txBody>
      </p:sp>
      <p:sp>
        <p:nvSpPr>
          <p:cNvPr id="9" name="Textfeld 8">
            <a:extLst>
              <a:ext uri="{FF2B5EF4-FFF2-40B4-BE49-F238E27FC236}">
                <a16:creationId xmlns:a16="http://schemas.microsoft.com/office/drawing/2014/main" id="{DF704548-C7C0-4BEE-B077-1E62D9543F1F}"/>
              </a:ext>
            </a:extLst>
          </p:cNvPr>
          <p:cNvSpPr txBox="1"/>
          <p:nvPr/>
        </p:nvSpPr>
        <p:spPr>
          <a:xfrm>
            <a:off x="5016235" y="1818075"/>
            <a:ext cx="1207703" cy="400110"/>
          </a:xfrm>
          <a:prstGeom prst="rect">
            <a:avLst/>
          </a:prstGeom>
          <a:noFill/>
          <a:ln>
            <a:solidFill>
              <a:schemeClr val="tx1"/>
            </a:solidFill>
          </a:ln>
        </p:spPr>
        <p:txBody>
          <a:bodyPr wrap="none" rtlCol="0">
            <a:spAutoFit/>
          </a:bodyPr>
          <a:lstStyle/>
          <a:p>
            <a:r>
              <a:rPr lang="de-DE" sz="2000" dirty="0"/>
              <a:t>Re-</a:t>
            </a:r>
            <a:r>
              <a:rPr lang="de-DE" sz="2000" dirty="0" err="1"/>
              <a:t>usable</a:t>
            </a:r>
            <a:endParaRPr lang="de-DE" sz="2000" dirty="0"/>
          </a:p>
        </p:txBody>
      </p:sp>
      <p:sp>
        <p:nvSpPr>
          <p:cNvPr id="10" name="Textfeld 9">
            <a:extLst>
              <a:ext uri="{FF2B5EF4-FFF2-40B4-BE49-F238E27FC236}">
                <a16:creationId xmlns:a16="http://schemas.microsoft.com/office/drawing/2014/main" id="{EE8D3355-C4E2-47CF-9275-B6751B7C171B}"/>
              </a:ext>
            </a:extLst>
          </p:cNvPr>
          <p:cNvSpPr txBox="1"/>
          <p:nvPr/>
        </p:nvSpPr>
        <p:spPr>
          <a:xfrm>
            <a:off x="323528" y="2069056"/>
            <a:ext cx="1621854" cy="307777"/>
          </a:xfrm>
          <a:prstGeom prst="rect">
            <a:avLst/>
          </a:prstGeom>
          <a:noFill/>
          <a:ln>
            <a:solidFill>
              <a:schemeClr val="tx1"/>
            </a:solidFill>
          </a:ln>
        </p:spPr>
        <p:txBody>
          <a:bodyPr wrap="none" rtlCol="0">
            <a:spAutoFit/>
          </a:bodyPr>
          <a:lstStyle/>
          <a:p>
            <a:r>
              <a:rPr lang="de-DE" sz="1400" dirty="0"/>
              <a:t>persistent </a:t>
            </a:r>
            <a:r>
              <a:rPr lang="de-DE" sz="1400" dirty="0" err="1"/>
              <a:t>identifier</a:t>
            </a:r>
            <a:endParaRPr lang="de-DE" sz="1400" dirty="0"/>
          </a:p>
        </p:txBody>
      </p:sp>
      <p:sp>
        <p:nvSpPr>
          <p:cNvPr id="11" name="Textfeld 10">
            <a:extLst>
              <a:ext uri="{FF2B5EF4-FFF2-40B4-BE49-F238E27FC236}">
                <a16:creationId xmlns:a16="http://schemas.microsoft.com/office/drawing/2014/main" id="{7E30D863-EFF4-40D7-AC93-28E7FB438B88}"/>
              </a:ext>
            </a:extLst>
          </p:cNvPr>
          <p:cNvSpPr txBox="1"/>
          <p:nvPr/>
        </p:nvSpPr>
        <p:spPr>
          <a:xfrm>
            <a:off x="746189" y="1717225"/>
            <a:ext cx="1200393" cy="307777"/>
          </a:xfrm>
          <a:prstGeom prst="rect">
            <a:avLst/>
          </a:prstGeom>
          <a:noFill/>
          <a:ln>
            <a:solidFill>
              <a:schemeClr val="tx1"/>
            </a:solidFill>
          </a:ln>
        </p:spPr>
        <p:txBody>
          <a:bodyPr wrap="none" rtlCol="0">
            <a:spAutoFit/>
          </a:bodyPr>
          <a:lstStyle/>
          <a:p>
            <a:r>
              <a:rPr lang="de-DE" sz="1400" dirty="0" err="1"/>
              <a:t>rich</a:t>
            </a:r>
            <a:r>
              <a:rPr lang="de-DE" sz="1400" dirty="0"/>
              <a:t> </a:t>
            </a:r>
            <a:r>
              <a:rPr lang="de-DE" sz="1400" dirty="0" err="1"/>
              <a:t>metadata</a:t>
            </a:r>
            <a:endParaRPr lang="de-DE" sz="1400" dirty="0"/>
          </a:p>
        </p:txBody>
      </p:sp>
      <p:sp>
        <p:nvSpPr>
          <p:cNvPr id="12" name="Textfeld 11">
            <a:extLst>
              <a:ext uri="{FF2B5EF4-FFF2-40B4-BE49-F238E27FC236}">
                <a16:creationId xmlns:a16="http://schemas.microsoft.com/office/drawing/2014/main" id="{BAD73E2E-59D9-4F0E-9DF5-C7F49BB8AE44}"/>
              </a:ext>
            </a:extLst>
          </p:cNvPr>
          <p:cNvSpPr txBox="1"/>
          <p:nvPr/>
        </p:nvSpPr>
        <p:spPr>
          <a:xfrm>
            <a:off x="5462785" y="958728"/>
            <a:ext cx="981423" cy="307777"/>
          </a:xfrm>
          <a:prstGeom prst="rect">
            <a:avLst/>
          </a:prstGeom>
          <a:noFill/>
          <a:ln>
            <a:solidFill>
              <a:schemeClr val="tx1"/>
            </a:solidFill>
          </a:ln>
        </p:spPr>
        <p:txBody>
          <a:bodyPr wrap="none" rtlCol="0">
            <a:spAutoFit/>
          </a:bodyPr>
          <a:lstStyle/>
          <a:p>
            <a:r>
              <a:rPr lang="de-DE" sz="1400" dirty="0" err="1"/>
              <a:t>tombstone</a:t>
            </a:r>
            <a:endParaRPr lang="de-DE" sz="1400" dirty="0"/>
          </a:p>
        </p:txBody>
      </p:sp>
      <p:sp>
        <p:nvSpPr>
          <p:cNvPr id="13" name="Textfeld 12">
            <a:extLst>
              <a:ext uri="{FF2B5EF4-FFF2-40B4-BE49-F238E27FC236}">
                <a16:creationId xmlns:a16="http://schemas.microsoft.com/office/drawing/2014/main" id="{E343A1E3-DD25-4DCF-A34A-9310F334CE0C}"/>
              </a:ext>
            </a:extLst>
          </p:cNvPr>
          <p:cNvSpPr txBox="1"/>
          <p:nvPr/>
        </p:nvSpPr>
        <p:spPr>
          <a:xfrm>
            <a:off x="6186802" y="3834746"/>
            <a:ext cx="2633670" cy="307777"/>
          </a:xfrm>
          <a:prstGeom prst="rect">
            <a:avLst/>
          </a:prstGeom>
          <a:noFill/>
          <a:ln>
            <a:solidFill>
              <a:schemeClr val="tx1"/>
            </a:solidFill>
          </a:ln>
        </p:spPr>
        <p:txBody>
          <a:bodyPr wrap="none" rtlCol="0">
            <a:spAutoFit/>
          </a:bodyPr>
          <a:lstStyle/>
          <a:p>
            <a:r>
              <a:rPr lang="de-DE" sz="1400" dirty="0" err="1"/>
              <a:t>qualified</a:t>
            </a:r>
            <a:r>
              <a:rPr lang="de-DE" sz="1400" dirty="0"/>
              <a:t> </a:t>
            </a:r>
            <a:r>
              <a:rPr lang="de-DE" sz="1400" dirty="0" err="1"/>
              <a:t>references</a:t>
            </a:r>
            <a:r>
              <a:rPr lang="de-DE" sz="1400" dirty="0"/>
              <a:t> </a:t>
            </a:r>
            <a:r>
              <a:rPr lang="de-DE" sz="1400" dirty="0" err="1"/>
              <a:t>to</a:t>
            </a:r>
            <a:r>
              <a:rPr lang="de-DE" sz="1400" dirty="0"/>
              <a:t> </a:t>
            </a:r>
            <a:r>
              <a:rPr lang="de-DE" sz="1400" dirty="0" err="1"/>
              <a:t>other</a:t>
            </a:r>
            <a:r>
              <a:rPr lang="de-DE" sz="1400" dirty="0"/>
              <a:t> </a:t>
            </a:r>
            <a:r>
              <a:rPr lang="de-DE" sz="1400" dirty="0" err="1"/>
              <a:t>data</a:t>
            </a:r>
            <a:endParaRPr lang="de-DE" sz="1400" dirty="0"/>
          </a:p>
        </p:txBody>
      </p:sp>
      <p:sp>
        <p:nvSpPr>
          <p:cNvPr id="14" name="Textfeld 13">
            <a:extLst>
              <a:ext uri="{FF2B5EF4-FFF2-40B4-BE49-F238E27FC236}">
                <a16:creationId xmlns:a16="http://schemas.microsoft.com/office/drawing/2014/main" id="{6E49C324-6F60-4ED9-919F-21DF1CBAFE92}"/>
              </a:ext>
            </a:extLst>
          </p:cNvPr>
          <p:cNvSpPr txBox="1"/>
          <p:nvPr/>
        </p:nvSpPr>
        <p:spPr>
          <a:xfrm>
            <a:off x="6192259" y="2628894"/>
            <a:ext cx="2421112" cy="738664"/>
          </a:xfrm>
          <a:prstGeom prst="rect">
            <a:avLst/>
          </a:prstGeom>
          <a:noFill/>
          <a:ln>
            <a:solidFill>
              <a:schemeClr val="tx1"/>
            </a:solidFill>
          </a:ln>
        </p:spPr>
        <p:txBody>
          <a:bodyPr wrap="none" rtlCol="0">
            <a:spAutoFit/>
          </a:bodyPr>
          <a:lstStyle/>
          <a:p>
            <a:r>
              <a:rPr lang="en-US" sz="1400" dirty="0"/>
              <a:t>formal, accessible, shared and </a:t>
            </a:r>
          </a:p>
          <a:p>
            <a:r>
              <a:rPr lang="en-US" sz="1400" dirty="0"/>
              <a:t>broadly applicable language </a:t>
            </a:r>
          </a:p>
          <a:p>
            <a:r>
              <a:rPr lang="en-US" sz="1400" dirty="0"/>
              <a:t>for knowledge representation</a:t>
            </a:r>
            <a:endParaRPr lang="de-DE" sz="1400" dirty="0"/>
          </a:p>
        </p:txBody>
      </p:sp>
      <p:sp>
        <p:nvSpPr>
          <p:cNvPr id="15" name="Textfeld 14">
            <a:extLst>
              <a:ext uri="{FF2B5EF4-FFF2-40B4-BE49-F238E27FC236}">
                <a16:creationId xmlns:a16="http://schemas.microsoft.com/office/drawing/2014/main" id="{0F14CF26-81EA-48AF-B0B2-543A54B10693}"/>
              </a:ext>
            </a:extLst>
          </p:cNvPr>
          <p:cNvSpPr txBox="1"/>
          <p:nvPr/>
        </p:nvSpPr>
        <p:spPr>
          <a:xfrm>
            <a:off x="6192259" y="3448202"/>
            <a:ext cx="1101648" cy="307777"/>
          </a:xfrm>
          <a:prstGeom prst="rect">
            <a:avLst/>
          </a:prstGeom>
          <a:noFill/>
          <a:ln>
            <a:solidFill>
              <a:schemeClr val="tx1"/>
            </a:solidFill>
          </a:ln>
        </p:spPr>
        <p:txBody>
          <a:bodyPr wrap="none" rtlCol="0">
            <a:spAutoFit/>
          </a:bodyPr>
          <a:lstStyle/>
          <a:p>
            <a:r>
              <a:rPr lang="de-DE" sz="1400" dirty="0" err="1"/>
              <a:t>vocabularies</a:t>
            </a:r>
            <a:endParaRPr lang="de-DE" sz="1400" dirty="0"/>
          </a:p>
        </p:txBody>
      </p:sp>
      <p:sp>
        <p:nvSpPr>
          <p:cNvPr id="16" name="Textfeld 15">
            <a:extLst>
              <a:ext uri="{FF2B5EF4-FFF2-40B4-BE49-F238E27FC236}">
                <a16:creationId xmlns:a16="http://schemas.microsoft.com/office/drawing/2014/main" id="{98ED7A9E-6847-4B62-93BD-D3CE2AD8A7A4}"/>
              </a:ext>
            </a:extLst>
          </p:cNvPr>
          <p:cNvSpPr txBox="1"/>
          <p:nvPr/>
        </p:nvSpPr>
        <p:spPr>
          <a:xfrm>
            <a:off x="6621658" y="1406219"/>
            <a:ext cx="688009" cy="307777"/>
          </a:xfrm>
          <a:prstGeom prst="rect">
            <a:avLst/>
          </a:prstGeom>
          <a:noFill/>
          <a:ln>
            <a:solidFill>
              <a:schemeClr val="tx1"/>
            </a:solidFill>
          </a:ln>
        </p:spPr>
        <p:txBody>
          <a:bodyPr wrap="none" rtlCol="0">
            <a:spAutoFit/>
          </a:bodyPr>
          <a:lstStyle/>
          <a:p>
            <a:r>
              <a:rPr lang="de-DE" sz="1400" dirty="0" err="1"/>
              <a:t>license</a:t>
            </a:r>
            <a:endParaRPr lang="de-DE" sz="1400" dirty="0"/>
          </a:p>
        </p:txBody>
      </p:sp>
      <p:sp>
        <p:nvSpPr>
          <p:cNvPr id="17" name="Textfeld 16">
            <a:extLst>
              <a:ext uri="{FF2B5EF4-FFF2-40B4-BE49-F238E27FC236}">
                <a16:creationId xmlns:a16="http://schemas.microsoft.com/office/drawing/2014/main" id="{AB978D03-D321-4612-8030-E6247FF4469D}"/>
              </a:ext>
            </a:extLst>
          </p:cNvPr>
          <p:cNvSpPr txBox="1"/>
          <p:nvPr/>
        </p:nvSpPr>
        <p:spPr>
          <a:xfrm>
            <a:off x="6621658" y="1747259"/>
            <a:ext cx="1043299" cy="307777"/>
          </a:xfrm>
          <a:prstGeom prst="rect">
            <a:avLst/>
          </a:prstGeom>
          <a:noFill/>
          <a:ln>
            <a:solidFill>
              <a:schemeClr val="tx1"/>
            </a:solidFill>
          </a:ln>
        </p:spPr>
        <p:txBody>
          <a:bodyPr wrap="none" rtlCol="0">
            <a:spAutoFit/>
          </a:bodyPr>
          <a:lstStyle/>
          <a:p>
            <a:r>
              <a:rPr lang="de-DE" sz="1400" dirty="0" err="1"/>
              <a:t>provenance</a:t>
            </a:r>
            <a:endParaRPr lang="de-DE" sz="1400" dirty="0"/>
          </a:p>
        </p:txBody>
      </p:sp>
      <p:sp>
        <p:nvSpPr>
          <p:cNvPr id="18" name="Textfeld 17">
            <a:extLst>
              <a:ext uri="{FF2B5EF4-FFF2-40B4-BE49-F238E27FC236}">
                <a16:creationId xmlns:a16="http://schemas.microsoft.com/office/drawing/2014/main" id="{DEFE7617-2562-4F02-8C1D-E8FF9C515B15}"/>
              </a:ext>
            </a:extLst>
          </p:cNvPr>
          <p:cNvSpPr txBox="1"/>
          <p:nvPr/>
        </p:nvSpPr>
        <p:spPr>
          <a:xfrm>
            <a:off x="6621658" y="2085544"/>
            <a:ext cx="1766766" cy="307777"/>
          </a:xfrm>
          <a:prstGeom prst="rect">
            <a:avLst/>
          </a:prstGeom>
          <a:noFill/>
          <a:ln>
            <a:solidFill>
              <a:schemeClr val="tx1"/>
            </a:solidFill>
          </a:ln>
        </p:spPr>
        <p:txBody>
          <a:bodyPr wrap="none" rtlCol="0">
            <a:spAutoFit/>
          </a:bodyPr>
          <a:lstStyle/>
          <a:p>
            <a:r>
              <a:rPr lang="de-DE" sz="1400" dirty="0" err="1"/>
              <a:t>community</a:t>
            </a:r>
            <a:r>
              <a:rPr lang="de-DE" sz="1400" dirty="0"/>
              <a:t> </a:t>
            </a:r>
            <a:r>
              <a:rPr lang="de-DE" sz="1400" dirty="0" err="1"/>
              <a:t>standards</a:t>
            </a:r>
            <a:endParaRPr lang="de-DE" sz="1400" dirty="0"/>
          </a:p>
        </p:txBody>
      </p:sp>
      <p:cxnSp>
        <p:nvCxnSpPr>
          <p:cNvPr id="19" name="Gerade Verbindung 19">
            <a:extLst>
              <a:ext uri="{FF2B5EF4-FFF2-40B4-BE49-F238E27FC236}">
                <a16:creationId xmlns:a16="http://schemas.microsoft.com/office/drawing/2014/main" id="{FED17BD9-9FA7-480E-8F3D-3D6CE8265796}"/>
              </a:ext>
            </a:extLst>
          </p:cNvPr>
          <p:cNvCxnSpPr>
            <a:stCxn id="6" idx="3"/>
            <a:endCxn id="5" idx="1"/>
          </p:cNvCxnSpPr>
          <p:nvPr/>
        </p:nvCxnSpPr>
        <p:spPr>
          <a:xfrm flipV="1">
            <a:off x="3348407" y="2021114"/>
            <a:ext cx="245263" cy="3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1">
            <a:extLst>
              <a:ext uri="{FF2B5EF4-FFF2-40B4-BE49-F238E27FC236}">
                <a16:creationId xmlns:a16="http://schemas.microsoft.com/office/drawing/2014/main" id="{37563B43-140D-40D9-9142-BFDD86C161F4}"/>
              </a:ext>
            </a:extLst>
          </p:cNvPr>
          <p:cNvCxnSpPr/>
          <p:nvPr/>
        </p:nvCxnSpPr>
        <p:spPr>
          <a:xfrm>
            <a:off x="4011399" y="1254127"/>
            <a:ext cx="0" cy="605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4">
            <a:extLst>
              <a:ext uri="{FF2B5EF4-FFF2-40B4-BE49-F238E27FC236}">
                <a16:creationId xmlns:a16="http://schemas.microsoft.com/office/drawing/2014/main" id="{A331A3E3-DB8B-47A1-B381-C4A2366323F0}"/>
              </a:ext>
            </a:extLst>
          </p:cNvPr>
          <p:cNvCxnSpPr>
            <a:cxnSpLocks/>
          </p:cNvCxnSpPr>
          <p:nvPr/>
        </p:nvCxnSpPr>
        <p:spPr>
          <a:xfrm flipH="1">
            <a:off x="4202924" y="2198410"/>
            <a:ext cx="1" cy="751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7">
            <a:extLst>
              <a:ext uri="{FF2B5EF4-FFF2-40B4-BE49-F238E27FC236}">
                <a16:creationId xmlns:a16="http://schemas.microsoft.com/office/drawing/2014/main" id="{6A172E02-513D-430F-A21B-3BACC5169957}"/>
              </a:ext>
            </a:extLst>
          </p:cNvPr>
          <p:cNvCxnSpPr>
            <a:stCxn id="5" idx="3"/>
            <a:endCxn id="9" idx="1"/>
          </p:cNvCxnSpPr>
          <p:nvPr/>
        </p:nvCxnSpPr>
        <p:spPr>
          <a:xfrm flipV="1">
            <a:off x="4627415" y="2018130"/>
            <a:ext cx="388820" cy="2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0">
            <a:extLst>
              <a:ext uri="{FF2B5EF4-FFF2-40B4-BE49-F238E27FC236}">
                <a16:creationId xmlns:a16="http://schemas.microsoft.com/office/drawing/2014/main" id="{1A5F0A19-B4E2-491B-970E-31B07F6C4306}"/>
              </a:ext>
            </a:extLst>
          </p:cNvPr>
          <p:cNvCxnSpPr>
            <a:stCxn id="7" idx="3"/>
            <a:endCxn id="12" idx="1"/>
          </p:cNvCxnSpPr>
          <p:nvPr/>
        </p:nvCxnSpPr>
        <p:spPr>
          <a:xfrm flipV="1">
            <a:off x="5274886" y="1112617"/>
            <a:ext cx="187899" cy="3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2">
            <a:extLst>
              <a:ext uri="{FF2B5EF4-FFF2-40B4-BE49-F238E27FC236}">
                <a16:creationId xmlns:a16="http://schemas.microsoft.com/office/drawing/2014/main" id="{BF8D2635-60AA-4D0F-966C-67BE2855F426}"/>
              </a:ext>
            </a:extLst>
          </p:cNvPr>
          <p:cNvCxnSpPr>
            <a:stCxn id="11" idx="3"/>
            <a:endCxn id="6" idx="1"/>
          </p:cNvCxnSpPr>
          <p:nvPr/>
        </p:nvCxnSpPr>
        <p:spPr>
          <a:xfrm>
            <a:off x="1946582" y="1871114"/>
            <a:ext cx="324286" cy="153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4">
            <a:extLst>
              <a:ext uri="{FF2B5EF4-FFF2-40B4-BE49-F238E27FC236}">
                <a16:creationId xmlns:a16="http://schemas.microsoft.com/office/drawing/2014/main" id="{977D475C-5FA9-4ED1-87DE-E15C5F8D573F}"/>
              </a:ext>
            </a:extLst>
          </p:cNvPr>
          <p:cNvCxnSpPr>
            <a:stCxn id="10" idx="3"/>
            <a:endCxn id="6" idx="1"/>
          </p:cNvCxnSpPr>
          <p:nvPr/>
        </p:nvCxnSpPr>
        <p:spPr>
          <a:xfrm flipV="1">
            <a:off x="1945382" y="2025070"/>
            <a:ext cx="325486" cy="197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a:extLst>
              <a:ext uri="{FF2B5EF4-FFF2-40B4-BE49-F238E27FC236}">
                <a16:creationId xmlns:a16="http://schemas.microsoft.com/office/drawing/2014/main" id="{DB93DC73-09FD-47A8-861C-BC2DA7E66CC8}"/>
              </a:ext>
            </a:extLst>
          </p:cNvPr>
          <p:cNvCxnSpPr>
            <a:stCxn id="9" idx="3"/>
            <a:endCxn id="16" idx="1"/>
          </p:cNvCxnSpPr>
          <p:nvPr/>
        </p:nvCxnSpPr>
        <p:spPr>
          <a:xfrm flipV="1">
            <a:off x="6223938" y="1560108"/>
            <a:ext cx="397720" cy="458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8">
            <a:extLst>
              <a:ext uri="{FF2B5EF4-FFF2-40B4-BE49-F238E27FC236}">
                <a16:creationId xmlns:a16="http://schemas.microsoft.com/office/drawing/2014/main" id="{8B32C314-BE50-403E-B6C7-18846EA46F11}"/>
              </a:ext>
            </a:extLst>
          </p:cNvPr>
          <p:cNvCxnSpPr>
            <a:stCxn id="9" idx="3"/>
            <a:endCxn id="17" idx="1"/>
          </p:cNvCxnSpPr>
          <p:nvPr/>
        </p:nvCxnSpPr>
        <p:spPr>
          <a:xfrm flipV="1">
            <a:off x="6223938" y="1901148"/>
            <a:ext cx="397720" cy="116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0">
            <a:extLst>
              <a:ext uri="{FF2B5EF4-FFF2-40B4-BE49-F238E27FC236}">
                <a16:creationId xmlns:a16="http://schemas.microsoft.com/office/drawing/2014/main" id="{70D0C02F-CF33-490E-8494-E1C3EAA4B593}"/>
              </a:ext>
            </a:extLst>
          </p:cNvPr>
          <p:cNvCxnSpPr>
            <a:stCxn id="9" idx="3"/>
            <a:endCxn id="18" idx="1"/>
          </p:cNvCxnSpPr>
          <p:nvPr/>
        </p:nvCxnSpPr>
        <p:spPr>
          <a:xfrm>
            <a:off x="6223938" y="2018130"/>
            <a:ext cx="397720" cy="22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2">
            <a:extLst>
              <a:ext uri="{FF2B5EF4-FFF2-40B4-BE49-F238E27FC236}">
                <a16:creationId xmlns:a16="http://schemas.microsoft.com/office/drawing/2014/main" id="{74614183-9E5A-4358-9F0F-F0621A39A19E}"/>
              </a:ext>
            </a:extLst>
          </p:cNvPr>
          <p:cNvCxnSpPr>
            <a:stCxn id="8" idx="3"/>
            <a:endCxn id="14" idx="1"/>
          </p:cNvCxnSpPr>
          <p:nvPr/>
        </p:nvCxnSpPr>
        <p:spPr>
          <a:xfrm flipV="1">
            <a:off x="5809388" y="2998226"/>
            <a:ext cx="382871" cy="152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4">
            <a:extLst>
              <a:ext uri="{FF2B5EF4-FFF2-40B4-BE49-F238E27FC236}">
                <a16:creationId xmlns:a16="http://schemas.microsoft.com/office/drawing/2014/main" id="{9C4FDA9B-D412-4EC0-A921-BAD8B417FD93}"/>
              </a:ext>
            </a:extLst>
          </p:cNvPr>
          <p:cNvCxnSpPr>
            <a:stCxn id="8" idx="3"/>
            <a:endCxn id="15" idx="1"/>
          </p:cNvCxnSpPr>
          <p:nvPr/>
        </p:nvCxnSpPr>
        <p:spPr>
          <a:xfrm>
            <a:off x="5809388" y="3150380"/>
            <a:ext cx="382871" cy="451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6">
            <a:extLst>
              <a:ext uri="{FF2B5EF4-FFF2-40B4-BE49-F238E27FC236}">
                <a16:creationId xmlns:a16="http://schemas.microsoft.com/office/drawing/2014/main" id="{B288D4EB-0670-4A88-A1B7-B5544FADBA9E}"/>
              </a:ext>
            </a:extLst>
          </p:cNvPr>
          <p:cNvCxnSpPr>
            <a:stCxn id="8" idx="3"/>
            <a:endCxn id="13" idx="1"/>
          </p:cNvCxnSpPr>
          <p:nvPr/>
        </p:nvCxnSpPr>
        <p:spPr>
          <a:xfrm>
            <a:off x="5809388" y="3150380"/>
            <a:ext cx="377414" cy="838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2A214618-80A1-45B4-8383-F9959A1430D4}"/>
              </a:ext>
            </a:extLst>
          </p:cNvPr>
          <p:cNvSpPr/>
          <p:nvPr/>
        </p:nvSpPr>
        <p:spPr>
          <a:xfrm>
            <a:off x="3583199" y="1517542"/>
            <a:ext cx="1035675" cy="10356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998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en-US" dirty="0"/>
              <a:t>DFG Guidelines on the Handling of Research Data</a:t>
            </a:r>
            <a:r>
              <a:rPr lang="de-DE" dirty="0"/>
              <a:t> (2015) </a:t>
            </a:r>
          </a:p>
        </p:txBody>
      </p:sp>
      <p:sp>
        <p:nvSpPr>
          <p:cNvPr id="2" name="Textfeld 1"/>
          <p:cNvSpPr txBox="1"/>
          <p:nvPr/>
        </p:nvSpPr>
        <p:spPr>
          <a:xfrm>
            <a:off x="467544" y="987574"/>
            <a:ext cx="8424936" cy="2246769"/>
          </a:xfrm>
          <a:prstGeom prst="rect">
            <a:avLst/>
          </a:prstGeom>
          <a:noFill/>
        </p:spPr>
        <p:txBody>
          <a:bodyPr wrap="square" rtlCol="0">
            <a:spAutoFit/>
          </a:bodyPr>
          <a:lstStyle/>
          <a:p>
            <a:pPr>
              <a:spcAft>
                <a:spcPts val="600"/>
              </a:spcAft>
            </a:pPr>
            <a:r>
              <a:rPr lang="de-DE" sz="2000" dirty="0"/>
              <a:t>Research </a:t>
            </a:r>
            <a:r>
              <a:rPr lang="de-DE" sz="2000" dirty="0" err="1"/>
              <a:t>data</a:t>
            </a:r>
            <a:r>
              <a:rPr lang="de-DE" sz="2000" dirty="0"/>
              <a:t> </a:t>
            </a:r>
            <a:r>
              <a:rPr lang="de-DE" sz="2000" dirty="0" err="1"/>
              <a:t>should</a:t>
            </a:r>
            <a:r>
              <a:rPr lang="de-DE" sz="2000" dirty="0"/>
              <a:t> </a:t>
            </a:r>
            <a:r>
              <a:rPr lang="de-DE" sz="2000" dirty="0" err="1"/>
              <a:t>be</a:t>
            </a:r>
            <a:r>
              <a:rPr lang="de-DE" sz="2000" dirty="0"/>
              <a:t> </a:t>
            </a:r>
            <a:r>
              <a:rPr lang="de-DE" sz="2000" dirty="0" err="1"/>
              <a:t>made</a:t>
            </a:r>
            <a:r>
              <a:rPr lang="de-DE" sz="2000" dirty="0"/>
              <a:t> </a:t>
            </a:r>
            <a:r>
              <a:rPr lang="de-DE" sz="2000" dirty="0" err="1"/>
              <a:t>accessible</a:t>
            </a:r>
            <a:endParaRPr lang="de-DE" sz="2000" dirty="0"/>
          </a:p>
          <a:p>
            <a:pPr marL="742950" lvl="1" indent="-285750">
              <a:spcBef>
                <a:spcPts val="600"/>
              </a:spcBef>
              <a:buFont typeface="Arial" panose="020B0604020202020204" pitchFamily="34" charset="0"/>
              <a:buChar char="•"/>
            </a:pPr>
            <a:r>
              <a:rPr lang="de-DE" sz="2000" dirty="0" err="1"/>
              <a:t>as</a:t>
            </a:r>
            <a:r>
              <a:rPr lang="de-DE" sz="2000" dirty="0"/>
              <a:t> </a:t>
            </a:r>
            <a:r>
              <a:rPr lang="de-DE" sz="2000" dirty="0" err="1"/>
              <a:t>soon</a:t>
            </a:r>
            <a:r>
              <a:rPr lang="de-DE" sz="2000" dirty="0"/>
              <a:t> </a:t>
            </a:r>
            <a:r>
              <a:rPr lang="de-DE" sz="2000" dirty="0" err="1"/>
              <a:t>as</a:t>
            </a:r>
            <a:r>
              <a:rPr lang="de-DE" sz="2000" dirty="0"/>
              <a:t> possible</a:t>
            </a:r>
          </a:p>
          <a:p>
            <a:pPr marL="742950" lvl="1" indent="-285750">
              <a:spcBef>
                <a:spcPts val="600"/>
              </a:spcBef>
              <a:buFont typeface="Arial" panose="020B0604020202020204" pitchFamily="34" charset="0"/>
              <a:buChar char="•"/>
            </a:pPr>
            <a:r>
              <a:rPr lang="en-US" sz="2000" dirty="0"/>
              <a:t>the publication of research data does not conflict with the rights of third parties (in particular data protection or copyright)</a:t>
            </a:r>
            <a:endParaRPr lang="de-DE" sz="2000" dirty="0"/>
          </a:p>
          <a:p>
            <a:pPr marL="742950" lvl="1" indent="-285750">
              <a:spcBef>
                <a:spcPts val="600"/>
              </a:spcBef>
              <a:buFont typeface="Arial" panose="020B0604020202020204" pitchFamily="34" charset="0"/>
              <a:buChar char="•"/>
            </a:pPr>
            <a:r>
              <a:rPr lang="en-US" sz="2000" dirty="0"/>
              <a:t>at a stage of processing that allows it to be usefully reused by third parties (raw data or </a:t>
            </a:r>
            <a:r>
              <a:rPr lang="en-US" sz="2000"/>
              <a:t>structured data)</a:t>
            </a:r>
            <a:endParaRPr lang="de-DE" sz="2000" dirty="0"/>
          </a:p>
        </p:txBody>
      </p:sp>
    </p:spTree>
    <p:extLst>
      <p:ext uri="{BB962C8B-B14F-4D97-AF65-F5344CB8AC3E}">
        <p14:creationId xmlns:p14="http://schemas.microsoft.com/office/powerpoint/2010/main" val="523785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rechblase: rechteckig 29">
            <a:extLst>
              <a:ext uri="{FF2B5EF4-FFF2-40B4-BE49-F238E27FC236}">
                <a16:creationId xmlns:a16="http://schemas.microsoft.com/office/drawing/2014/main" id="{91C485B1-3229-46E3-8119-D9332327B2C0}"/>
              </a:ext>
            </a:extLst>
          </p:cNvPr>
          <p:cNvSpPr/>
          <p:nvPr/>
        </p:nvSpPr>
        <p:spPr>
          <a:xfrm>
            <a:off x="6300192" y="699542"/>
            <a:ext cx="2713425" cy="2860400"/>
          </a:xfrm>
          <a:prstGeom prst="wedgeRectCallout">
            <a:avLst>
              <a:gd name="adj1" fmla="val -77658"/>
              <a:gd name="adj2" fmla="val 3894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en-US" dirty="0"/>
              <a:t>Laws, contracts, and ethics can prevent opening up. Otherwise, weigh the options.</a:t>
            </a:r>
            <a:endParaRPr lang="de-DE" dirty="0"/>
          </a:p>
        </p:txBody>
      </p:sp>
      <p:grpSp>
        <p:nvGrpSpPr>
          <p:cNvPr id="3" name="Gruppieren 2"/>
          <p:cNvGrpSpPr/>
          <p:nvPr/>
        </p:nvGrpSpPr>
        <p:grpSpPr>
          <a:xfrm>
            <a:off x="323528" y="987574"/>
            <a:ext cx="5987878" cy="3289080"/>
            <a:chOff x="259140" y="1579865"/>
            <a:chExt cx="8610128" cy="4729455"/>
          </a:xfrm>
        </p:grpSpPr>
        <p:grpSp>
          <p:nvGrpSpPr>
            <p:cNvPr id="4" name="Gruppieren 3"/>
            <p:cNvGrpSpPr/>
            <p:nvPr/>
          </p:nvGrpSpPr>
          <p:grpSpPr>
            <a:xfrm rot="200341">
              <a:off x="1711220" y="1579865"/>
              <a:ext cx="5760640" cy="792088"/>
              <a:chOff x="971600" y="1916832"/>
              <a:chExt cx="5760640" cy="792088"/>
            </a:xfrm>
          </p:grpSpPr>
          <p:grpSp>
            <p:nvGrpSpPr>
              <p:cNvPr id="20" name="Gruppieren 19"/>
              <p:cNvGrpSpPr/>
              <p:nvPr/>
            </p:nvGrpSpPr>
            <p:grpSpPr>
              <a:xfrm>
                <a:off x="971600" y="2420888"/>
                <a:ext cx="5760640" cy="288032"/>
                <a:chOff x="971600" y="2420888"/>
                <a:chExt cx="5760640" cy="288032"/>
              </a:xfrm>
              <a:solidFill>
                <a:schemeClr val="tx1"/>
              </a:solidFill>
            </p:grpSpPr>
            <p:cxnSp>
              <p:nvCxnSpPr>
                <p:cNvPr id="24" name="Gerade Verbindung 23"/>
                <p:cNvCxnSpPr/>
                <p:nvPr/>
              </p:nvCxnSpPr>
              <p:spPr>
                <a:xfrm>
                  <a:off x="971600" y="2708920"/>
                  <a:ext cx="576064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971600" y="2564904"/>
                  <a:ext cx="144016" cy="1440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115616" y="2420888"/>
                  <a:ext cx="2736304" cy="1440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3851920" y="2420888"/>
                  <a:ext cx="2736304" cy="1440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588224" y="2564904"/>
                  <a:ext cx="144016" cy="1440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Ellipse 20"/>
              <p:cNvSpPr/>
              <p:nvPr/>
            </p:nvSpPr>
            <p:spPr>
              <a:xfrm>
                <a:off x="1120229" y="261405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6531456" y="261405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p:cNvCxnSpPr/>
              <p:nvPr/>
            </p:nvCxnSpPr>
            <p:spPr>
              <a:xfrm flipV="1">
                <a:off x="3851920" y="1916832"/>
                <a:ext cx="0" cy="504056"/>
              </a:xfrm>
              <a:prstGeom prst="line">
                <a:avLst/>
              </a:prstGeom>
              <a:ln w="28575">
                <a:solidFill>
                  <a:schemeClr val="tx1"/>
                </a:solidFill>
                <a:tailEnd type="diamond"/>
              </a:ln>
            </p:spPr>
            <p:style>
              <a:lnRef idx="1">
                <a:schemeClr val="accent1"/>
              </a:lnRef>
              <a:fillRef idx="0">
                <a:schemeClr val="accent1"/>
              </a:fillRef>
              <a:effectRef idx="0">
                <a:schemeClr val="accent1"/>
              </a:effectRef>
              <a:fontRef idx="minor">
                <a:schemeClr val="tx1"/>
              </a:fontRef>
            </p:style>
          </p:cxnSp>
        </p:grpSp>
        <p:sp>
          <p:nvSpPr>
            <p:cNvPr id="5" name="Ellipse 33"/>
            <p:cNvSpPr/>
            <p:nvPr/>
          </p:nvSpPr>
          <p:spPr>
            <a:xfrm>
              <a:off x="6191035" y="4874696"/>
              <a:ext cx="2158878" cy="1079439"/>
            </a:xfrm>
            <a:custGeom>
              <a:avLst/>
              <a:gdLst>
                <a:gd name="connsiteX0" fmla="*/ 0 w 2158878"/>
                <a:gd name="connsiteY0" fmla="*/ 1079439 h 2158878"/>
                <a:gd name="connsiteX1" fmla="*/ 1079439 w 2158878"/>
                <a:gd name="connsiteY1" fmla="*/ 0 h 2158878"/>
                <a:gd name="connsiteX2" fmla="*/ 2158878 w 2158878"/>
                <a:gd name="connsiteY2" fmla="*/ 1079439 h 2158878"/>
                <a:gd name="connsiteX3" fmla="*/ 1079439 w 2158878"/>
                <a:gd name="connsiteY3" fmla="*/ 2158878 h 2158878"/>
                <a:gd name="connsiteX4" fmla="*/ 0 w 2158878"/>
                <a:gd name="connsiteY4" fmla="*/ 1079439 h 2158878"/>
                <a:gd name="connsiteX0" fmla="*/ 1079439 w 2158878"/>
                <a:gd name="connsiteY0" fmla="*/ 0 h 2158878"/>
                <a:gd name="connsiteX1" fmla="*/ 2158878 w 2158878"/>
                <a:gd name="connsiteY1" fmla="*/ 1079439 h 2158878"/>
                <a:gd name="connsiteX2" fmla="*/ 1079439 w 2158878"/>
                <a:gd name="connsiteY2" fmla="*/ 2158878 h 2158878"/>
                <a:gd name="connsiteX3" fmla="*/ 0 w 2158878"/>
                <a:gd name="connsiteY3" fmla="*/ 1079439 h 2158878"/>
                <a:gd name="connsiteX4" fmla="*/ 1170879 w 2158878"/>
                <a:gd name="connsiteY4" fmla="*/ 91440 h 2158878"/>
                <a:gd name="connsiteX0" fmla="*/ 1079439 w 2158878"/>
                <a:gd name="connsiteY0" fmla="*/ 0 h 2158878"/>
                <a:gd name="connsiteX1" fmla="*/ 2158878 w 2158878"/>
                <a:gd name="connsiteY1" fmla="*/ 1079439 h 2158878"/>
                <a:gd name="connsiteX2" fmla="*/ 1079439 w 2158878"/>
                <a:gd name="connsiteY2" fmla="*/ 2158878 h 2158878"/>
                <a:gd name="connsiteX3" fmla="*/ 0 w 2158878"/>
                <a:gd name="connsiteY3" fmla="*/ 1079439 h 2158878"/>
                <a:gd name="connsiteX0" fmla="*/ 2158878 w 2158878"/>
                <a:gd name="connsiteY0" fmla="*/ 0 h 1079439"/>
                <a:gd name="connsiteX1" fmla="*/ 1079439 w 2158878"/>
                <a:gd name="connsiteY1" fmla="*/ 1079439 h 1079439"/>
                <a:gd name="connsiteX2" fmla="*/ 0 w 2158878"/>
                <a:gd name="connsiteY2" fmla="*/ 0 h 1079439"/>
              </a:gdLst>
              <a:ahLst/>
              <a:cxnLst>
                <a:cxn ang="0">
                  <a:pos x="connsiteX0" y="connsiteY0"/>
                </a:cxn>
                <a:cxn ang="0">
                  <a:pos x="connsiteX1" y="connsiteY1"/>
                </a:cxn>
                <a:cxn ang="0">
                  <a:pos x="connsiteX2" y="connsiteY2"/>
                </a:cxn>
              </a:cxnLst>
              <a:rect l="l" t="t" r="r" b="b"/>
              <a:pathLst>
                <a:path w="2158878" h="1079439">
                  <a:moveTo>
                    <a:pt x="2158878" y="0"/>
                  </a:moveTo>
                  <a:cubicBezTo>
                    <a:pt x="2158878" y="596158"/>
                    <a:pt x="1675597" y="1079439"/>
                    <a:pt x="1079439" y="1079439"/>
                  </a:cubicBezTo>
                  <a:cubicBezTo>
                    <a:pt x="483281" y="1079439"/>
                    <a:pt x="0" y="596158"/>
                    <a:pt x="0" y="0"/>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6" name="Gerade Verbindung 5"/>
            <p:cNvCxnSpPr>
              <a:stCxn id="5" idx="0"/>
              <a:endCxn id="22" idx="6"/>
            </p:cNvCxnSpPr>
            <p:nvPr/>
          </p:nvCxnSpPr>
          <p:spPr>
            <a:xfrm flipH="1" flipV="1">
              <a:off x="7293295" y="2458124"/>
              <a:ext cx="1056618" cy="2416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a:stCxn id="5" idx="2"/>
              <a:endCxn id="22" idx="2"/>
            </p:cNvCxnSpPr>
            <p:nvPr/>
          </p:nvCxnSpPr>
          <p:spPr>
            <a:xfrm flipV="1">
              <a:off x="6191035" y="2455462"/>
              <a:ext cx="1056619" cy="2419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568473" y="1628800"/>
              <a:ext cx="0" cy="454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496182" y="2371281"/>
              <a:ext cx="0" cy="3650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640962" y="2371280"/>
              <a:ext cx="0" cy="365000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259140" y="6021288"/>
              <a:ext cx="861012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56"/>
            <p:cNvSpPr/>
            <p:nvPr/>
          </p:nvSpPr>
          <p:spPr>
            <a:xfrm>
              <a:off x="4496182" y="2371280"/>
              <a:ext cx="148590" cy="3722016"/>
            </a:xfrm>
            <a:custGeom>
              <a:avLst/>
              <a:gdLst>
                <a:gd name="connsiteX0" fmla="*/ 0 w 144780"/>
                <a:gd name="connsiteY0" fmla="*/ 0 h 3722016"/>
                <a:gd name="connsiteX1" fmla="*/ 144780 w 144780"/>
                <a:gd name="connsiteY1" fmla="*/ 0 h 3722016"/>
                <a:gd name="connsiteX2" fmla="*/ 144780 w 144780"/>
                <a:gd name="connsiteY2" fmla="*/ 3722016 h 3722016"/>
                <a:gd name="connsiteX3" fmla="*/ 0 w 144780"/>
                <a:gd name="connsiteY3" fmla="*/ 3722016 h 3722016"/>
                <a:gd name="connsiteX4" fmla="*/ 0 w 144780"/>
                <a:gd name="connsiteY4" fmla="*/ 0 h 3722016"/>
                <a:gd name="connsiteX0" fmla="*/ 0 w 148590"/>
                <a:gd name="connsiteY0" fmla="*/ 0 h 3722016"/>
                <a:gd name="connsiteX1" fmla="*/ 148590 w 148590"/>
                <a:gd name="connsiteY1" fmla="*/ 7620 h 3722016"/>
                <a:gd name="connsiteX2" fmla="*/ 144780 w 148590"/>
                <a:gd name="connsiteY2" fmla="*/ 3722016 h 3722016"/>
                <a:gd name="connsiteX3" fmla="*/ 0 w 148590"/>
                <a:gd name="connsiteY3" fmla="*/ 3722016 h 3722016"/>
                <a:gd name="connsiteX4" fmla="*/ 0 w 148590"/>
                <a:gd name="connsiteY4" fmla="*/ 0 h 372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 h="3722016">
                  <a:moveTo>
                    <a:pt x="0" y="0"/>
                  </a:moveTo>
                  <a:lnTo>
                    <a:pt x="148590" y="7620"/>
                  </a:lnTo>
                  <a:lnTo>
                    <a:pt x="144780" y="3722016"/>
                  </a:lnTo>
                  <a:lnTo>
                    <a:pt x="0" y="3722016"/>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6452963" y="4880437"/>
              <a:ext cx="1643651" cy="398304"/>
            </a:xfrm>
            <a:prstGeom prst="rect">
              <a:avLst/>
            </a:prstGeom>
            <a:noFill/>
          </p:spPr>
          <p:txBody>
            <a:bodyPr wrap="none" rtlCol="0">
              <a:spAutoFit/>
            </a:bodyPr>
            <a:lstStyle/>
            <a:p>
              <a:r>
                <a:rPr lang="de-DE" sz="1200" dirty="0">
                  <a:solidFill>
                    <a:schemeClr val="bg1"/>
                  </a:solidFill>
                </a:rPr>
                <a:t>Laws, </a:t>
              </a:r>
              <a:r>
                <a:rPr lang="de-DE" sz="1200" dirty="0" err="1">
                  <a:solidFill>
                    <a:schemeClr val="bg1"/>
                  </a:solidFill>
                </a:rPr>
                <a:t>contracts</a:t>
              </a:r>
              <a:endParaRPr lang="de-DE" sz="1200" dirty="0">
                <a:solidFill>
                  <a:schemeClr val="bg1"/>
                </a:solidFill>
              </a:endParaRPr>
            </a:p>
          </p:txBody>
        </p:sp>
        <p:sp>
          <p:nvSpPr>
            <p:cNvPr id="14" name="Textfeld 13"/>
            <p:cNvSpPr txBox="1"/>
            <p:nvPr/>
          </p:nvSpPr>
          <p:spPr>
            <a:xfrm>
              <a:off x="6444297" y="5206297"/>
              <a:ext cx="1660983" cy="398304"/>
            </a:xfrm>
            <a:prstGeom prst="rect">
              <a:avLst/>
            </a:prstGeom>
            <a:noFill/>
          </p:spPr>
          <p:txBody>
            <a:bodyPr wrap="none" rtlCol="0">
              <a:spAutoFit/>
            </a:bodyPr>
            <a:lstStyle/>
            <a:p>
              <a:r>
                <a:rPr lang="de-DE" sz="1200" dirty="0">
                  <a:solidFill>
                    <a:schemeClr val="bg1"/>
                  </a:solidFill>
                </a:rPr>
                <a:t>Research </a:t>
              </a:r>
              <a:r>
                <a:rPr lang="de-DE" sz="1200" dirty="0" err="1">
                  <a:solidFill>
                    <a:schemeClr val="bg1"/>
                  </a:solidFill>
                </a:rPr>
                <a:t>ethics</a:t>
              </a:r>
              <a:endParaRPr lang="de-DE" sz="1200" dirty="0">
                <a:solidFill>
                  <a:schemeClr val="bg1"/>
                </a:solidFill>
              </a:endParaRPr>
            </a:p>
          </p:txBody>
        </p:sp>
        <p:sp>
          <p:nvSpPr>
            <p:cNvPr id="15" name="Textfeld 14"/>
            <p:cNvSpPr txBox="1"/>
            <p:nvPr/>
          </p:nvSpPr>
          <p:spPr>
            <a:xfrm>
              <a:off x="6894141" y="5512795"/>
              <a:ext cx="761296" cy="398304"/>
            </a:xfrm>
            <a:prstGeom prst="rect">
              <a:avLst/>
            </a:prstGeom>
            <a:noFill/>
          </p:spPr>
          <p:txBody>
            <a:bodyPr wrap="none" rtlCol="0">
              <a:spAutoFit/>
            </a:bodyPr>
            <a:lstStyle/>
            <a:p>
              <a:r>
                <a:rPr lang="de-DE" sz="1200" dirty="0" err="1">
                  <a:solidFill>
                    <a:schemeClr val="bg1"/>
                  </a:solidFill>
                </a:rPr>
                <a:t>Effort</a:t>
              </a:r>
              <a:endParaRPr lang="de-DE" sz="1200" dirty="0">
                <a:solidFill>
                  <a:schemeClr val="bg1"/>
                </a:solidFill>
              </a:endParaRPr>
            </a:p>
          </p:txBody>
        </p:sp>
        <p:cxnSp>
          <p:nvCxnSpPr>
            <p:cNvPr id="16" name="Gerade Verbindung 15"/>
            <p:cNvCxnSpPr/>
            <p:nvPr/>
          </p:nvCxnSpPr>
          <p:spPr>
            <a:xfrm flipV="1">
              <a:off x="790326" y="2141622"/>
              <a:ext cx="1054876" cy="2419233"/>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33"/>
            <p:cNvSpPr/>
            <p:nvPr/>
          </p:nvSpPr>
          <p:spPr>
            <a:xfrm>
              <a:off x="790326" y="4560855"/>
              <a:ext cx="2158878" cy="1079439"/>
            </a:xfrm>
            <a:custGeom>
              <a:avLst/>
              <a:gdLst>
                <a:gd name="connsiteX0" fmla="*/ 0 w 2158878"/>
                <a:gd name="connsiteY0" fmla="*/ 1079439 h 2158878"/>
                <a:gd name="connsiteX1" fmla="*/ 1079439 w 2158878"/>
                <a:gd name="connsiteY1" fmla="*/ 0 h 2158878"/>
                <a:gd name="connsiteX2" fmla="*/ 2158878 w 2158878"/>
                <a:gd name="connsiteY2" fmla="*/ 1079439 h 2158878"/>
                <a:gd name="connsiteX3" fmla="*/ 1079439 w 2158878"/>
                <a:gd name="connsiteY3" fmla="*/ 2158878 h 2158878"/>
                <a:gd name="connsiteX4" fmla="*/ 0 w 2158878"/>
                <a:gd name="connsiteY4" fmla="*/ 1079439 h 2158878"/>
                <a:gd name="connsiteX0" fmla="*/ 1079439 w 2158878"/>
                <a:gd name="connsiteY0" fmla="*/ 0 h 2158878"/>
                <a:gd name="connsiteX1" fmla="*/ 2158878 w 2158878"/>
                <a:gd name="connsiteY1" fmla="*/ 1079439 h 2158878"/>
                <a:gd name="connsiteX2" fmla="*/ 1079439 w 2158878"/>
                <a:gd name="connsiteY2" fmla="*/ 2158878 h 2158878"/>
                <a:gd name="connsiteX3" fmla="*/ 0 w 2158878"/>
                <a:gd name="connsiteY3" fmla="*/ 1079439 h 2158878"/>
                <a:gd name="connsiteX4" fmla="*/ 1170879 w 2158878"/>
                <a:gd name="connsiteY4" fmla="*/ 91440 h 2158878"/>
                <a:gd name="connsiteX0" fmla="*/ 1079439 w 2158878"/>
                <a:gd name="connsiteY0" fmla="*/ 0 h 2158878"/>
                <a:gd name="connsiteX1" fmla="*/ 2158878 w 2158878"/>
                <a:gd name="connsiteY1" fmla="*/ 1079439 h 2158878"/>
                <a:gd name="connsiteX2" fmla="*/ 1079439 w 2158878"/>
                <a:gd name="connsiteY2" fmla="*/ 2158878 h 2158878"/>
                <a:gd name="connsiteX3" fmla="*/ 0 w 2158878"/>
                <a:gd name="connsiteY3" fmla="*/ 1079439 h 2158878"/>
                <a:gd name="connsiteX0" fmla="*/ 2158878 w 2158878"/>
                <a:gd name="connsiteY0" fmla="*/ 0 h 1079439"/>
                <a:gd name="connsiteX1" fmla="*/ 1079439 w 2158878"/>
                <a:gd name="connsiteY1" fmla="*/ 1079439 h 1079439"/>
                <a:gd name="connsiteX2" fmla="*/ 0 w 2158878"/>
                <a:gd name="connsiteY2" fmla="*/ 0 h 1079439"/>
              </a:gdLst>
              <a:ahLst/>
              <a:cxnLst>
                <a:cxn ang="0">
                  <a:pos x="connsiteX0" y="connsiteY0"/>
                </a:cxn>
                <a:cxn ang="0">
                  <a:pos x="connsiteX1" y="connsiteY1"/>
                </a:cxn>
                <a:cxn ang="0">
                  <a:pos x="connsiteX2" y="connsiteY2"/>
                </a:cxn>
              </a:cxnLst>
              <a:rect l="l" t="t" r="r" b="b"/>
              <a:pathLst>
                <a:path w="2158878" h="1079439">
                  <a:moveTo>
                    <a:pt x="2158878" y="0"/>
                  </a:moveTo>
                  <a:cubicBezTo>
                    <a:pt x="2158878" y="596158"/>
                    <a:pt x="1675597" y="1079439"/>
                    <a:pt x="1079439" y="1079439"/>
                  </a:cubicBezTo>
                  <a:cubicBezTo>
                    <a:pt x="483281" y="1079439"/>
                    <a:pt x="0" y="596158"/>
                    <a:pt x="0" y="0"/>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1294562" y="4715852"/>
              <a:ext cx="1182926" cy="398304"/>
            </a:xfrm>
            <a:prstGeom prst="rect">
              <a:avLst/>
            </a:prstGeom>
            <a:noFill/>
          </p:spPr>
          <p:txBody>
            <a:bodyPr wrap="none" rtlCol="0">
              <a:spAutoFit/>
            </a:bodyPr>
            <a:lstStyle/>
            <a:p>
              <a:r>
                <a:rPr lang="de-DE" sz="1200" dirty="0" err="1">
                  <a:solidFill>
                    <a:schemeClr val="bg1"/>
                  </a:solidFill>
                </a:rPr>
                <a:t>Relevance</a:t>
              </a:r>
              <a:endParaRPr lang="de-DE" sz="1200" dirty="0">
                <a:solidFill>
                  <a:schemeClr val="bg1"/>
                </a:solidFill>
              </a:endParaRPr>
            </a:p>
          </p:txBody>
        </p:sp>
        <p:cxnSp>
          <p:nvCxnSpPr>
            <p:cNvPr id="19" name="Gerade Verbindung 18"/>
            <p:cNvCxnSpPr>
              <a:stCxn id="17" idx="0"/>
            </p:cNvCxnSpPr>
            <p:nvPr/>
          </p:nvCxnSpPr>
          <p:spPr>
            <a:xfrm flipH="1" flipV="1">
              <a:off x="1892586" y="2144283"/>
              <a:ext cx="1056618" cy="24165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E399A9A3-D2A0-46DF-9F3A-819EA1AA5990}"/>
              </a:ext>
            </a:extLst>
          </p:cNvPr>
          <p:cNvSpPr txBox="1"/>
          <p:nvPr/>
        </p:nvSpPr>
        <p:spPr>
          <a:xfrm>
            <a:off x="6323071" y="699542"/>
            <a:ext cx="2800511" cy="2769989"/>
          </a:xfrm>
          <a:prstGeom prst="rect">
            <a:avLst/>
          </a:prstGeom>
          <a:noFill/>
        </p:spPr>
        <p:txBody>
          <a:bodyPr wrap="square" rtlCol="0">
            <a:spAutoFit/>
          </a:bodyPr>
          <a:lstStyle/>
          <a:p>
            <a:pPr>
              <a:spcAft>
                <a:spcPts val="600"/>
              </a:spcAft>
            </a:pPr>
            <a:r>
              <a:rPr lang="de-DE" dirty="0" err="1"/>
              <a:t>Intellectual</a:t>
            </a:r>
            <a:r>
              <a:rPr lang="de-DE" dirty="0"/>
              <a:t> </a:t>
            </a:r>
            <a:r>
              <a:rPr lang="de-DE" dirty="0" err="1"/>
              <a:t>property</a:t>
            </a:r>
            <a:r>
              <a:rPr lang="de-DE" dirty="0"/>
              <a:t> </a:t>
            </a:r>
            <a:r>
              <a:rPr lang="de-DE" dirty="0" err="1"/>
              <a:t>rights</a:t>
            </a:r>
            <a:endParaRPr lang="de-DE" dirty="0"/>
          </a:p>
          <a:p>
            <a:pPr>
              <a:spcAft>
                <a:spcPts val="1200"/>
              </a:spcAft>
            </a:pPr>
            <a:r>
              <a:rPr lang="de-DE" dirty="0"/>
              <a:t>Privacy</a:t>
            </a:r>
          </a:p>
          <a:p>
            <a:pPr>
              <a:spcAft>
                <a:spcPts val="1200"/>
              </a:spcAft>
            </a:pPr>
            <a:r>
              <a:rPr lang="en-US" dirty="0"/>
              <a:t>Contracts with partners from the business sector</a:t>
            </a:r>
          </a:p>
          <a:p>
            <a:pPr>
              <a:spcAft>
                <a:spcPts val="600"/>
              </a:spcAft>
            </a:pPr>
            <a:r>
              <a:rPr lang="de-DE" dirty="0"/>
              <a:t>Do </a:t>
            </a:r>
            <a:r>
              <a:rPr lang="de-DE" dirty="0" err="1"/>
              <a:t>the</a:t>
            </a:r>
            <a:r>
              <a:rPr lang="de-DE" dirty="0"/>
              <a:t> </a:t>
            </a:r>
            <a:r>
              <a:rPr lang="de-DE" dirty="0" err="1"/>
              <a:t>data</a:t>
            </a:r>
            <a:r>
              <a:rPr lang="de-DE" dirty="0"/>
              <a:t> </a:t>
            </a:r>
            <a:r>
              <a:rPr lang="de-DE" dirty="0" err="1"/>
              <a:t>facilitate</a:t>
            </a:r>
            <a:endParaRPr lang="de-DE" dirty="0"/>
          </a:p>
          <a:p>
            <a:pPr marL="285750" indent="-288000">
              <a:buFont typeface="Arial" panose="020B0604020202020204" pitchFamily="34" charset="0"/>
              <a:buChar char="•"/>
            </a:pPr>
            <a:r>
              <a:rPr lang="de-DE" dirty="0"/>
              <a:t>Construction </a:t>
            </a:r>
            <a:r>
              <a:rPr lang="de-DE" dirty="0" err="1"/>
              <a:t>of</a:t>
            </a:r>
            <a:r>
              <a:rPr lang="de-DE" dirty="0"/>
              <a:t> </a:t>
            </a:r>
            <a:r>
              <a:rPr lang="de-DE" dirty="0" err="1"/>
              <a:t>arms</a:t>
            </a:r>
            <a:endParaRPr lang="de-DE" dirty="0"/>
          </a:p>
          <a:p>
            <a:pPr marL="285750" indent="-288000">
              <a:buFont typeface="Arial" panose="020B0604020202020204" pitchFamily="34" charset="0"/>
              <a:buChar char="•"/>
            </a:pPr>
            <a:r>
              <a:rPr lang="de-DE" dirty="0"/>
              <a:t>Attacs </a:t>
            </a:r>
            <a:r>
              <a:rPr lang="de-DE" dirty="0" err="1"/>
              <a:t>against</a:t>
            </a:r>
            <a:r>
              <a:rPr lang="de-DE" dirty="0"/>
              <a:t> </a:t>
            </a:r>
            <a:r>
              <a:rPr lang="de-DE" dirty="0" err="1"/>
              <a:t>existing</a:t>
            </a:r>
            <a:r>
              <a:rPr lang="de-DE" dirty="0"/>
              <a:t> </a:t>
            </a:r>
            <a:r>
              <a:rPr lang="de-DE" dirty="0" err="1"/>
              <a:t>infrastructure</a:t>
            </a:r>
            <a:endParaRPr lang="de-DE" dirty="0"/>
          </a:p>
        </p:txBody>
      </p:sp>
    </p:spTree>
    <p:extLst>
      <p:ext uri="{BB962C8B-B14F-4D97-AF65-F5344CB8AC3E}">
        <p14:creationId xmlns:p14="http://schemas.microsoft.com/office/powerpoint/2010/main" val="588261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DFG: </a:t>
            </a:r>
            <a:r>
              <a:rPr lang="en-US" dirty="0"/>
              <a:t>Checklist Regarding the Handling of Research Data </a:t>
            </a:r>
            <a:r>
              <a:rPr lang="de-DE" dirty="0"/>
              <a:t>(2021) </a:t>
            </a:r>
          </a:p>
        </p:txBody>
      </p:sp>
      <p:sp>
        <p:nvSpPr>
          <p:cNvPr id="2" name="Textfeld 1"/>
          <p:cNvSpPr txBox="1"/>
          <p:nvPr/>
        </p:nvSpPr>
        <p:spPr>
          <a:xfrm>
            <a:off x="539552" y="771550"/>
            <a:ext cx="7992888" cy="3554819"/>
          </a:xfrm>
          <a:prstGeom prst="rect">
            <a:avLst/>
          </a:prstGeom>
          <a:noFill/>
        </p:spPr>
        <p:txBody>
          <a:bodyPr wrap="square" rtlCol="0">
            <a:spAutoFit/>
          </a:bodyPr>
          <a:lstStyle/>
          <a:p>
            <a:pPr>
              <a:spcAft>
                <a:spcPts val="600"/>
              </a:spcAft>
            </a:pPr>
            <a:r>
              <a:rPr lang="de-DE" sz="2000" dirty="0"/>
              <a:t>In </a:t>
            </a:r>
            <a:r>
              <a:rPr lang="de-DE" sz="2000" dirty="0" err="1"/>
              <a:t>the</a:t>
            </a:r>
            <a:r>
              <a:rPr lang="de-DE" sz="2000" dirty="0"/>
              <a:t> </a:t>
            </a:r>
            <a:r>
              <a:rPr lang="de-DE" sz="2000" dirty="0" err="1"/>
              <a:t>application</a:t>
            </a:r>
            <a:r>
              <a:rPr lang="de-DE" sz="2000" dirty="0"/>
              <a:t>:</a:t>
            </a:r>
          </a:p>
          <a:p>
            <a:pPr marL="285750" indent="-285750">
              <a:buFont typeface="Arial" panose="020B0604020202020204" pitchFamily="34" charset="0"/>
              <a:buChar char="•"/>
            </a:pPr>
            <a:r>
              <a:rPr lang="de-DE" sz="2000" dirty="0"/>
              <a:t>Data </a:t>
            </a:r>
            <a:r>
              <a:rPr lang="de-DE" sz="2000" dirty="0" err="1"/>
              <a:t>types</a:t>
            </a:r>
            <a:r>
              <a:rPr lang="de-DE" sz="2000" dirty="0"/>
              <a:t>, </a:t>
            </a:r>
            <a:r>
              <a:rPr lang="de-DE" sz="2000" dirty="0" err="1"/>
              <a:t>origin</a:t>
            </a:r>
            <a:r>
              <a:rPr lang="de-DE" sz="2000" dirty="0"/>
              <a:t>, </a:t>
            </a:r>
            <a:r>
              <a:rPr lang="de-DE" sz="2000" dirty="0" err="1"/>
              <a:t>how</a:t>
            </a:r>
            <a:r>
              <a:rPr lang="de-DE" sz="2000" dirty="0"/>
              <a:t> </a:t>
            </a:r>
            <a:r>
              <a:rPr lang="de-DE" sz="2000" dirty="0" err="1"/>
              <a:t>processed</a:t>
            </a:r>
            <a:r>
              <a:rPr lang="de-DE" sz="2000" dirty="0"/>
              <a:t>, </a:t>
            </a:r>
            <a:r>
              <a:rPr lang="de-DE" sz="2000" dirty="0" err="1"/>
              <a:t>data</a:t>
            </a:r>
            <a:r>
              <a:rPr lang="de-DE" sz="2000" dirty="0"/>
              <a:t> </a:t>
            </a:r>
            <a:r>
              <a:rPr lang="de-DE" sz="2000" dirty="0" err="1"/>
              <a:t>volume</a:t>
            </a:r>
            <a:endParaRPr lang="de-DE" sz="2000" dirty="0"/>
          </a:p>
          <a:p>
            <a:pPr marL="285750" indent="-285750">
              <a:buFont typeface="Arial" panose="020B0604020202020204" pitchFamily="34" charset="0"/>
              <a:buChar char="•"/>
            </a:pPr>
            <a:r>
              <a:rPr lang="de-DE" sz="2000" dirty="0" err="1"/>
              <a:t>Documentation</a:t>
            </a:r>
            <a:r>
              <a:rPr lang="de-DE" sz="2000" dirty="0"/>
              <a:t>, </a:t>
            </a:r>
            <a:r>
              <a:rPr lang="de-DE" sz="2000" dirty="0" err="1"/>
              <a:t>quality</a:t>
            </a:r>
            <a:r>
              <a:rPr lang="de-DE" sz="2000" dirty="0"/>
              <a:t> </a:t>
            </a:r>
            <a:r>
              <a:rPr lang="de-DE" sz="2000" dirty="0" err="1"/>
              <a:t>assurance</a:t>
            </a:r>
            <a:r>
              <a:rPr lang="de-DE" sz="2000" dirty="0"/>
              <a:t>, </a:t>
            </a:r>
            <a:r>
              <a:rPr lang="de-DE" sz="2000" dirty="0" err="1"/>
              <a:t>for</a:t>
            </a:r>
            <a:r>
              <a:rPr lang="de-DE" sz="2000" dirty="0"/>
              <a:t> </a:t>
            </a:r>
            <a:r>
              <a:rPr lang="de-DE" sz="2000" dirty="0" err="1"/>
              <a:t>re-use</a:t>
            </a:r>
            <a:r>
              <a:rPr lang="de-DE" sz="2000" dirty="0"/>
              <a:t> </a:t>
            </a:r>
            <a:r>
              <a:rPr lang="de-DE" sz="2000" dirty="0" err="1"/>
              <a:t>required</a:t>
            </a:r>
            <a:r>
              <a:rPr lang="de-DE" sz="2000" dirty="0"/>
              <a:t> </a:t>
            </a:r>
            <a:r>
              <a:rPr lang="de-DE" sz="2000" dirty="0" err="1"/>
              <a:t>software</a:t>
            </a:r>
            <a:endParaRPr lang="de-DE" sz="2000" dirty="0"/>
          </a:p>
          <a:p>
            <a:pPr marL="285750" indent="-285750">
              <a:buFont typeface="Arial" panose="020B0604020202020204" pitchFamily="34" charset="0"/>
              <a:buChar char="•"/>
            </a:pPr>
            <a:r>
              <a:rPr lang="en-US" sz="2000" dirty="0"/>
              <a:t>Storage and access control while the project is running</a:t>
            </a:r>
          </a:p>
          <a:p>
            <a:pPr marL="285750" indent="-285750">
              <a:buFont typeface="Arial" panose="020B0604020202020204" pitchFamily="34" charset="0"/>
              <a:buChar char="•"/>
            </a:pPr>
            <a:r>
              <a:rPr lang="de-DE" sz="2000" dirty="0"/>
              <a:t>Legal </a:t>
            </a:r>
            <a:r>
              <a:rPr lang="de-DE" sz="2000" dirty="0" err="1"/>
              <a:t>obligations</a:t>
            </a:r>
            <a:r>
              <a:rPr lang="de-DE" sz="2000" dirty="0"/>
              <a:t> and </a:t>
            </a:r>
            <a:r>
              <a:rPr lang="de-DE" sz="2000" dirty="0" err="1"/>
              <a:t>conditions</a:t>
            </a:r>
            <a:endParaRPr lang="de-DE" sz="2000" dirty="0"/>
          </a:p>
          <a:p>
            <a:pPr marL="285750" indent="-285750">
              <a:buFont typeface="Arial" panose="020B0604020202020204" pitchFamily="34" charset="0"/>
              <a:buChar char="•"/>
            </a:pPr>
            <a:r>
              <a:rPr lang="en-US" sz="2000" dirty="0"/>
              <a:t>Research codes or professional standards </a:t>
            </a:r>
          </a:p>
          <a:p>
            <a:pPr marL="285750" indent="-285750">
              <a:buFont typeface="Arial" panose="020B0604020202020204" pitchFamily="34" charset="0"/>
              <a:buChar char="•"/>
            </a:pPr>
            <a:r>
              <a:rPr lang="en-US" sz="2000" dirty="0"/>
              <a:t>Which data sets are especially suitable for use in other contexts? </a:t>
            </a:r>
          </a:p>
          <a:p>
            <a:pPr marL="285750" indent="-285750">
              <a:buFont typeface="Arial" panose="020B0604020202020204" pitchFamily="34" charset="0"/>
              <a:buChar char="•"/>
            </a:pPr>
            <a:r>
              <a:rPr lang="de-DE" sz="2000" dirty="0"/>
              <a:t>Data </a:t>
            </a:r>
            <a:r>
              <a:rPr lang="de-DE" sz="2000" dirty="0" err="1"/>
              <a:t>selection</a:t>
            </a:r>
            <a:endParaRPr lang="de-DE" sz="2000" dirty="0"/>
          </a:p>
          <a:p>
            <a:pPr marL="285750" indent="-285750">
              <a:buFont typeface="Arial" panose="020B0604020202020204" pitchFamily="34" charset="0"/>
              <a:buChar char="•"/>
            </a:pPr>
            <a:r>
              <a:rPr lang="de-DE" sz="2000" dirty="0" err="1"/>
              <a:t>Archiving</a:t>
            </a:r>
            <a:r>
              <a:rPr lang="de-DE" sz="2000" dirty="0"/>
              <a:t>, </a:t>
            </a:r>
            <a:r>
              <a:rPr lang="de-DE" sz="2000" dirty="0" err="1"/>
              <a:t>retention</a:t>
            </a:r>
            <a:r>
              <a:rPr lang="de-DE" sz="2000" dirty="0"/>
              <a:t> </a:t>
            </a:r>
            <a:r>
              <a:rPr lang="de-DE" sz="2000" dirty="0" err="1"/>
              <a:t>period</a:t>
            </a:r>
            <a:endParaRPr lang="de-DE" sz="2000" dirty="0"/>
          </a:p>
          <a:p>
            <a:pPr marL="285750" indent="-285750">
              <a:buFont typeface="Arial" panose="020B0604020202020204" pitchFamily="34" charset="0"/>
              <a:buChar char="•"/>
            </a:pPr>
            <a:r>
              <a:rPr lang="de-DE" sz="2000" dirty="0" err="1"/>
              <a:t>Responsibilties</a:t>
            </a:r>
            <a:endParaRPr lang="de-DE" sz="2000" dirty="0"/>
          </a:p>
          <a:p>
            <a:pPr marL="285750" indent="-285750">
              <a:buFont typeface="Arial" panose="020B0604020202020204" pitchFamily="34" charset="0"/>
              <a:buChar char="•"/>
            </a:pPr>
            <a:r>
              <a:rPr lang="de-DE" sz="2000" dirty="0" err="1"/>
              <a:t>Required</a:t>
            </a:r>
            <a:r>
              <a:rPr lang="de-DE" sz="2000" dirty="0"/>
              <a:t> </a:t>
            </a:r>
            <a:r>
              <a:rPr lang="de-DE" sz="2000" dirty="0" err="1"/>
              <a:t>resources</a:t>
            </a:r>
            <a:endParaRPr lang="de-DE" sz="2000" dirty="0"/>
          </a:p>
        </p:txBody>
      </p:sp>
    </p:spTree>
    <p:extLst>
      <p:ext uri="{BB962C8B-B14F-4D97-AF65-F5344CB8AC3E}">
        <p14:creationId xmlns:p14="http://schemas.microsoft.com/office/powerpoint/2010/main" val="2985451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1347614"/>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5400" dirty="0">
                <a:solidFill>
                  <a:srgbClr val="89BA17"/>
                </a:solidFill>
                <a:latin typeface="Arial"/>
                <a:cs typeface="Arial"/>
              </a:rPr>
              <a:t>Data </a:t>
            </a:r>
            <a:r>
              <a:rPr lang="de-DE" sz="5400" dirty="0" err="1">
                <a:solidFill>
                  <a:srgbClr val="89BA17"/>
                </a:solidFill>
                <a:latin typeface="Arial"/>
                <a:cs typeface="Arial"/>
              </a:rPr>
              <a:t>management</a:t>
            </a:r>
            <a:r>
              <a:rPr lang="de-DE" sz="5400" dirty="0">
                <a:solidFill>
                  <a:srgbClr val="89BA17"/>
                </a:solidFill>
                <a:latin typeface="Arial"/>
                <a:cs typeface="Arial"/>
              </a:rPr>
              <a:t> plan</a:t>
            </a: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473664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DMP: Definition</a:t>
            </a:r>
          </a:p>
        </p:txBody>
      </p:sp>
      <p:sp>
        <p:nvSpPr>
          <p:cNvPr id="3" name="Textfeld 2"/>
          <p:cNvSpPr txBox="1"/>
          <p:nvPr/>
        </p:nvSpPr>
        <p:spPr>
          <a:xfrm>
            <a:off x="1043608" y="1274375"/>
            <a:ext cx="6624736" cy="1400383"/>
          </a:xfrm>
          <a:prstGeom prst="rect">
            <a:avLst/>
          </a:prstGeom>
          <a:noFill/>
        </p:spPr>
        <p:txBody>
          <a:bodyPr wrap="square" rtlCol="0">
            <a:spAutoFit/>
          </a:bodyPr>
          <a:lstStyle/>
          <a:p>
            <a:pPr>
              <a:spcAft>
                <a:spcPts val="600"/>
              </a:spcAft>
            </a:pPr>
            <a:r>
              <a:rPr lang="de-DE" sz="2000" dirty="0"/>
              <a:t>University </a:t>
            </a:r>
            <a:r>
              <a:rPr lang="de-DE" sz="2000" dirty="0" err="1"/>
              <a:t>of</a:t>
            </a:r>
            <a:r>
              <a:rPr lang="de-DE" sz="2000" dirty="0"/>
              <a:t> Virginia:</a:t>
            </a:r>
          </a:p>
          <a:p>
            <a:r>
              <a:rPr lang="en-US" sz="2000" dirty="0"/>
              <a:t>A data management plan is a formal document that outlines what you will do with your data during and after you complete your research.</a:t>
            </a:r>
            <a:endParaRPr lang="de-DE" sz="2000" dirty="0"/>
          </a:p>
        </p:txBody>
      </p:sp>
    </p:spTree>
    <p:extLst>
      <p:ext uri="{BB962C8B-B14F-4D97-AF65-F5344CB8AC3E}">
        <p14:creationId xmlns:p14="http://schemas.microsoft.com/office/powerpoint/2010/main" val="1754670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DMP: </a:t>
            </a:r>
            <a:r>
              <a:rPr lang="de-DE" dirty="0" err="1"/>
              <a:t>Aims</a:t>
            </a:r>
            <a:endParaRPr lang="de-DE" dirty="0"/>
          </a:p>
        </p:txBody>
      </p:sp>
      <p:sp>
        <p:nvSpPr>
          <p:cNvPr id="3" name="Textfeld 2"/>
          <p:cNvSpPr txBox="1"/>
          <p:nvPr/>
        </p:nvSpPr>
        <p:spPr>
          <a:xfrm>
            <a:off x="1043608" y="1274375"/>
            <a:ext cx="6624736" cy="23237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000" dirty="0" err="1"/>
              <a:t>Compulsory</a:t>
            </a:r>
            <a:r>
              <a:rPr lang="de-DE" sz="2000" dirty="0"/>
              <a:t> </a:t>
            </a:r>
            <a:r>
              <a:rPr lang="de-DE" sz="2000" dirty="0" err="1"/>
              <a:t>basis</a:t>
            </a:r>
            <a:r>
              <a:rPr lang="de-DE" sz="2000" dirty="0"/>
              <a:t> </a:t>
            </a:r>
            <a:r>
              <a:rPr lang="de-DE" sz="2000" dirty="0" err="1"/>
              <a:t>for</a:t>
            </a:r>
            <a:r>
              <a:rPr lang="de-DE" sz="2000" dirty="0"/>
              <a:t> </a:t>
            </a:r>
            <a:r>
              <a:rPr lang="de-DE" sz="2000" dirty="0" err="1"/>
              <a:t>data</a:t>
            </a:r>
            <a:r>
              <a:rPr lang="de-DE" sz="2000" dirty="0"/>
              <a:t> </a:t>
            </a:r>
            <a:r>
              <a:rPr lang="de-DE" sz="2000" dirty="0" err="1"/>
              <a:t>managment</a:t>
            </a:r>
            <a:endParaRPr lang="de-DE" sz="2000" dirty="0"/>
          </a:p>
          <a:p>
            <a:pPr marL="342900" indent="-342900">
              <a:spcAft>
                <a:spcPts val="600"/>
              </a:spcAft>
              <a:buFont typeface="Arial" panose="020B0604020202020204" pitchFamily="34" charset="0"/>
              <a:buChar char="•"/>
            </a:pPr>
            <a:r>
              <a:rPr lang="de-DE" sz="2000" dirty="0" err="1"/>
              <a:t>Facilitates</a:t>
            </a:r>
            <a:r>
              <a:rPr lang="de-DE" sz="2000" dirty="0"/>
              <a:t> </a:t>
            </a:r>
            <a:r>
              <a:rPr lang="de-DE" sz="2000" dirty="0" err="1"/>
              <a:t>coordination</a:t>
            </a:r>
            <a:r>
              <a:rPr lang="de-DE" sz="2000" dirty="0"/>
              <a:t> </a:t>
            </a:r>
            <a:r>
              <a:rPr lang="de-DE" sz="2000" dirty="0" err="1"/>
              <a:t>of</a:t>
            </a:r>
            <a:r>
              <a:rPr lang="de-DE" sz="2000" dirty="0"/>
              <a:t> </a:t>
            </a:r>
            <a:r>
              <a:rPr lang="de-DE" sz="2000" dirty="0" err="1"/>
              <a:t>project</a:t>
            </a:r>
            <a:r>
              <a:rPr lang="de-DE" sz="2000" dirty="0"/>
              <a:t> </a:t>
            </a:r>
            <a:r>
              <a:rPr lang="de-DE" sz="2000" dirty="0" err="1"/>
              <a:t>partners</a:t>
            </a:r>
            <a:endParaRPr lang="de-DE" sz="2000" dirty="0"/>
          </a:p>
          <a:p>
            <a:pPr marL="342900" indent="-342900">
              <a:spcAft>
                <a:spcPts val="600"/>
              </a:spcAft>
              <a:buFont typeface="Arial" panose="020B0604020202020204" pitchFamily="34" charset="0"/>
              <a:buChar char="•"/>
            </a:pPr>
            <a:r>
              <a:rPr lang="en-US" sz="2000" dirty="0"/>
              <a:t>Helps to identify problems and develop solutions.</a:t>
            </a:r>
          </a:p>
          <a:p>
            <a:pPr marL="342900" indent="-342900">
              <a:spcAft>
                <a:spcPts val="600"/>
              </a:spcAft>
              <a:buFont typeface="Arial" panose="020B0604020202020204" pitchFamily="34" charset="0"/>
              <a:buChar char="•"/>
            </a:pPr>
            <a:r>
              <a:rPr lang="en-US" sz="2000" dirty="0"/>
              <a:t>Helps to avoid</a:t>
            </a:r>
            <a:r>
              <a:rPr lang="de-DE" sz="2000" dirty="0"/>
              <a:t> </a:t>
            </a:r>
            <a:r>
              <a:rPr lang="de-DE" sz="2000" dirty="0" err="1"/>
              <a:t>data</a:t>
            </a:r>
            <a:r>
              <a:rPr lang="de-DE" sz="2000" dirty="0"/>
              <a:t> </a:t>
            </a:r>
            <a:r>
              <a:rPr lang="de-DE" sz="2000" dirty="0" err="1"/>
              <a:t>loss</a:t>
            </a:r>
            <a:r>
              <a:rPr lang="de-DE" sz="2000" dirty="0"/>
              <a:t>.</a:t>
            </a:r>
          </a:p>
          <a:p>
            <a:pPr marL="342900" indent="-342900">
              <a:spcAft>
                <a:spcPts val="600"/>
              </a:spcAft>
              <a:buFont typeface="Arial" panose="020B0604020202020204" pitchFamily="34" charset="0"/>
              <a:buChar char="•"/>
            </a:pPr>
            <a:r>
              <a:rPr lang="de-DE" sz="2000" dirty="0" err="1"/>
              <a:t>Defines</a:t>
            </a:r>
            <a:r>
              <a:rPr lang="de-DE" sz="2000" dirty="0"/>
              <a:t> </a:t>
            </a:r>
            <a:r>
              <a:rPr lang="de-DE" sz="2000" dirty="0" err="1"/>
              <a:t>responsibilities</a:t>
            </a:r>
            <a:endParaRPr lang="de-DE" sz="2000" dirty="0"/>
          </a:p>
          <a:p>
            <a:pPr marL="342900" indent="-342900">
              <a:spcAft>
                <a:spcPts val="600"/>
              </a:spcAft>
              <a:buFont typeface="Arial" panose="020B0604020202020204" pitchFamily="34" charset="0"/>
              <a:buChar char="•"/>
            </a:pPr>
            <a:r>
              <a:rPr lang="de-DE" sz="2000" dirty="0" err="1"/>
              <a:t>Regulates</a:t>
            </a:r>
            <a:r>
              <a:rPr lang="de-DE" sz="2000" dirty="0"/>
              <a:t> </a:t>
            </a:r>
            <a:r>
              <a:rPr lang="de-DE" sz="2000" dirty="0" err="1"/>
              <a:t>access</a:t>
            </a:r>
            <a:r>
              <a:rPr lang="de-DE" sz="2000" dirty="0"/>
              <a:t> </a:t>
            </a:r>
            <a:r>
              <a:rPr lang="de-DE" sz="2000" dirty="0" err="1"/>
              <a:t>rights</a:t>
            </a:r>
            <a:endParaRPr lang="de-DE" sz="2000" dirty="0"/>
          </a:p>
        </p:txBody>
      </p:sp>
    </p:spTree>
    <p:extLst>
      <p:ext uri="{BB962C8B-B14F-4D97-AF65-F5344CB8AC3E}">
        <p14:creationId xmlns:p14="http://schemas.microsoft.com/office/powerpoint/2010/main" val="512633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55576" y="1669489"/>
            <a:ext cx="7848872" cy="27744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a:t>DMP: </a:t>
            </a:r>
            <a:r>
              <a:rPr lang="de-DE" dirty="0" err="1"/>
              <a:t>When</a:t>
            </a:r>
            <a:r>
              <a:rPr lang="de-DE" dirty="0"/>
              <a:t> </a:t>
            </a:r>
            <a:r>
              <a:rPr lang="de-DE" dirty="0" err="1"/>
              <a:t>should</a:t>
            </a:r>
            <a:r>
              <a:rPr lang="de-DE" dirty="0"/>
              <a:t> </a:t>
            </a:r>
            <a:r>
              <a:rPr lang="de-DE" dirty="0" err="1"/>
              <a:t>planning</a:t>
            </a:r>
            <a:r>
              <a:rPr lang="de-DE" dirty="0"/>
              <a:t> </a:t>
            </a:r>
            <a:r>
              <a:rPr lang="de-DE" dirty="0" err="1"/>
              <a:t>be</a:t>
            </a:r>
            <a:r>
              <a:rPr lang="de-DE" dirty="0"/>
              <a:t> </a:t>
            </a:r>
            <a:r>
              <a:rPr lang="de-DE" dirty="0" err="1"/>
              <a:t>started</a:t>
            </a:r>
            <a:r>
              <a:rPr lang="de-DE" dirty="0"/>
              <a:t>?</a:t>
            </a:r>
          </a:p>
        </p:txBody>
      </p:sp>
      <p:sp>
        <p:nvSpPr>
          <p:cNvPr id="3" name="Textfeld 2"/>
          <p:cNvSpPr txBox="1"/>
          <p:nvPr/>
        </p:nvSpPr>
        <p:spPr>
          <a:xfrm>
            <a:off x="763250" y="874265"/>
            <a:ext cx="5472608" cy="400110"/>
          </a:xfrm>
          <a:prstGeom prst="rect">
            <a:avLst/>
          </a:prstGeom>
          <a:noFill/>
        </p:spPr>
        <p:txBody>
          <a:bodyPr wrap="square" rtlCol="0">
            <a:spAutoFit/>
          </a:bodyPr>
          <a:lstStyle/>
          <a:p>
            <a:pPr>
              <a:spcAft>
                <a:spcPts val="600"/>
              </a:spcAft>
            </a:pPr>
            <a:r>
              <a:rPr lang="de-DE" sz="2000" dirty="0"/>
              <a:t>Early, </a:t>
            </a:r>
            <a:r>
              <a:rPr lang="de-DE" sz="2000" dirty="0" err="1"/>
              <a:t>because</a:t>
            </a:r>
            <a:r>
              <a:rPr lang="de-DE" sz="2000" dirty="0"/>
              <a:t> </a:t>
            </a:r>
            <a:r>
              <a:rPr lang="de-DE" sz="2000" dirty="0" err="1"/>
              <a:t>there</a:t>
            </a:r>
            <a:r>
              <a:rPr lang="de-DE" sz="2000" dirty="0"/>
              <a:t> </a:t>
            </a:r>
            <a:r>
              <a:rPr lang="de-DE" sz="2000" dirty="0" err="1"/>
              <a:t>are</a:t>
            </a:r>
            <a:r>
              <a:rPr lang="de-DE" sz="2000" dirty="0"/>
              <a:t> </a:t>
            </a:r>
            <a:r>
              <a:rPr lang="de-DE" sz="2000" dirty="0" err="1"/>
              <a:t>many</a:t>
            </a:r>
            <a:r>
              <a:rPr lang="de-DE" sz="2000" dirty="0"/>
              <a:t> </a:t>
            </a:r>
            <a:r>
              <a:rPr lang="de-DE" sz="2000" dirty="0" err="1"/>
              <a:t>details</a:t>
            </a:r>
            <a:r>
              <a:rPr lang="de-DE" sz="2000" dirty="0"/>
              <a:t> </a:t>
            </a:r>
            <a:r>
              <a:rPr lang="de-DE" sz="2000" dirty="0" err="1"/>
              <a:t>to</a:t>
            </a:r>
            <a:r>
              <a:rPr lang="de-DE" sz="2000" dirty="0"/>
              <a:t> plan:</a:t>
            </a:r>
          </a:p>
        </p:txBody>
      </p:sp>
      <p:sp>
        <p:nvSpPr>
          <p:cNvPr id="5" name="Textfeld 4"/>
          <p:cNvSpPr txBox="1"/>
          <p:nvPr/>
        </p:nvSpPr>
        <p:spPr>
          <a:xfrm>
            <a:off x="1063971" y="1889370"/>
            <a:ext cx="1512168" cy="369332"/>
          </a:xfrm>
          <a:prstGeom prst="rect">
            <a:avLst/>
          </a:prstGeom>
          <a:noFill/>
        </p:spPr>
        <p:txBody>
          <a:bodyPr wrap="square" rtlCol="0">
            <a:spAutoFit/>
          </a:bodyPr>
          <a:lstStyle/>
          <a:p>
            <a:r>
              <a:rPr lang="de-DE" dirty="0">
                <a:solidFill>
                  <a:schemeClr val="bg1"/>
                </a:solidFill>
              </a:rPr>
              <a:t>Data </a:t>
            </a:r>
            <a:r>
              <a:rPr lang="de-DE" dirty="0" err="1">
                <a:solidFill>
                  <a:schemeClr val="bg1"/>
                </a:solidFill>
              </a:rPr>
              <a:t>format</a:t>
            </a:r>
            <a:endParaRPr lang="de-DE" dirty="0">
              <a:solidFill>
                <a:schemeClr val="bg1"/>
              </a:solidFill>
            </a:endParaRPr>
          </a:p>
        </p:txBody>
      </p:sp>
      <p:sp>
        <p:nvSpPr>
          <p:cNvPr id="6" name="Textfeld 5"/>
          <p:cNvSpPr txBox="1"/>
          <p:nvPr/>
        </p:nvSpPr>
        <p:spPr>
          <a:xfrm rot="21157213">
            <a:off x="984326" y="2595932"/>
            <a:ext cx="2642798" cy="369332"/>
          </a:xfrm>
          <a:prstGeom prst="rect">
            <a:avLst/>
          </a:prstGeom>
          <a:noFill/>
        </p:spPr>
        <p:txBody>
          <a:bodyPr wrap="square" rtlCol="0">
            <a:spAutoFit/>
          </a:bodyPr>
          <a:lstStyle/>
          <a:p>
            <a:r>
              <a:rPr lang="de-DE" dirty="0" err="1">
                <a:solidFill>
                  <a:schemeClr val="bg1"/>
                </a:solidFill>
              </a:rPr>
              <a:t>Controlled</a:t>
            </a:r>
            <a:r>
              <a:rPr lang="de-DE" dirty="0">
                <a:solidFill>
                  <a:schemeClr val="bg1"/>
                </a:solidFill>
              </a:rPr>
              <a:t> </a:t>
            </a:r>
            <a:r>
              <a:rPr lang="de-DE" dirty="0" err="1">
                <a:solidFill>
                  <a:schemeClr val="bg1"/>
                </a:solidFill>
              </a:rPr>
              <a:t>vocabulary</a:t>
            </a:r>
            <a:endParaRPr lang="de-DE" dirty="0">
              <a:solidFill>
                <a:schemeClr val="bg1"/>
              </a:solidFill>
            </a:endParaRPr>
          </a:p>
        </p:txBody>
      </p:sp>
      <p:sp>
        <p:nvSpPr>
          <p:cNvPr id="7" name="Textfeld 6"/>
          <p:cNvSpPr txBox="1"/>
          <p:nvPr/>
        </p:nvSpPr>
        <p:spPr>
          <a:xfrm rot="21272170">
            <a:off x="3879206" y="1910017"/>
            <a:ext cx="1186543" cy="369332"/>
          </a:xfrm>
          <a:prstGeom prst="rect">
            <a:avLst/>
          </a:prstGeom>
          <a:noFill/>
        </p:spPr>
        <p:txBody>
          <a:bodyPr wrap="none" rtlCol="0">
            <a:spAutoFit/>
          </a:bodyPr>
          <a:lstStyle/>
          <a:p>
            <a:r>
              <a:rPr lang="de-DE" dirty="0">
                <a:solidFill>
                  <a:schemeClr val="bg1"/>
                </a:solidFill>
              </a:rPr>
              <a:t>File </a:t>
            </a:r>
            <a:r>
              <a:rPr lang="de-DE" dirty="0" err="1">
                <a:solidFill>
                  <a:schemeClr val="bg1"/>
                </a:solidFill>
              </a:rPr>
              <a:t>names</a:t>
            </a:r>
            <a:endParaRPr lang="de-DE" dirty="0">
              <a:solidFill>
                <a:schemeClr val="bg1"/>
              </a:solidFill>
            </a:endParaRPr>
          </a:p>
        </p:txBody>
      </p:sp>
      <p:sp>
        <p:nvSpPr>
          <p:cNvPr id="8" name="Textfeld 7"/>
          <p:cNvSpPr txBox="1"/>
          <p:nvPr/>
        </p:nvSpPr>
        <p:spPr>
          <a:xfrm rot="467526">
            <a:off x="3874299" y="2411266"/>
            <a:ext cx="1727461" cy="369332"/>
          </a:xfrm>
          <a:prstGeom prst="rect">
            <a:avLst/>
          </a:prstGeom>
          <a:noFill/>
        </p:spPr>
        <p:txBody>
          <a:bodyPr wrap="none" rtlCol="0">
            <a:spAutoFit/>
          </a:bodyPr>
          <a:lstStyle/>
          <a:p>
            <a:r>
              <a:rPr lang="de-DE" dirty="0">
                <a:solidFill>
                  <a:schemeClr val="bg1"/>
                </a:solidFill>
              </a:rPr>
              <a:t>Directory </a:t>
            </a:r>
            <a:r>
              <a:rPr lang="de-DE" dirty="0" err="1">
                <a:solidFill>
                  <a:schemeClr val="bg1"/>
                </a:solidFill>
              </a:rPr>
              <a:t>names</a:t>
            </a:r>
            <a:endParaRPr lang="de-DE" dirty="0">
              <a:solidFill>
                <a:schemeClr val="bg1"/>
              </a:solidFill>
            </a:endParaRPr>
          </a:p>
        </p:txBody>
      </p:sp>
      <p:sp>
        <p:nvSpPr>
          <p:cNvPr id="9" name="Textfeld 8"/>
          <p:cNvSpPr txBox="1"/>
          <p:nvPr/>
        </p:nvSpPr>
        <p:spPr>
          <a:xfrm rot="729688">
            <a:off x="5928475" y="2017428"/>
            <a:ext cx="2517228" cy="646331"/>
          </a:xfrm>
          <a:prstGeom prst="rect">
            <a:avLst/>
          </a:prstGeom>
          <a:noFill/>
        </p:spPr>
        <p:txBody>
          <a:bodyPr wrap="none" rtlCol="0">
            <a:spAutoFit/>
          </a:bodyPr>
          <a:lstStyle/>
          <a:p>
            <a:r>
              <a:rPr lang="de-DE" dirty="0">
                <a:solidFill>
                  <a:schemeClr val="bg1"/>
                </a:solidFill>
              </a:rPr>
              <a:t>Data </a:t>
            </a:r>
            <a:r>
              <a:rPr lang="de-DE" dirty="0" err="1">
                <a:solidFill>
                  <a:schemeClr val="bg1"/>
                </a:solidFill>
              </a:rPr>
              <a:t>documentation</a:t>
            </a:r>
            <a:endParaRPr lang="de-DE" dirty="0">
              <a:solidFill>
                <a:schemeClr val="bg1"/>
              </a:solidFill>
            </a:endParaRPr>
          </a:p>
          <a:p>
            <a:r>
              <a:rPr lang="de-DE" dirty="0">
                <a:solidFill>
                  <a:schemeClr val="bg1"/>
                </a:solidFill>
              </a:rPr>
              <a:t>Software </a:t>
            </a:r>
            <a:r>
              <a:rPr lang="de-DE" dirty="0" err="1">
                <a:solidFill>
                  <a:schemeClr val="bg1"/>
                </a:solidFill>
              </a:rPr>
              <a:t>documentation</a:t>
            </a:r>
            <a:endParaRPr lang="de-DE" dirty="0">
              <a:solidFill>
                <a:schemeClr val="bg1"/>
              </a:solidFill>
            </a:endParaRPr>
          </a:p>
        </p:txBody>
      </p:sp>
      <p:sp>
        <p:nvSpPr>
          <p:cNvPr id="10" name="Textfeld 9"/>
          <p:cNvSpPr txBox="1"/>
          <p:nvPr/>
        </p:nvSpPr>
        <p:spPr>
          <a:xfrm rot="290575">
            <a:off x="2205339" y="3234100"/>
            <a:ext cx="2224135" cy="646331"/>
          </a:xfrm>
          <a:prstGeom prst="rect">
            <a:avLst/>
          </a:prstGeom>
          <a:noFill/>
        </p:spPr>
        <p:txBody>
          <a:bodyPr wrap="none" rtlCol="0">
            <a:spAutoFit/>
          </a:bodyPr>
          <a:lstStyle/>
          <a:p>
            <a:r>
              <a:rPr lang="de-DE" dirty="0">
                <a:solidFill>
                  <a:schemeClr val="bg1"/>
                </a:solidFill>
              </a:rPr>
              <a:t>Quality </a:t>
            </a:r>
            <a:r>
              <a:rPr lang="de-DE" dirty="0" err="1">
                <a:solidFill>
                  <a:schemeClr val="bg1"/>
                </a:solidFill>
              </a:rPr>
              <a:t>assurance</a:t>
            </a:r>
            <a:endParaRPr lang="de-DE" dirty="0">
              <a:solidFill>
                <a:schemeClr val="bg1"/>
              </a:solidFill>
            </a:endParaRPr>
          </a:p>
          <a:p>
            <a:r>
              <a:rPr lang="de-DE" dirty="0">
                <a:solidFill>
                  <a:schemeClr val="bg1"/>
                </a:solidFill>
              </a:rPr>
              <a:t>Quality </a:t>
            </a:r>
            <a:r>
              <a:rPr lang="de-DE" dirty="0" err="1">
                <a:solidFill>
                  <a:schemeClr val="bg1"/>
                </a:solidFill>
              </a:rPr>
              <a:t>control</a:t>
            </a:r>
            <a:r>
              <a:rPr lang="de-DE" dirty="0">
                <a:solidFill>
                  <a:schemeClr val="bg1"/>
                </a:solidFill>
              </a:rPr>
              <a:t> </a:t>
            </a:r>
            <a:r>
              <a:rPr lang="de-DE" dirty="0" err="1">
                <a:solidFill>
                  <a:schemeClr val="bg1"/>
                </a:solidFill>
              </a:rPr>
              <a:t>report</a:t>
            </a:r>
            <a:endParaRPr lang="de-DE" dirty="0">
              <a:solidFill>
                <a:schemeClr val="bg1"/>
              </a:solidFill>
            </a:endParaRPr>
          </a:p>
        </p:txBody>
      </p:sp>
      <p:sp>
        <p:nvSpPr>
          <p:cNvPr id="11" name="Textfeld 10"/>
          <p:cNvSpPr txBox="1"/>
          <p:nvPr/>
        </p:nvSpPr>
        <p:spPr>
          <a:xfrm rot="21187022">
            <a:off x="4887953" y="3129287"/>
            <a:ext cx="1797993" cy="923330"/>
          </a:xfrm>
          <a:prstGeom prst="rect">
            <a:avLst/>
          </a:prstGeom>
          <a:noFill/>
        </p:spPr>
        <p:txBody>
          <a:bodyPr wrap="none" rtlCol="0">
            <a:spAutoFit/>
          </a:bodyPr>
          <a:lstStyle/>
          <a:p>
            <a:r>
              <a:rPr lang="de-DE" dirty="0" err="1">
                <a:solidFill>
                  <a:schemeClr val="bg1"/>
                </a:solidFill>
              </a:rPr>
              <a:t>Which</a:t>
            </a:r>
            <a:r>
              <a:rPr lang="de-DE" dirty="0">
                <a:solidFill>
                  <a:schemeClr val="bg1"/>
                </a:solidFill>
              </a:rPr>
              <a:t> </a:t>
            </a:r>
            <a:r>
              <a:rPr lang="de-DE" dirty="0" err="1">
                <a:solidFill>
                  <a:schemeClr val="bg1"/>
                </a:solidFill>
              </a:rPr>
              <a:t>repository</a:t>
            </a:r>
            <a:endParaRPr lang="de-DE" dirty="0">
              <a:solidFill>
                <a:schemeClr val="bg1"/>
              </a:solidFill>
            </a:endParaRPr>
          </a:p>
          <a:p>
            <a:r>
              <a:rPr lang="de-DE" dirty="0" err="1">
                <a:solidFill>
                  <a:schemeClr val="bg1"/>
                </a:solidFill>
              </a:rPr>
              <a:t>Metadata</a:t>
            </a:r>
            <a:endParaRPr lang="de-DE" dirty="0">
              <a:solidFill>
                <a:schemeClr val="bg1"/>
              </a:solidFill>
            </a:endParaRPr>
          </a:p>
          <a:p>
            <a:r>
              <a:rPr lang="de-DE" dirty="0">
                <a:solidFill>
                  <a:schemeClr val="bg1"/>
                </a:solidFill>
              </a:rPr>
              <a:t>License</a:t>
            </a:r>
          </a:p>
        </p:txBody>
      </p:sp>
      <p:sp>
        <p:nvSpPr>
          <p:cNvPr id="12" name="Textfeld 11"/>
          <p:cNvSpPr txBox="1"/>
          <p:nvPr/>
        </p:nvSpPr>
        <p:spPr>
          <a:xfrm rot="3362541">
            <a:off x="7004678" y="3249569"/>
            <a:ext cx="1166281" cy="369332"/>
          </a:xfrm>
          <a:prstGeom prst="rect">
            <a:avLst/>
          </a:prstGeom>
          <a:noFill/>
        </p:spPr>
        <p:txBody>
          <a:bodyPr wrap="none" rtlCol="0">
            <a:spAutoFit/>
          </a:bodyPr>
          <a:lstStyle/>
          <a:p>
            <a:r>
              <a:rPr lang="de-DE" dirty="0" err="1">
                <a:solidFill>
                  <a:schemeClr val="bg1"/>
                </a:solidFill>
              </a:rPr>
              <a:t>Versioning</a:t>
            </a:r>
            <a:endParaRPr lang="de-DE" dirty="0">
              <a:solidFill>
                <a:schemeClr val="bg1"/>
              </a:solidFill>
            </a:endParaRPr>
          </a:p>
        </p:txBody>
      </p:sp>
      <p:sp>
        <p:nvSpPr>
          <p:cNvPr id="13" name="Textfeld 12"/>
          <p:cNvSpPr txBox="1"/>
          <p:nvPr/>
        </p:nvSpPr>
        <p:spPr>
          <a:xfrm rot="21404029">
            <a:off x="1164498" y="3928751"/>
            <a:ext cx="1634550" cy="369332"/>
          </a:xfrm>
          <a:prstGeom prst="rect">
            <a:avLst/>
          </a:prstGeom>
          <a:noFill/>
        </p:spPr>
        <p:txBody>
          <a:bodyPr wrap="none" rtlCol="0">
            <a:spAutoFit/>
          </a:bodyPr>
          <a:lstStyle/>
          <a:p>
            <a:r>
              <a:rPr lang="de-DE" dirty="0" err="1">
                <a:solidFill>
                  <a:schemeClr val="bg1"/>
                </a:solidFill>
              </a:rPr>
              <a:t>Responsibilities</a:t>
            </a:r>
            <a:endParaRPr lang="de-DE" dirty="0">
              <a:solidFill>
                <a:schemeClr val="bg1"/>
              </a:solidFill>
            </a:endParaRPr>
          </a:p>
        </p:txBody>
      </p:sp>
    </p:spTree>
    <p:extLst>
      <p:ext uri="{BB962C8B-B14F-4D97-AF65-F5344CB8AC3E}">
        <p14:creationId xmlns:p14="http://schemas.microsoft.com/office/powerpoint/2010/main" val="76979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Exercise</a:t>
            </a:r>
            <a:r>
              <a:rPr lang="de-DE" dirty="0"/>
              <a:t> </a:t>
            </a:r>
            <a:r>
              <a:rPr lang="de-DE" dirty="0" err="1"/>
              <a:t>data</a:t>
            </a:r>
            <a:r>
              <a:rPr lang="de-DE" dirty="0"/>
              <a:t> </a:t>
            </a:r>
            <a:r>
              <a:rPr lang="de-DE" dirty="0" err="1"/>
              <a:t>lifecycle</a:t>
            </a:r>
            <a:endParaRPr lang="de-DE" dirty="0"/>
          </a:p>
        </p:txBody>
      </p:sp>
      <p:sp>
        <p:nvSpPr>
          <p:cNvPr id="4" name="Textfeld 3"/>
          <p:cNvSpPr txBox="1"/>
          <p:nvPr/>
        </p:nvSpPr>
        <p:spPr>
          <a:xfrm>
            <a:off x="1737090" y="2139702"/>
            <a:ext cx="6088718" cy="461665"/>
          </a:xfrm>
          <a:prstGeom prst="rect">
            <a:avLst/>
          </a:prstGeom>
          <a:noFill/>
        </p:spPr>
        <p:txBody>
          <a:bodyPr wrap="none" rtlCol="0">
            <a:spAutoFit/>
          </a:bodyPr>
          <a:lstStyle/>
          <a:p>
            <a:r>
              <a:rPr lang="en-US" sz="2400" dirty="0"/>
              <a:t>Assemble a six-stage lifecycle for research data.</a:t>
            </a:r>
            <a:endParaRPr lang="de-DE" sz="2400" dirty="0"/>
          </a:p>
        </p:txBody>
      </p:sp>
    </p:spTree>
    <p:extLst>
      <p:ext uri="{BB962C8B-B14F-4D97-AF65-F5344CB8AC3E}">
        <p14:creationId xmlns:p14="http://schemas.microsoft.com/office/powerpoint/2010/main" val="1774497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B54F2-D502-49FC-8209-F336124D8672}"/>
              </a:ext>
            </a:extLst>
          </p:cNvPr>
          <p:cNvSpPr>
            <a:spLocks noGrp="1"/>
          </p:cNvSpPr>
          <p:nvPr>
            <p:ph type="title"/>
          </p:nvPr>
        </p:nvSpPr>
        <p:spPr/>
        <p:txBody>
          <a:bodyPr>
            <a:normAutofit fontScale="90000"/>
          </a:bodyPr>
          <a:lstStyle/>
          <a:p>
            <a:r>
              <a:rPr lang="de-DE" dirty="0" err="1"/>
              <a:t>Controlled</a:t>
            </a:r>
            <a:r>
              <a:rPr lang="de-DE" dirty="0"/>
              <a:t> </a:t>
            </a:r>
            <a:r>
              <a:rPr lang="de-DE" dirty="0" err="1"/>
              <a:t>vocabulary</a:t>
            </a:r>
            <a:r>
              <a:rPr lang="de-DE" dirty="0"/>
              <a:t>: </a:t>
            </a:r>
          </a:p>
        </p:txBody>
      </p:sp>
      <p:sp>
        <p:nvSpPr>
          <p:cNvPr id="3" name="Textfeld 2">
            <a:extLst>
              <a:ext uri="{FF2B5EF4-FFF2-40B4-BE49-F238E27FC236}">
                <a16:creationId xmlns:a16="http://schemas.microsoft.com/office/drawing/2014/main" id="{AACE08C3-4256-49EF-AE55-4846AB21152D}"/>
              </a:ext>
            </a:extLst>
          </p:cNvPr>
          <p:cNvSpPr txBox="1"/>
          <p:nvPr/>
        </p:nvSpPr>
        <p:spPr>
          <a:xfrm>
            <a:off x="1043608" y="1059582"/>
            <a:ext cx="4158126" cy="2646878"/>
          </a:xfrm>
          <a:prstGeom prst="rect">
            <a:avLst/>
          </a:prstGeom>
          <a:noFill/>
        </p:spPr>
        <p:txBody>
          <a:bodyPr wrap="none" rtlCol="0">
            <a:spAutoFit/>
          </a:bodyPr>
          <a:lstStyle/>
          <a:p>
            <a:pPr>
              <a:spcAft>
                <a:spcPts val="600"/>
              </a:spcAft>
            </a:pPr>
            <a:r>
              <a:rPr lang="de-DE" sz="2400" dirty="0"/>
              <a:t>Name </a:t>
            </a:r>
            <a:r>
              <a:rPr lang="de-DE" sz="2400" dirty="0" err="1"/>
              <a:t>of</a:t>
            </a:r>
            <a:r>
              <a:rPr lang="de-DE" sz="2400" dirty="0"/>
              <a:t> </a:t>
            </a:r>
            <a:r>
              <a:rPr lang="de-DE" sz="2400" dirty="0" err="1"/>
              <a:t>institution</a:t>
            </a:r>
            <a:endParaRPr lang="de-DE" sz="2400" dirty="0"/>
          </a:p>
          <a:p>
            <a:pPr marL="285750" indent="-285750">
              <a:buFont typeface="Arial" panose="020B0604020202020204" pitchFamily="34" charset="0"/>
              <a:buChar char="•"/>
            </a:pPr>
            <a:r>
              <a:rPr lang="de-DE" dirty="0"/>
              <a:t>Bergische Universität Wuppertal</a:t>
            </a:r>
          </a:p>
          <a:p>
            <a:pPr marL="285750" indent="-285750">
              <a:buFont typeface="Arial" panose="020B0604020202020204" pitchFamily="34" charset="0"/>
              <a:buChar char="•"/>
            </a:pPr>
            <a:r>
              <a:rPr lang="de-DE" dirty="0"/>
              <a:t>BUW</a:t>
            </a:r>
          </a:p>
          <a:p>
            <a:pPr marL="285750" indent="-285750">
              <a:buFont typeface="Arial" panose="020B0604020202020204" pitchFamily="34" charset="0"/>
              <a:buChar char="•"/>
            </a:pPr>
            <a:r>
              <a:rPr lang="de-DE" dirty="0"/>
              <a:t>University </a:t>
            </a:r>
            <a:r>
              <a:rPr lang="de-DE" dirty="0" err="1"/>
              <a:t>of</a:t>
            </a:r>
            <a:r>
              <a:rPr lang="de-DE" dirty="0"/>
              <a:t> Wuppertal  ←  ROR-Name</a:t>
            </a:r>
          </a:p>
          <a:p>
            <a:pPr marL="285750" indent="-285750">
              <a:buFont typeface="Arial" panose="020B0604020202020204" pitchFamily="34" charset="0"/>
              <a:buChar char="•"/>
            </a:pPr>
            <a:endParaRPr lang="de-DE" dirty="0"/>
          </a:p>
          <a:p>
            <a:pPr>
              <a:spcAft>
                <a:spcPts val="600"/>
              </a:spcAft>
            </a:pPr>
            <a:r>
              <a:rPr lang="de-DE" sz="2400" dirty="0"/>
              <a:t>Method</a:t>
            </a:r>
          </a:p>
          <a:p>
            <a:pPr marL="285750" indent="-285750">
              <a:buFont typeface="Arial" panose="020B0604020202020204" pitchFamily="34" charset="0"/>
              <a:buChar char="•"/>
            </a:pPr>
            <a:r>
              <a:rPr lang="de-DE" dirty="0" err="1"/>
              <a:t>Implicit</a:t>
            </a:r>
            <a:r>
              <a:rPr lang="de-DE" dirty="0"/>
              <a:t> </a:t>
            </a:r>
            <a:r>
              <a:rPr lang="de-DE" dirty="0" err="1"/>
              <a:t>midpoint</a:t>
            </a:r>
            <a:r>
              <a:rPr lang="de-DE" dirty="0"/>
              <a:t> </a:t>
            </a:r>
            <a:r>
              <a:rPr lang="de-DE" dirty="0" err="1"/>
              <a:t>rule</a:t>
            </a:r>
            <a:endParaRPr lang="de-DE" dirty="0"/>
          </a:p>
          <a:p>
            <a:pPr marL="285750" indent="-285750">
              <a:buFont typeface="Arial" panose="020B0604020202020204" pitchFamily="34" charset="0"/>
              <a:buChar char="•"/>
            </a:pPr>
            <a:r>
              <a:rPr lang="de-DE" dirty="0"/>
              <a:t>A4</a:t>
            </a:r>
          </a:p>
        </p:txBody>
      </p:sp>
    </p:spTree>
    <p:extLst>
      <p:ext uri="{BB962C8B-B14F-4D97-AF65-F5344CB8AC3E}">
        <p14:creationId xmlns:p14="http://schemas.microsoft.com/office/powerpoint/2010/main" val="3595104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1347614"/>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5400" dirty="0">
                <a:solidFill>
                  <a:srgbClr val="89BA17"/>
                </a:solidFill>
                <a:latin typeface="Arial"/>
                <a:cs typeface="Arial"/>
              </a:rPr>
              <a:t>RDMO</a:t>
            </a:r>
          </a:p>
          <a:p>
            <a:pPr lvl="0" defTabSz="622300">
              <a:spcBef>
                <a:spcPct val="0"/>
              </a:spcBef>
              <a:spcAft>
                <a:spcPts val="1200"/>
              </a:spcAft>
            </a:pPr>
            <a:r>
              <a:rPr lang="de-DE" sz="3200" dirty="0">
                <a:ea typeface="Helvetica" charset="0"/>
                <a:cs typeface="Helvetica" charset="0"/>
              </a:rPr>
              <a:t>Research Data Management </a:t>
            </a:r>
            <a:r>
              <a:rPr lang="de-DE" sz="3200" dirty="0" err="1">
                <a:ea typeface="Helvetica" charset="0"/>
                <a:cs typeface="Helvetica" charset="0"/>
              </a:rPr>
              <a:t>Organiser</a:t>
            </a:r>
            <a:r>
              <a:rPr lang="de-DE" sz="3200" dirty="0">
                <a:ea typeface="Helvetica" charset="0"/>
                <a:cs typeface="Helvetica" charset="0"/>
              </a:rPr>
              <a:t> </a:t>
            </a:r>
          </a:p>
        </p:txBody>
      </p:sp>
      <p:sp>
        <p:nvSpPr>
          <p:cNvPr id="6" name="Rechteck 5"/>
          <p:cNvSpPr/>
          <p:nvPr/>
        </p:nvSpPr>
        <p:spPr>
          <a:xfrm>
            <a:off x="7373438" y="4365864"/>
            <a:ext cx="1727684" cy="540060"/>
          </a:xfrm>
          <a:prstGeom prst="rect">
            <a:avLst/>
          </a:prstGeom>
          <a:solidFill>
            <a:srgbClr val="7DB423"/>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descr="BUW_Logo-weis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1140" y="4429213"/>
            <a:ext cx="1146086" cy="417590"/>
          </a:xfrm>
          <a:prstGeom prst="rect">
            <a:avLst/>
          </a:prstGeom>
        </p:spPr>
      </p:pic>
    </p:spTree>
    <p:extLst>
      <p:ext uri="{BB962C8B-B14F-4D97-AF65-F5344CB8AC3E}">
        <p14:creationId xmlns:p14="http://schemas.microsoft.com/office/powerpoint/2010/main" val="1815483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RDMO: </a:t>
            </a:r>
            <a:r>
              <a:rPr lang="de-DE" dirty="0" err="1"/>
              <a:t>widespread</a:t>
            </a:r>
            <a:r>
              <a:rPr lang="de-DE" dirty="0"/>
              <a:t> in Germany</a:t>
            </a:r>
          </a:p>
        </p:txBody>
      </p:sp>
      <p:pic>
        <p:nvPicPr>
          <p:cNvPr id="3" name="Google Shape;430;p61"/>
          <p:cNvPicPr preferRelativeResize="0"/>
          <p:nvPr/>
        </p:nvPicPr>
        <p:blipFill>
          <a:blip r:embed="rId2">
            <a:alphaModFix/>
          </a:blip>
          <a:stretch>
            <a:fillRect/>
          </a:stretch>
        </p:blipFill>
        <p:spPr>
          <a:xfrm>
            <a:off x="5482963" y="1006063"/>
            <a:ext cx="3481525" cy="3131375"/>
          </a:xfrm>
          <a:prstGeom prst="rect">
            <a:avLst/>
          </a:prstGeom>
          <a:noFill/>
          <a:ln>
            <a:noFill/>
          </a:ln>
        </p:spPr>
      </p:pic>
      <p:sp>
        <p:nvSpPr>
          <p:cNvPr id="4" name="Textfeld 3"/>
          <p:cNvSpPr txBox="1"/>
          <p:nvPr/>
        </p:nvSpPr>
        <p:spPr>
          <a:xfrm>
            <a:off x="8241977" y="3219822"/>
            <a:ext cx="570990" cy="307777"/>
          </a:xfrm>
          <a:prstGeom prst="rect">
            <a:avLst/>
          </a:prstGeom>
          <a:noFill/>
        </p:spPr>
        <p:txBody>
          <a:bodyPr wrap="none" rtlCol="0">
            <a:spAutoFit/>
          </a:bodyPr>
          <a:lstStyle/>
          <a:p>
            <a:r>
              <a:rPr lang="de-DE" sz="1400" dirty="0"/>
              <a:t>Wien</a:t>
            </a:r>
          </a:p>
        </p:txBody>
      </p:sp>
      <p:sp>
        <p:nvSpPr>
          <p:cNvPr id="5" name="Textfeld 4"/>
          <p:cNvSpPr txBox="1"/>
          <p:nvPr/>
        </p:nvSpPr>
        <p:spPr>
          <a:xfrm>
            <a:off x="5639549" y="3795886"/>
            <a:ext cx="521874" cy="307777"/>
          </a:xfrm>
          <a:prstGeom prst="rect">
            <a:avLst/>
          </a:prstGeom>
          <a:noFill/>
        </p:spPr>
        <p:txBody>
          <a:bodyPr wrap="none" rtlCol="0">
            <a:spAutoFit/>
          </a:bodyPr>
          <a:lstStyle/>
          <a:p>
            <a:r>
              <a:rPr lang="de-DE" sz="1400" dirty="0"/>
              <a:t>Lyon</a:t>
            </a:r>
          </a:p>
        </p:txBody>
      </p:sp>
      <p:sp>
        <p:nvSpPr>
          <p:cNvPr id="7" name="Textfeld 6"/>
          <p:cNvSpPr txBox="1"/>
          <p:nvPr/>
        </p:nvSpPr>
        <p:spPr>
          <a:xfrm>
            <a:off x="467544" y="1006063"/>
            <a:ext cx="4680520" cy="1631216"/>
          </a:xfrm>
          <a:prstGeom prst="rect">
            <a:avLst/>
          </a:prstGeom>
          <a:noFill/>
        </p:spPr>
        <p:txBody>
          <a:bodyPr wrap="square" rtlCol="0">
            <a:spAutoFit/>
          </a:bodyPr>
          <a:lstStyle/>
          <a:p>
            <a:r>
              <a:rPr lang="de-DE" sz="2000" dirty="0"/>
              <a:t>Running at </a:t>
            </a:r>
            <a:r>
              <a:rPr lang="de-DE" sz="2000" dirty="0" err="1"/>
              <a:t>our</a:t>
            </a:r>
            <a:r>
              <a:rPr lang="de-DE" sz="2000" dirty="0"/>
              <a:t> </a:t>
            </a:r>
            <a:r>
              <a:rPr lang="de-DE" sz="2000" dirty="0" err="1"/>
              <a:t>university</a:t>
            </a:r>
            <a:r>
              <a:rPr lang="de-DE" sz="2000" dirty="0"/>
              <a:t> and </a:t>
            </a:r>
            <a:r>
              <a:rPr lang="de-DE" sz="2000" dirty="0" err="1"/>
              <a:t>many</a:t>
            </a:r>
            <a:r>
              <a:rPr lang="de-DE" sz="2000" dirty="0"/>
              <a:t> </a:t>
            </a:r>
            <a:r>
              <a:rPr lang="de-DE" sz="2000" dirty="0" err="1"/>
              <a:t>other</a:t>
            </a:r>
            <a:r>
              <a:rPr lang="de-DE" sz="2000" dirty="0"/>
              <a:t> </a:t>
            </a:r>
            <a:r>
              <a:rPr lang="de-DE" sz="2000" dirty="0" err="1"/>
              <a:t>research</a:t>
            </a:r>
            <a:r>
              <a:rPr lang="de-DE" sz="2000" dirty="0"/>
              <a:t> </a:t>
            </a:r>
            <a:r>
              <a:rPr lang="de-DE" sz="2000" dirty="0" err="1"/>
              <a:t>institutions</a:t>
            </a:r>
            <a:endParaRPr lang="de-DE" sz="2000" dirty="0"/>
          </a:p>
          <a:p>
            <a:endParaRPr lang="de-DE" sz="2000" dirty="0"/>
          </a:p>
          <a:p>
            <a:r>
              <a:rPr lang="de-DE" sz="2000" dirty="0" err="1"/>
              <a:t>You</a:t>
            </a:r>
            <a:r>
              <a:rPr lang="de-DE" sz="2000" dirty="0"/>
              <a:t> </a:t>
            </a:r>
            <a:r>
              <a:rPr lang="de-DE" sz="2000" dirty="0" err="1"/>
              <a:t>can</a:t>
            </a:r>
            <a:r>
              <a:rPr lang="de-DE" sz="2000" dirty="0"/>
              <a:t> </a:t>
            </a:r>
            <a:r>
              <a:rPr lang="de-DE" sz="2000" dirty="0" err="1"/>
              <a:t>export</a:t>
            </a:r>
            <a:r>
              <a:rPr lang="de-DE" sz="2000" dirty="0"/>
              <a:t> and </a:t>
            </a:r>
            <a:r>
              <a:rPr lang="de-DE" sz="2000" dirty="0" err="1"/>
              <a:t>re</a:t>
            </a:r>
            <a:r>
              <a:rPr lang="de-DE" sz="2000" dirty="0"/>
              <a:t>-import </a:t>
            </a:r>
            <a:r>
              <a:rPr lang="de-DE" sz="2000" dirty="0" err="1"/>
              <a:t>your</a:t>
            </a:r>
            <a:r>
              <a:rPr lang="de-DE" sz="2000" dirty="0"/>
              <a:t> DMP </a:t>
            </a:r>
            <a:r>
              <a:rPr lang="de-DE" sz="2000" dirty="0" err="1"/>
              <a:t>as</a:t>
            </a:r>
            <a:r>
              <a:rPr lang="de-DE" sz="2000" dirty="0"/>
              <a:t> XML, e.g. at </a:t>
            </a:r>
            <a:r>
              <a:rPr lang="de-DE" sz="2000" dirty="0" err="1"/>
              <a:t>your</a:t>
            </a:r>
            <a:r>
              <a:rPr lang="de-DE" sz="2000" dirty="0"/>
              <a:t> </a:t>
            </a:r>
            <a:r>
              <a:rPr lang="de-DE" sz="2000" dirty="0" err="1"/>
              <a:t>new</a:t>
            </a:r>
            <a:r>
              <a:rPr lang="de-DE" sz="2000" dirty="0"/>
              <a:t> </a:t>
            </a:r>
            <a:r>
              <a:rPr lang="de-DE" sz="2000" dirty="0" err="1"/>
              <a:t>work</a:t>
            </a:r>
            <a:r>
              <a:rPr lang="de-DE" sz="2000" dirty="0"/>
              <a:t>.</a:t>
            </a:r>
          </a:p>
        </p:txBody>
      </p:sp>
    </p:spTree>
    <p:extLst>
      <p:ext uri="{BB962C8B-B14F-4D97-AF65-F5344CB8AC3E}">
        <p14:creationId xmlns:p14="http://schemas.microsoft.com/office/powerpoint/2010/main" val="104126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Tool-</a:t>
            </a:r>
            <a:r>
              <a:rPr lang="de-DE" dirty="0" err="1"/>
              <a:t>selection</a:t>
            </a:r>
            <a:endParaRPr lang="de-DE" dirty="0"/>
          </a:p>
        </p:txBody>
      </p:sp>
      <p:sp>
        <p:nvSpPr>
          <p:cNvPr id="3" name="Textfeld 2">
            <a:extLst>
              <a:ext uri="{FF2B5EF4-FFF2-40B4-BE49-F238E27FC236}">
                <a16:creationId xmlns:a16="http://schemas.microsoft.com/office/drawing/2014/main" id="{9ED52BD9-D1D3-46E1-AF34-EC22F89F7CF1}"/>
              </a:ext>
            </a:extLst>
          </p:cNvPr>
          <p:cNvSpPr txBox="1"/>
          <p:nvPr/>
        </p:nvSpPr>
        <p:spPr>
          <a:xfrm>
            <a:off x="770510" y="1419622"/>
            <a:ext cx="2745110" cy="369332"/>
          </a:xfrm>
          <a:prstGeom prst="rect">
            <a:avLst/>
          </a:prstGeom>
          <a:solidFill>
            <a:schemeClr val="accent1">
              <a:lumMod val="20000"/>
              <a:lumOff val="80000"/>
            </a:schemeClr>
          </a:solidFill>
          <a:ln>
            <a:solidFill>
              <a:schemeClr val="tx1"/>
            </a:solidFill>
          </a:ln>
        </p:spPr>
        <p:txBody>
          <a:bodyPr wrap="none" rtlCol="0">
            <a:spAutoFit/>
          </a:bodyPr>
          <a:lstStyle/>
          <a:p>
            <a:r>
              <a:rPr lang="de-DE" dirty="0"/>
              <a:t>Graphics </a:t>
            </a:r>
            <a:r>
              <a:rPr lang="de-DE" dirty="0" err="1"/>
              <a:t>or</a:t>
            </a:r>
            <a:r>
              <a:rPr lang="de-DE" dirty="0"/>
              <a:t> </a:t>
            </a:r>
            <a:r>
              <a:rPr lang="de-DE" dirty="0" err="1"/>
              <a:t>tables</a:t>
            </a:r>
            <a:r>
              <a:rPr lang="de-DE" dirty="0"/>
              <a:t> </a:t>
            </a:r>
            <a:r>
              <a:rPr lang="de-DE" dirty="0" err="1"/>
              <a:t>needed</a:t>
            </a:r>
            <a:r>
              <a:rPr lang="de-DE" dirty="0"/>
              <a:t>?</a:t>
            </a:r>
          </a:p>
        </p:txBody>
      </p:sp>
      <p:sp>
        <p:nvSpPr>
          <p:cNvPr id="5" name="Textfeld 4">
            <a:extLst>
              <a:ext uri="{FF2B5EF4-FFF2-40B4-BE49-F238E27FC236}">
                <a16:creationId xmlns:a16="http://schemas.microsoft.com/office/drawing/2014/main" id="{6386C511-A990-4DC2-938E-FC7A986E595E}"/>
              </a:ext>
            </a:extLst>
          </p:cNvPr>
          <p:cNvSpPr txBox="1"/>
          <p:nvPr/>
        </p:nvSpPr>
        <p:spPr>
          <a:xfrm>
            <a:off x="399735" y="2280621"/>
            <a:ext cx="3486660" cy="369332"/>
          </a:xfrm>
          <a:prstGeom prst="rect">
            <a:avLst/>
          </a:prstGeom>
          <a:solidFill>
            <a:schemeClr val="accent1">
              <a:lumMod val="20000"/>
              <a:lumOff val="80000"/>
            </a:schemeClr>
          </a:solidFill>
          <a:ln>
            <a:solidFill>
              <a:schemeClr val="tx1"/>
            </a:solidFill>
          </a:ln>
        </p:spPr>
        <p:txBody>
          <a:bodyPr wrap="none" rtlCol="0">
            <a:spAutoFit/>
          </a:bodyPr>
          <a:lstStyle/>
          <a:p>
            <a:r>
              <a:rPr lang="de-DE" dirty="0" err="1"/>
              <a:t>Composition</a:t>
            </a:r>
            <a:r>
              <a:rPr lang="de-DE" dirty="0"/>
              <a:t> </a:t>
            </a:r>
            <a:r>
              <a:rPr lang="de-DE" dirty="0" err="1"/>
              <a:t>of</a:t>
            </a:r>
            <a:r>
              <a:rPr lang="de-DE" dirty="0"/>
              <a:t> an own </a:t>
            </a:r>
            <a:r>
              <a:rPr lang="de-DE" dirty="0" err="1"/>
              <a:t>repository</a:t>
            </a:r>
            <a:r>
              <a:rPr lang="de-DE" dirty="0"/>
              <a:t>?</a:t>
            </a:r>
          </a:p>
        </p:txBody>
      </p:sp>
      <p:sp>
        <p:nvSpPr>
          <p:cNvPr id="4" name="Textfeld 3">
            <a:extLst>
              <a:ext uri="{FF2B5EF4-FFF2-40B4-BE49-F238E27FC236}">
                <a16:creationId xmlns:a16="http://schemas.microsoft.com/office/drawing/2014/main" id="{FFBFB9E8-512E-4BCE-843A-FE53BFB1DC13}"/>
              </a:ext>
            </a:extLst>
          </p:cNvPr>
          <p:cNvSpPr txBox="1"/>
          <p:nvPr/>
        </p:nvSpPr>
        <p:spPr>
          <a:xfrm>
            <a:off x="4193245" y="1419337"/>
            <a:ext cx="4699235" cy="369332"/>
          </a:xfrm>
          <a:prstGeom prst="rect">
            <a:avLst/>
          </a:prstGeom>
          <a:noFill/>
        </p:spPr>
        <p:txBody>
          <a:bodyPr wrap="none" rtlCol="0">
            <a:spAutoFit/>
          </a:bodyPr>
          <a:lstStyle/>
          <a:p>
            <a:r>
              <a:rPr lang="de-DE" dirty="0"/>
              <a:t>Word </a:t>
            </a:r>
            <a:r>
              <a:rPr lang="de-DE" dirty="0" err="1"/>
              <a:t>processing</a:t>
            </a:r>
            <a:r>
              <a:rPr lang="de-DE" dirty="0"/>
              <a:t> </a:t>
            </a:r>
            <a:r>
              <a:rPr lang="de-DE" dirty="0" err="1"/>
              <a:t>program</a:t>
            </a:r>
            <a:r>
              <a:rPr lang="de-DE" dirty="0"/>
              <a:t>, at least in a final </a:t>
            </a:r>
            <a:r>
              <a:rPr lang="de-DE" dirty="0" err="1"/>
              <a:t>step</a:t>
            </a:r>
            <a:endParaRPr lang="de-DE" dirty="0"/>
          </a:p>
        </p:txBody>
      </p:sp>
      <p:sp>
        <p:nvSpPr>
          <p:cNvPr id="7" name="Textfeld 6">
            <a:extLst>
              <a:ext uri="{FF2B5EF4-FFF2-40B4-BE49-F238E27FC236}">
                <a16:creationId xmlns:a16="http://schemas.microsoft.com/office/drawing/2014/main" id="{5CCEED01-9CCA-4719-96F1-F3631DF2D03D}"/>
              </a:ext>
            </a:extLst>
          </p:cNvPr>
          <p:cNvSpPr txBox="1"/>
          <p:nvPr/>
        </p:nvSpPr>
        <p:spPr>
          <a:xfrm>
            <a:off x="4667748" y="2280620"/>
            <a:ext cx="2602636" cy="369332"/>
          </a:xfrm>
          <a:prstGeom prst="rect">
            <a:avLst/>
          </a:prstGeom>
          <a:noFill/>
        </p:spPr>
        <p:txBody>
          <a:bodyPr wrap="none" rtlCol="0">
            <a:spAutoFit/>
          </a:bodyPr>
          <a:lstStyle/>
          <a:p>
            <a:r>
              <a:rPr lang="de-DE" dirty="0"/>
              <a:t>Word </a:t>
            </a:r>
            <a:r>
              <a:rPr lang="de-DE" dirty="0" err="1"/>
              <a:t>processing</a:t>
            </a:r>
            <a:r>
              <a:rPr lang="de-DE" dirty="0"/>
              <a:t> </a:t>
            </a:r>
            <a:r>
              <a:rPr lang="de-DE" dirty="0" err="1"/>
              <a:t>program</a:t>
            </a:r>
            <a:endParaRPr lang="de-DE" dirty="0"/>
          </a:p>
        </p:txBody>
      </p:sp>
      <p:sp>
        <p:nvSpPr>
          <p:cNvPr id="8" name="Textfeld 7">
            <a:extLst>
              <a:ext uri="{FF2B5EF4-FFF2-40B4-BE49-F238E27FC236}">
                <a16:creationId xmlns:a16="http://schemas.microsoft.com/office/drawing/2014/main" id="{3F28BA11-20BE-44DD-BFEE-60C2532FD690}"/>
              </a:ext>
            </a:extLst>
          </p:cNvPr>
          <p:cNvSpPr txBox="1"/>
          <p:nvPr/>
        </p:nvSpPr>
        <p:spPr>
          <a:xfrm>
            <a:off x="1155936" y="3141620"/>
            <a:ext cx="1974258" cy="369332"/>
          </a:xfrm>
          <a:prstGeom prst="rect">
            <a:avLst/>
          </a:prstGeom>
          <a:solidFill>
            <a:schemeClr val="accent1">
              <a:lumMod val="20000"/>
              <a:lumOff val="80000"/>
            </a:schemeClr>
          </a:solidFill>
          <a:ln>
            <a:solidFill>
              <a:schemeClr val="tx1"/>
            </a:solidFill>
          </a:ln>
        </p:spPr>
        <p:txBody>
          <a:bodyPr wrap="none" rtlCol="0">
            <a:spAutoFit/>
          </a:bodyPr>
          <a:lstStyle/>
          <a:p>
            <a:r>
              <a:rPr lang="de-DE" dirty="0"/>
              <a:t>Big </a:t>
            </a:r>
            <a:r>
              <a:rPr lang="de-DE" dirty="0" err="1"/>
              <a:t>project</a:t>
            </a:r>
            <a:r>
              <a:rPr lang="de-DE" dirty="0"/>
              <a:t> </a:t>
            </a:r>
            <a:r>
              <a:rPr lang="de-DE" dirty="0" err="1"/>
              <a:t>or</a:t>
            </a:r>
            <a:r>
              <a:rPr lang="de-DE" dirty="0"/>
              <a:t> CRC?</a:t>
            </a:r>
          </a:p>
        </p:txBody>
      </p:sp>
      <p:sp>
        <p:nvSpPr>
          <p:cNvPr id="9" name="Textfeld 8">
            <a:extLst>
              <a:ext uri="{FF2B5EF4-FFF2-40B4-BE49-F238E27FC236}">
                <a16:creationId xmlns:a16="http://schemas.microsoft.com/office/drawing/2014/main" id="{C2D4E5D1-FE09-4CAE-8080-C2E49295660C}"/>
              </a:ext>
            </a:extLst>
          </p:cNvPr>
          <p:cNvSpPr txBox="1"/>
          <p:nvPr/>
        </p:nvSpPr>
        <p:spPr>
          <a:xfrm>
            <a:off x="4189642" y="3146364"/>
            <a:ext cx="801823" cy="369332"/>
          </a:xfrm>
          <a:prstGeom prst="rect">
            <a:avLst/>
          </a:prstGeom>
          <a:noFill/>
        </p:spPr>
        <p:txBody>
          <a:bodyPr wrap="none" rtlCol="0">
            <a:spAutoFit/>
          </a:bodyPr>
          <a:lstStyle/>
          <a:p>
            <a:r>
              <a:rPr lang="de-DE" dirty="0"/>
              <a:t>RDMO</a:t>
            </a:r>
          </a:p>
        </p:txBody>
      </p:sp>
      <p:sp>
        <p:nvSpPr>
          <p:cNvPr id="10" name="Textfeld 9">
            <a:extLst>
              <a:ext uri="{FF2B5EF4-FFF2-40B4-BE49-F238E27FC236}">
                <a16:creationId xmlns:a16="http://schemas.microsoft.com/office/drawing/2014/main" id="{D0149CF6-49D1-4BA6-ADB7-F0E80CE4D37B}"/>
              </a:ext>
            </a:extLst>
          </p:cNvPr>
          <p:cNvSpPr txBox="1"/>
          <p:nvPr/>
        </p:nvSpPr>
        <p:spPr>
          <a:xfrm>
            <a:off x="395536" y="4002618"/>
            <a:ext cx="3495059" cy="369332"/>
          </a:xfrm>
          <a:prstGeom prst="rect">
            <a:avLst/>
          </a:prstGeom>
          <a:noFill/>
        </p:spPr>
        <p:txBody>
          <a:bodyPr wrap="none" rtlCol="0">
            <a:spAutoFit/>
          </a:bodyPr>
          <a:lstStyle/>
          <a:p>
            <a:r>
              <a:rPr lang="de-DE" dirty="0"/>
              <a:t>RDMO </a:t>
            </a:r>
            <a:r>
              <a:rPr lang="de-DE" dirty="0" err="1"/>
              <a:t>or</a:t>
            </a:r>
            <a:r>
              <a:rPr lang="de-DE" dirty="0"/>
              <a:t> </a:t>
            </a:r>
            <a:r>
              <a:rPr lang="de-DE" dirty="0" err="1"/>
              <a:t>word</a:t>
            </a:r>
            <a:r>
              <a:rPr lang="de-DE" dirty="0"/>
              <a:t> </a:t>
            </a:r>
            <a:r>
              <a:rPr lang="de-DE" dirty="0" err="1"/>
              <a:t>processing</a:t>
            </a:r>
            <a:r>
              <a:rPr lang="de-DE" dirty="0"/>
              <a:t> </a:t>
            </a:r>
            <a:r>
              <a:rPr lang="de-DE" dirty="0" err="1"/>
              <a:t>program</a:t>
            </a:r>
            <a:endParaRPr lang="de-DE" dirty="0"/>
          </a:p>
        </p:txBody>
      </p:sp>
      <p:sp>
        <p:nvSpPr>
          <p:cNvPr id="6" name="Textfeld 5">
            <a:extLst>
              <a:ext uri="{FF2B5EF4-FFF2-40B4-BE49-F238E27FC236}">
                <a16:creationId xmlns:a16="http://schemas.microsoft.com/office/drawing/2014/main" id="{F6971829-A938-4942-B34D-7A0A7D2F9527}"/>
              </a:ext>
            </a:extLst>
          </p:cNvPr>
          <p:cNvSpPr txBox="1"/>
          <p:nvPr/>
        </p:nvSpPr>
        <p:spPr>
          <a:xfrm>
            <a:off x="3488122" y="1542345"/>
            <a:ext cx="424540" cy="307777"/>
          </a:xfrm>
          <a:prstGeom prst="rect">
            <a:avLst/>
          </a:prstGeom>
          <a:noFill/>
        </p:spPr>
        <p:txBody>
          <a:bodyPr wrap="none" rtlCol="0">
            <a:spAutoFit/>
          </a:bodyPr>
          <a:lstStyle/>
          <a:p>
            <a:r>
              <a:rPr lang="de-DE" sz="1400" dirty="0" err="1"/>
              <a:t>yes</a:t>
            </a:r>
            <a:endParaRPr lang="de-DE" sz="1400" dirty="0"/>
          </a:p>
        </p:txBody>
      </p:sp>
      <p:sp>
        <p:nvSpPr>
          <p:cNvPr id="12" name="Textfeld 11">
            <a:extLst>
              <a:ext uri="{FF2B5EF4-FFF2-40B4-BE49-F238E27FC236}">
                <a16:creationId xmlns:a16="http://schemas.microsoft.com/office/drawing/2014/main" id="{EF3912D3-AC73-45E0-92EC-69F2EA0F0F57}"/>
              </a:ext>
            </a:extLst>
          </p:cNvPr>
          <p:cNvSpPr txBox="1"/>
          <p:nvPr/>
        </p:nvSpPr>
        <p:spPr>
          <a:xfrm>
            <a:off x="2089213" y="1720044"/>
            <a:ext cx="373820" cy="307777"/>
          </a:xfrm>
          <a:prstGeom prst="rect">
            <a:avLst/>
          </a:prstGeom>
          <a:noFill/>
        </p:spPr>
        <p:txBody>
          <a:bodyPr wrap="none" rtlCol="0">
            <a:spAutoFit/>
          </a:bodyPr>
          <a:lstStyle/>
          <a:p>
            <a:r>
              <a:rPr lang="de-DE" sz="1400" dirty="0" err="1"/>
              <a:t>no</a:t>
            </a:r>
            <a:endParaRPr lang="de-DE" sz="1400" dirty="0"/>
          </a:p>
        </p:txBody>
      </p:sp>
      <p:cxnSp>
        <p:nvCxnSpPr>
          <p:cNvPr id="13" name="Gerade Verbindung mit Pfeil 12">
            <a:extLst>
              <a:ext uri="{FF2B5EF4-FFF2-40B4-BE49-F238E27FC236}">
                <a16:creationId xmlns:a16="http://schemas.microsoft.com/office/drawing/2014/main" id="{388165FC-1042-4CC1-B7A6-446D80CD5CF9}"/>
              </a:ext>
            </a:extLst>
          </p:cNvPr>
          <p:cNvCxnSpPr>
            <a:cxnSpLocks/>
          </p:cNvCxnSpPr>
          <p:nvPr/>
        </p:nvCxnSpPr>
        <p:spPr>
          <a:xfrm>
            <a:off x="2143065" y="1788954"/>
            <a:ext cx="0" cy="4916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F56E791B-1B0D-4E51-8EE5-42123F1F7D35}"/>
              </a:ext>
            </a:extLst>
          </p:cNvPr>
          <p:cNvCxnSpPr>
            <a:cxnSpLocks/>
          </p:cNvCxnSpPr>
          <p:nvPr/>
        </p:nvCxnSpPr>
        <p:spPr>
          <a:xfrm>
            <a:off x="2143065" y="2649953"/>
            <a:ext cx="0" cy="4916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CDFE40AD-A170-457C-B814-E9C63B02B6D9}"/>
              </a:ext>
            </a:extLst>
          </p:cNvPr>
          <p:cNvCxnSpPr>
            <a:cxnSpLocks/>
          </p:cNvCxnSpPr>
          <p:nvPr/>
        </p:nvCxnSpPr>
        <p:spPr>
          <a:xfrm>
            <a:off x="2143065" y="3510952"/>
            <a:ext cx="0" cy="4916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057A12B0-FE79-4A06-92FF-A739329C7053}"/>
              </a:ext>
            </a:extLst>
          </p:cNvPr>
          <p:cNvCxnSpPr>
            <a:cxnSpLocks/>
          </p:cNvCxnSpPr>
          <p:nvPr/>
        </p:nvCxnSpPr>
        <p:spPr>
          <a:xfrm>
            <a:off x="2143065" y="927955"/>
            <a:ext cx="0" cy="4916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1C76E0D4-0D8B-4386-B1D5-DCDFD2ED8569}"/>
              </a:ext>
            </a:extLst>
          </p:cNvPr>
          <p:cNvSpPr/>
          <p:nvPr/>
        </p:nvSpPr>
        <p:spPr>
          <a:xfrm>
            <a:off x="2034231" y="697897"/>
            <a:ext cx="217669" cy="2176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mit Pfeil 20">
            <a:extLst>
              <a:ext uri="{FF2B5EF4-FFF2-40B4-BE49-F238E27FC236}">
                <a16:creationId xmlns:a16="http://schemas.microsoft.com/office/drawing/2014/main" id="{83F5DEF2-4BFA-44F9-BBA4-3B6E4CFB8F31}"/>
              </a:ext>
            </a:extLst>
          </p:cNvPr>
          <p:cNvCxnSpPr>
            <a:cxnSpLocks/>
            <a:endCxn id="4" idx="1"/>
          </p:cNvCxnSpPr>
          <p:nvPr/>
        </p:nvCxnSpPr>
        <p:spPr>
          <a:xfrm flipV="1">
            <a:off x="3515620" y="1604003"/>
            <a:ext cx="677625" cy="35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24D497FC-89EE-4592-BB65-C10E31E50637}"/>
              </a:ext>
            </a:extLst>
          </p:cNvPr>
          <p:cNvCxnSpPr>
            <a:cxnSpLocks/>
            <a:endCxn id="7" idx="1"/>
          </p:cNvCxnSpPr>
          <p:nvPr/>
        </p:nvCxnSpPr>
        <p:spPr>
          <a:xfrm flipV="1">
            <a:off x="3890595" y="2465286"/>
            <a:ext cx="777153" cy="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16A244D1-6E0E-43D6-8995-F4D766B2958D}"/>
              </a:ext>
            </a:extLst>
          </p:cNvPr>
          <p:cNvCxnSpPr>
            <a:cxnSpLocks/>
            <a:stCxn id="8" idx="3"/>
            <a:endCxn id="9" idx="1"/>
          </p:cNvCxnSpPr>
          <p:nvPr/>
        </p:nvCxnSpPr>
        <p:spPr>
          <a:xfrm>
            <a:off x="3130194" y="3326286"/>
            <a:ext cx="1059448" cy="4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3C43D6C7-7062-4886-94EB-44F73FD1B9DD}"/>
              </a:ext>
            </a:extLst>
          </p:cNvPr>
          <p:cNvSpPr txBox="1"/>
          <p:nvPr/>
        </p:nvSpPr>
        <p:spPr>
          <a:xfrm>
            <a:off x="3867962" y="2403343"/>
            <a:ext cx="424540" cy="307777"/>
          </a:xfrm>
          <a:prstGeom prst="rect">
            <a:avLst/>
          </a:prstGeom>
          <a:noFill/>
        </p:spPr>
        <p:txBody>
          <a:bodyPr wrap="none" rtlCol="0">
            <a:spAutoFit/>
          </a:bodyPr>
          <a:lstStyle/>
          <a:p>
            <a:r>
              <a:rPr lang="de-DE" sz="1400" dirty="0" err="1"/>
              <a:t>yes</a:t>
            </a:r>
            <a:endParaRPr lang="de-DE" sz="1400" dirty="0"/>
          </a:p>
        </p:txBody>
      </p:sp>
      <p:sp>
        <p:nvSpPr>
          <p:cNvPr id="31" name="Textfeld 30">
            <a:extLst>
              <a:ext uri="{FF2B5EF4-FFF2-40B4-BE49-F238E27FC236}">
                <a16:creationId xmlns:a16="http://schemas.microsoft.com/office/drawing/2014/main" id="{27AED047-4AB5-4011-9AD0-8C46DF18C530}"/>
              </a:ext>
            </a:extLst>
          </p:cNvPr>
          <p:cNvSpPr txBox="1"/>
          <p:nvPr/>
        </p:nvSpPr>
        <p:spPr>
          <a:xfrm>
            <a:off x="3106565" y="3272085"/>
            <a:ext cx="424540" cy="307777"/>
          </a:xfrm>
          <a:prstGeom prst="rect">
            <a:avLst/>
          </a:prstGeom>
          <a:noFill/>
        </p:spPr>
        <p:txBody>
          <a:bodyPr wrap="none" rtlCol="0">
            <a:spAutoFit/>
          </a:bodyPr>
          <a:lstStyle/>
          <a:p>
            <a:r>
              <a:rPr lang="de-DE" sz="1400" dirty="0" err="1"/>
              <a:t>yes</a:t>
            </a:r>
            <a:endParaRPr lang="de-DE" sz="1400" dirty="0"/>
          </a:p>
        </p:txBody>
      </p:sp>
      <p:sp>
        <p:nvSpPr>
          <p:cNvPr id="32" name="Textfeld 31">
            <a:extLst>
              <a:ext uri="{FF2B5EF4-FFF2-40B4-BE49-F238E27FC236}">
                <a16:creationId xmlns:a16="http://schemas.microsoft.com/office/drawing/2014/main" id="{AA38A586-185A-47C4-BF03-9C4BF87A7B07}"/>
              </a:ext>
            </a:extLst>
          </p:cNvPr>
          <p:cNvSpPr txBox="1"/>
          <p:nvPr/>
        </p:nvSpPr>
        <p:spPr>
          <a:xfrm>
            <a:off x="2089213" y="2594976"/>
            <a:ext cx="373820" cy="307777"/>
          </a:xfrm>
          <a:prstGeom prst="rect">
            <a:avLst/>
          </a:prstGeom>
          <a:noFill/>
        </p:spPr>
        <p:txBody>
          <a:bodyPr wrap="none" rtlCol="0">
            <a:spAutoFit/>
          </a:bodyPr>
          <a:lstStyle/>
          <a:p>
            <a:r>
              <a:rPr lang="de-DE" sz="1400" dirty="0" err="1"/>
              <a:t>no</a:t>
            </a:r>
            <a:endParaRPr lang="de-DE" sz="1400" dirty="0"/>
          </a:p>
        </p:txBody>
      </p:sp>
      <p:sp>
        <p:nvSpPr>
          <p:cNvPr id="33" name="Textfeld 32">
            <a:extLst>
              <a:ext uri="{FF2B5EF4-FFF2-40B4-BE49-F238E27FC236}">
                <a16:creationId xmlns:a16="http://schemas.microsoft.com/office/drawing/2014/main" id="{ABD0E6B0-6AD6-4CEB-B39F-401773E27745}"/>
              </a:ext>
            </a:extLst>
          </p:cNvPr>
          <p:cNvSpPr txBox="1"/>
          <p:nvPr/>
        </p:nvSpPr>
        <p:spPr>
          <a:xfrm>
            <a:off x="2095509" y="3449008"/>
            <a:ext cx="373820" cy="307777"/>
          </a:xfrm>
          <a:prstGeom prst="rect">
            <a:avLst/>
          </a:prstGeom>
          <a:noFill/>
        </p:spPr>
        <p:txBody>
          <a:bodyPr wrap="none" rtlCol="0">
            <a:spAutoFit/>
          </a:bodyPr>
          <a:lstStyle/>
          <a:p>
            <a:r>
              <a:rPr lang="de-DE" sz="1400" dirty="0" err="1"/>
              <a:t>no</a:t>
            </a:r>
            <a:endParaRPr lang="de-DE" sz="1400" dirty="0"/>
          </a:p>
        </p:txBody>
      </p:sp>
      <p:sp>
        <p:nvSpPr>
          <p:cNvPr id="34" name="Sprechblase: rechteckig 33">
            <a:extLst>
              <a:ext uri="{FF2B5EF4-FFF2-40B4-BE49-F238E27FC236}">
                <a16:creationId xmlns:a16="http://schemas.microsoft.com/office/drawing/2014/main" id="{07E36D01-35DA-47CA-92CA-27FF7900879A}"/>
              </a:ext>
            </a:extLst>
          </p:cNvPr>
          <p:cNvSpPr/>
          <p:nvPr/>
        </p:nvSpPr>
        <p:spPr>
          <a:xfrm>
            <a:off x="5890250" y="3449008"/>
            <a:ext cx="2713425" cy="831014"/>
          </a:xfrm>
          <a:prstGeom prst="wedgeRectCallout">
            <a:avLst>
              <a:gd name="adj1" fmla="val -85344"/>
              <a:gd name="adj2" fmla="val -5661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Unique </a:t>
            </a:r>
            <a:r>
              <a:rPr lang="de-DE" dirty="0" err="1">
                <a:solidFill>
                  <a:schemeClr val="tx1"/>
                </a:solidFill>
              </a:rPr>
              <a:t>questionnaire</a:t>
            </a:r>
            <a:endParaRPr lang="de-DE" dirty="0">
              <a:solidFill>
                <a:schemeClr val="tx1"/>
              </a:solidFill>
            </a:endParaRPr>
          </a:p>
          <a:p>
            <a:pPr algn="ctr"/>
            <a:r>
              <a:rPr lang="de-DE" dirty="0" err="1">
                <a:solidFill>
                  <a:schemeClr val="tx1"/>
                </a:solidFill>
              </a:rPr>
              <a:t>Comparability</a:t>
            </a:r>
            <a:endParaRPr lang="de-DE" dirty="0">
              <a:solidFill>
                <a:schemeClr val="tx1"/>
              </a:solidFill>
            </a:endParaRPr>
          </a:p>
        </p:txBody>
      </p:sp>
    </p:spTree>
    <p:extLst>
      <p:ext uri="{BB962C8B-B14F-4D97-AF65-F5344CB8AC3E}">
        <p14:creationId xmlns:p14="http://schemas.microsoft.com/office/powerpoint/2010/main" val="795283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RDMO: </a:t>
            </a:r>
            <a:r>
              <a:rPr lang="de-DE" dirty="0" err="1"/>
              <a:t>question</a:t>
            </a:r>
            <a:r>
              <a:rPr lang="de-DE" dirty="0"/>
              <a:t> </a:t>
            </a:r>
            <a:r>
              <a:rPr lang="de-DE" dirty="0" err="1"/>
              <a:t>answer</a:t>
            </a:r>
            <a:r>
              <a:rPr lang="de-DE" dirty="0"/>
              <a:t> </a:t>
            </a:r>
            <a:r>
              <a:rPr lang="de-DE" dirty="0" err="1"/>
              <a:t>assignment</a:t>
            </a:r>
            <a:endParaRPr lang="de-DE" dirty="0"/>
          </a:p>
        </p:txBody>
      </p:sp>
      <p:pic>
        <p:nvPicPr>
          <p:cNvPr id="3" name="Picture 2" descr="C:\Users\Rathmann\Documents\FoDaKo\AP1\RDMO\RDMO-Do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75606"/>
            <a:ext cx="3772292" cy="2641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220072" y="1419622"/>
            <a:ext cx="3168352" cy="1200329"/>
          </a:xfrm>
          <a:prstGeom prst="rect">
            <a:avLst/>
          </a:prstGeom>
          <a:noFill/>
        </p:spPr>
        <p:txBody>
          <a:bodyPr wrap="square" rtlCol="0">
            <a:spAutoFit/>
          </a:bodyPr>
          <a:lstStyle/>
          <a:p>
            <a:r>
              <a:rPr lang="en-US" dirty="0"/>
              <a:t>Questions and answers are linked via "attributes". Therefore, switching the question catalog is possible.</a:t>
            </a:r>
            <a:endParaRPr lang="de-DE" dirty="0"/>
          </a:p>
        </p:txBody>
      </p:sp>
      <p:sp>
        <p:nvSpPr>
          <p:cNvPr id="5" name="Textfeld 4"/>
          <p:cNvSpPr txBox="1"/>
          <p:nvPr/>
        </p:nvSpPr>
        <p:spPr>
          <a:xfrm>
            <a:off x="2928694" y="1741028"/>
            <a:ext cx="519373" cy="211203"/>
          </a:xfrm>
          <a:prstGeom prst="rect">
            <a:avLst/>
          </a:prstGeom>
          <a:solidFill>
            <a:schemeClr val="bg1"/>
          </a:solidFill>
        </p:spPr>
        <p:txBody>
          <a:bodyPr wrap="none" lIns="0" tIns="36000" rIns="0" bIns="36000" rtlCol="0">
            <a:spAutoFit/>
          </a:bodyPr>
          <a:lstStyle/>
          <a:p>
            <a:r>
              <a:rPr lang="de-DE" sz="900" dirty="0"/>
              <a:t>01.09.2024</a:t>
            </a:r>
          </a:p>
        </p:txBody>
      </p:sp>
    </p:spTree>
    <p:extLst>
      <p:ext uri="{BB962C8B-B14F-4D97-AF65-F5344CB8AC3E}">
        <p14:creationId xmlns:p14="http://schemas.microsoft.com/office/powerpoint/2010/main" val="1709436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71CBC-E7C0-4902-940F-98B004678F85}"/>
              </a:ext>
            </a:extLst>
          </p:cNvPr>
          <p:cNvSpPr>
            <a:spLocks noGrp="1"/>
          </p:cNvSpPr>
          <p:nvPr>
            <p:ph type="title"/>
          </p:nvPr>
        </p:nvSpPr>
        <p:spPr/>
        <p:txBody>
          <a:bodyPr>
            <a:normAutofit/>
          </a:bodyPr>
          <a:lstStyle/>
          <a:p>
            <a:r>
              <a:rPr lang="de-DE" sz="4800" dirty="0">
                <a:solidFill>
                  <a:srgbClr val="7FAD18"/>
                </a:solidFill>
              </a:rPr>
              <a:t>Technical </a:t>
            </a:r>
            <a:r>
              <a:rPr lang="de-DE" sz="4800" dirty="0" err="1">
                <a:solidFill>
                  <a:srgbClr val="7FAD18"/>
                </a:solidFill>
              </a:rPr>
              <a:t>quality</a:t>
            </a:r>
            <a:r>
              <a:rPr lang="de-DE" sz="4800" dirty="0">
                <a:solidFill>
                  <a:srgbClr val="7FAD18"/>
                </a:solidFill>
              </a:rPr>
              <a:t> </a:t>
            </a:r>
            <a:r>
              <a:rPr lang="de-DE" sz="4800" dirty="0" err="1">
                <a:solidFill>
                  <a:srgbClr val="7FAD18"/>
                </a:solidFill>
              </a:rPr>
              <a:t>assessment</a:t>
            </a:r>
            <a:endParaRPr lang="de-DE" sz="4800" dirty="0">
              <a:solidFill>
                <a:srgbClr val="7FAD18"/>
              </a:solidFill>
            </a:endParaRPr>
          </a:p>
        </p:txBody>
      </p:sp>
    </p:spTree>
    <p:extLst>
      <p:ext uri="{BB962C8B-B14F-4D97-AF65-F5344CB8AC3E}">
        <p14:creationId xmlns:p14="http://schemas.microsoft.com/office/powerpoint/2010/main" val="4248390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E6F-6D93-42DE-8783-5C3D913F55DA}"/>
              </a:ext>
            </a:extLst>
          </p:cNvPr>
          <p:cNvSpPr>
            <a:spLocks noGrp="1"/>
          </p:cNvSpPr>
          <p:nvPr>
            <p:ph type="title"/>
          </p:nvPr>
        </p:nvSpPr>
        <p:spPr/>
        <p:txBody>
          <a:bodyPr>
            <a:normAutofit fontScale="90000"/>
          </a:bodyPr>
          <a:lstStyle/>
          <a:p>
            <a:r>
              <a:rPr lang="de-DE" dirty="0"/>
              <a:t>Quality </a:t>
            </a:r>
            <a:r>
              <a:rPr lang="de-DE" dirty="0" err="1"/>
              <a:t>control</a:t>
            </a:r>
            <a:r>
              <a:rPr lang="de-DE" dirty="0"/>
              <a:t> </a:t>
            </a:r>
            <a:r>
              <a:rPr lang="de-DE" dirty="0" err="1"/>
              <a:t>for</a:t>
            </a:r>
            <a:r>
              <a:rPr lang="de-DE" dirty="0"/>
              <a:t> </a:t>
            </a:r>
            <a:r>
              <a:rPr lang="de-DE" dirty="0" err="1"/>
              <a:t>numerical</a:t>
            </a:r>
            <a:r>
              <a:rPr lang="de-DE" dirty="0"/>
              <a:t> </a:t>
            </a:r>
            <a:r>
              <a:rPr lang="de-DE" dirty="0" err="1"/>
              <a:t>data</a:t>
            </a:r>
            <a:endParaRPr lang="de-DE" dirty="0"/>
          </a:p>
        </p:txBody>
      </p:sp>
      <p:graphicFrame>
        <p:nvGraphicFramePr>
          <p:cNvPr id="4" name="Tabelle 4">
            <a:extLst>
              <a:ext uri="{FF2B5EF4-FFF2-40B4-BE49-F238E27FC236}">
                <a16:creationId xmlns:a16="http://schemas.microsoft.com/office/drawing/2014/main" id="{B642C46B-81BB-4478-8787-10F515275F16}"/>
              </a:ext>
            </a:extLst>
          </p:cNvPr>
          <p:cNvGraphicFramePr>
            <a:graphicFrameLocks noGrp="1"/>
          </p:cNvGraphicFramePr>
          <p:nvPr>
            <p:extLst>
              <p:ext uri="{D42A27DB-BD31-4B8C-83A1-F6EECF244321}">
                <p14:modId xmlns:p14="http://schemas.microsoft.com/office/powerpoint/2010/main" val="484208355"/>
              </p:ext>
            </p:extLst>
          </p:nvPr>
        </p:nvGraphicFramePr>
        <p:xfrm>
          <a:off x="1619672" y="699542"/>
          <a:ext cx="6192688" cy="368300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543336170"/>
                    </a:ext>
                  </a:extLst>
                </a:gridCol>
                <a:gridCol w="3096344">
                  <a:extLst>
                    <a:ext uri="{9D8B030D-6E8A-4147-A177-3AD203B41FA5}">
                      <a16:colId xmlns:a16="http://schemas.microsoft.com/office/drawing/2014/main" val="2018525410"/>
                    </a:ext>
                  </a:extLst>
                </a:gridCol>
              </a:tblGrid>
              <a:tr h="370840">
                <a:tc>
                  <a:txBody>
                    <a:bodyPr/>
                    <a:lstStyle/>
                    <a:p>
                      <a:r>
                        <a:rPr lang="de-DE" dirty="0"/>
                        <a:t>Type</a:t>
                      </a:r>
                    </a:p>
                  </a:txBody>
                  <a:tcPr/>
                </a:tc>
                <a:tc>
                  <a:txBody>
                    <a:bodyPr/>
                    <a:lstStyle/>
                    <a:p>
                      <a:r>
                        <a:rPr lang="de-DE" dirty="0"/>
                        <a:t>Check </a:t>
                      </a:r>
                    </a:p>
                  </a:txBody>
                  <a:tcPr/>
                </a:tc>
                <a:extLst>
                  <a:ext uri="{0D108BD9-81ED-4DB2-BD59-A6C34878D82A}">
                    <a16:rowId xmlns:a16="http://schemas.microsoft.com/office/drawing/2014/main" val="4112293482"/>
                  </a:ext>
                </a:extLst>
              </a:tr>
              <a:tr h="370840">
                <a:tc>
                  <a:txBody>
                    <a:bodyPr/>
                    <a:lstStyle/>
                    <a:p>
                      <a:r>
                        <a:rPr lang="de-DE" dirty="0" err="1"/>
                        <a:t>Numerical</a:t>
                      </a:r>
                      <a:endParaRPr lang="de-DE" dirty="0"/>
                    </a:p>
                  </a:txBody>
                  <a:tcPr/>
                </a:tc>
                <a:tc>
                  <a:txBody>
                    <a:bodyPr/>
                    <a:lstStyle/>
                    <a:p>
                      <a:r>
                        <a:rPr lang="de-DE" dirty="0" err="1"/>
                        <a:t>Really</a:t>
                      </a:r>
                      <a:r>
                        <a:rPr lang="de-DE" dirty="0"/>
                        <a:t> a </a:t>
                      </a:r>
                      <a:r>
                        <a:rPr lang="de-DE" dirty="0" err="1"/>
                        <a:t>number</a:t>
                      </a:r>
                      <a:r>
                        <a:rPr lang="de-DE" dirty="0"/>
                        <a:t>?</a:t>
                      </a:r>
                    </a:p>
                  </a:txBody>
                  <a:tcPr/>
                </a:tc>
                <a:extLst>
                  <a:ext uri="{0D108BD9-81ED-4DB2-BD59-A6C34878D82A}">
                    <a16:rowId xmlns:a16="http://schemas.microsoft.com/office/drawing/2014/main" val="1637652768"/>
                  </a:ext>
                </a:extLst>
              </a:tr>
              <a:tr h="370840">
                <a:tc>
                  <a:txBody>
                    <a:bodyPr/>
                    <a:lstStyle/>
                    <a:p>
                      <a:endParaRPr lang="de-DE" dirty="0"/>
                    </a:p>
                  </a:txBody>
                  <a:tcPr/>
                </a:tc>
                <a:tc>
                  <a:txBody>
                    <a:bodyPr/>
                    <a:lstStyle/>
                    <a:p>
                      <a:r>
                        <a:rPr lang="de-DE" dirty="0"/>
                        <a:t>Overflow?</a:t>
                      </a:r>
                    </a:p>
                  </a:txBody>
                  <a:tcPr/>
                </a:tc>
                <a:extLst>
                  <a:ext uri="{0D108BD9-81ED-4DB2-BD59-A6C34878D82A}">
                    <a16:rowId xmlns:a16="http://schemas.microsoft.com/office/drawing/2014/main" val="927786021"/>
                  </a:ext>
                </a:extLst>
              </a:tr>
              <a:tr h="370840">
                <a:tc>
                  <a:txBody>
                    <a:bodyPr/>
                    <a:lstStyle/>
                    <a:p>
                      <a:endParaRPr lang="de-DE" dirty="0"/>
                    </a:p>
                  </a:txBody>
                  <a:tcPr/>
                </a:tc>
                <a:tc>
                  <a:txBody>
                    <a:bodyPr/>
                    <a:lstStyle/>
                    <a:p>
                      <a:r>
                        <a:rPr lang="de-DE" dirty="0" err="1"/>
                        <a:t>NaN</a:t>
                      </a:r>
                      <a:r>
                        <a:rPr lang="de-DE" dirty="0"/>
                        <a:t> (Not a </a:t>
                      </a:r>
                      <a:r>
                        <a:rPr lang="de-DE" dirty="0" err="1"/>
                        <a:t>Number</a:t>
                      </a:r>
                      <a:r>
                        <a:rPr lang="de-DE" dirty="0"/>
                        <a:t>)?</a:t>
                      </a:r>
                    </a:p>
                  </a:txBody>
                  <a:tcPr/>
                </a:tc>
                <a:extLst>
                  <a:ext uri="{0D108BD9-81ED-4DB2-BD59-A6C34878D82A}">
                    <a16:rowId xmlns:a16="http://schemas.microsoft.com/office/drawing/2014/main" val="582666815"/>
                  </a:ext>
                </a:extLst>
              </a:tr>
              <a:tr h="370840">
                <a:tc>
                  <a:txBody>
                    <a:bodyPr/>
                    <a:lstStyle/>
                    <a:p>
                      <a:r>
                        <a:rPr lang="de-DE" dirty="0"/>
                        <a:t>Integer</a:t>
                      </a:r>
                    </a:p>
                  </a:txBody>
                  <a:tcPr/>
                </a:tc>
                <a:tc>
                  <a:txBody>
                    <a:bodyPr/>
                    <a:lstStyle/>
                    <a:p>
                      <a:r>
                        <a:rPr lang="de-DE" dirty="0" err="1"/>
                        <a:t>Really</a:t>
                      </a:r>
                      <a:r>
                        <a:rPr lang="de-DE" dirty="0"/>
                        <a:t> integer?</a:t>
                      </a:r>
                    </a:p>
                  </a:txBody>
                  <a:tcPr/>
                </a:tc>
                <a:extLst>
                  <a:ext uri="{0D108BD9-81ED-4DB2-BD59-A6C34878D82A}">
                    <a16:rowId xmlns:a16="http://schemas.microsoft.com/office/drawing/2014/main" val="669193387"/>
                  </a:ext>
                </a:extLst>
              </a:tr>
              <a:tr h="370840">
                <a:tc>
                  <a:txBody>
                    <a:bodyPr/>
                    <a:lstStyle/>
                    <a:p>
                      <a:r>
                        <a:rPr lang="de-DE" dirty="0" err="1"/>
                        <a:t>Missing</a:t>
                      </a:r>
                      <a:r>
                        <a:rPr lang="de-DE" dirty="0"/>
                        <a:t> </a:t>
                      </a:r>
                      <a:r>
                        <a:rPr lang="de-DE" dirty="0" err="1"/>
                        <a:t>value</a:t>
                      </a:r>
                      <a:endParaRPr lang="de-DE" dirty="0"/>
                    </a:p>
                  </a:txBody>
                  <a:tcPr/>
                </a:tc>
                <a:tc>
                  <a:txBody>
                    <a:bodyPr/>
                    <a:lstStyle/>
                    <a:p>
                      <a:r>
                        <a:rPr lang="de-DE" dirty="0"/>
                        <a:t>Use </a:t>
                      </a:r>
                      <a:r>
                        <a:rPr lang="de-DE" dirty="0" err="1"/>
                        <a:t>everywhere</a:t>
                      </a:r>
                      <a:r>
                        <a:rPr lang="de-DE" dirty="0"/>
                        <a:t> </a:t>
                      </a:r>
                      <a:r>
                        <a:rPr lang="de-DE" dirty="0" err="1"/>
                        <a:t>the</a:t>
                      </a:r>
                      <a:r>
                        <a:rPr lang="de-DE" dirty="0"/>
                        <a:t> same </a:t>
                      </a:r>
                      <a:r>
                        <a:rPr lang="de-DE" dirty="0" err="1"/>
                        <a:t>identification</a:t>
                      </a:r>
                      <a:r>
                        <a:rPr lang="de-DE" dirty="0"/>
                        <a:t> </a:t>
                      </a:r>
                      <a:r>
                        <a:rPr lang="de-DE" dirty="0" err="1"/>
                        <a:t>marking</a:t>
                      </a:r>
                      <a:r>
                        <a:rPr lang="de-DE" dirty="0"/>
                        <a:t>, e.g. MV</a:t>
                      </a:r>
                    </a:p>
                  </a:txBody>
                  <a:tcPr/>
                </a:tc>
                <a:extLst>
                  <a:ext uri="{0D108BD9-81ED-4DB2-BD59-A6C34878D82A}">
                    <a16:rowId xmlns:a16="http://schemas.microsoft.com/office/drawing/2014/main" val="1462997538"/>
                  </a:ext>
                </a:extLst>
              </a:tr>
              <a:tr h="370840">
                <a:tc>
                  <a:txBody>
                    <a:bodyPr/>
                    <a:lstStyle/>
                    <a:p>
                      <a:r>
                        <a:rPr lang="de-DE" dirty="0"/>
                        <a:t>Every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Is</a:t>
                      </a:r>
                      <a:r>
                        <a:rPr lang="de-DE" dirty="0"/>
                        <a:t> </a:t>
                      </a:r>
                      <a:r>
                        <a:rPr lang="de-DE" dirty="0" err="1"/>
                        <a:t>the</a:t>
                      </a:r>
                      <a:r>
                        <a:rPr lang="de-DE" dirty="0"/>
                        <a:t> </a:t>
                      </a:r>
                      <a:r>
                        <a:rPr lang="de-DE" dirty="0" err="1"/>
                        <a:t>value</a:t>
                      </a:r>
                      <a:r>
                        <a:rPr lang="de-DE" dirty="0"/>
                        <a:t> </a:t>
                      </a:r>
                      <a:r>
                        <a:rPr lang="de-DE" dirty="0" err="1"/>
                        <a:t>allowed</a:t>
                      </a:r>
                      <a:r>
                        <a:rPr lang="de-DE" dirty="0"/>
                        <a:t>?</a:t>
                      </a:r>
                    </a:p>
                    <a:p>
                      <a:r>
                        <a:rPr lang="de-DE" dirty="0" err="1"/>
                        <a:t>Compare</a:t>
                      </a:r>
                      <a:r>
                        <a:rPr lang="de-DE" dirty="0"/>
                        <a:t> </a:t>
                      </a:r>
                      <a:r>
                        <a:rPr lang="de-DE" dirty="0" err="1"/>
                        <a:t>with</a:t>
                      </a:r>
                      <a:r>
                        <a:rPr lang="de-DE" dirty="0"/>
                        <a:t> </a:t>
                      </a:r>
                      <a:r>
                        <a:rPr lang="de-DE" dirty="0" err="1"/>
                        <a:t>codebook</a:t>
                      </a:r>
                      <a:r>
                        <a:rPr lang="de-DE" dirty="0"/>
                        <a:t>, e.g. </a:t>
                      </a:r>
                      <a:r>
                        <a:rPr lang="de-DE" dirty="0" err="1"/>
                        <a:t>is</a:t>
                      </a:r>
                      <a:r>
                        <a:rPr lang="de-DE" dirty="0"/>
                        <a:t> </a:t>
                      </a:r>
                      <a:r>
                        <a:rPr lang="de-DE" dirty="0" err="1"/>
                        <a:t>the</a:t>
                      </a:r>
                      <a:r>
                        <a:rPr lang="de-DE" dirty="0"/>
                        <a:t> </a:t>
                      </a:r>
                      <a:r>
                        <a:rPr lang="de-DE" dirty="0" err="1"/>
                        <a:t>value</a:t>
                      </a:r>
                      <a:r>
                        <a:rPr lang="de-DE" dirty="0"/>
                        <a:t> </a:t>
                      </a:r>
                      <a:r>
                        <a:rPr lang="de-DE" dirty="0" err="1"/>
                        <a:t>really</a:t>
                      </a:r>
                      <a:r>
                        <a:rPr lang="de-DE" dirty="0"/>
                        <a:t> 1, 2 </a:t>
                      </a:r>
                      <a:r>
                        <a:rPr lang="de-DE" dirty="0" err="1"/>
                        <a:t>or</a:t>
                      </a:r>
                      <a:r>
                        <a:rPr lang="de-DE" dirty="0"/>
                        <a:t> 3 </a:t>
                      </a:r>
                      <a:r>
                        <a:rPr lang="de-DE" dirty="0" err="1"/>
                        <a:t>for</a:t>
                      </a:r>
                      <a:r>
                        <a:rPr lang="de-DE" dirty="0"/>
                        <a:t> </a:t>
                      </a:r>
                      <a:r>
                        <a:rPr lang="de-DE" dirty="0" err="1"/>
                        <a:t>model</a:t>
                      </a:r>
                      <a:r>
                        <a:rPr lang="de-DE" dirty="0"/>
                        <a:t> sub-type</a:t>
                      </a:r>
                    </a:p>
                  </a:txBody>
                  <a:tcPr/>
                </a:tc>
                <a:extLst>
                  <a:ext uri="{0D108BD9-81ED-4DB2-BD59-A6C34878D82A}">
                    <a16:rowId xmlns:a16="http://schemas.microsoft.com/office/drawing/2014/main" val="907907838"/>
                  </a:ext>
                </a:extLst>
              </a:tr>
            </a:tbl>
          </a:graphicData>
        </a:graphic>
      </p:graphicFrame>
    </p:spTree>
    <p:extLst>
      <p:ext uri="{BB962C8B-B14F-4D97-AF65-F5344CB8AC3E}">
        <p14:creationId xmlns:p14="http://schemas.microsoft.com/office/powerpoint/2010/main" val="3248984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764A3-B057-4482-90AA-5468AE6E529C}"/>
              </a:ext>
            </a:extLst>
          </p:cNvPr>
          <p:cNvSpPr>
            <a:spLocks noGrp="1"/>
          </p:cNvSpPr>
          <p:nvPr>
            <p:ph type="title"/>
          </p:nvPr>
        </p:nvSpPr>
        <p:spPr/>
        <p:txBody>
          <a:bodyPr>
            <a:normAutofit fontScale="90000"/>
          </a:bodyPr>
          <a:lstStyle/>
          <a:p>
            <a:r>
              <a:rPr lang="de-DE" dirty="0"/>
              <a:t>Check </a:t>
            </a:r>
            <a:r>
              <a:rPr lang="de-DE" dirty="0" err="1"/>
              <a:t>for</a:t>
            </a:r>
            <a:r>
              <a:rPr lang="de-DE" dirty="0"/>
              <a:t> </a:t>
            </a:r>
            <a:r>
              <a:rPr lang="de-DE" dirty="0" err="1"/>
              <a:t>completeness</a:t>
            </a:r>
            <a:endParaRPr lang="de-DE" dirty="0"/>
          </a:p>
        </p:txBody>
      </p:sp>
      <p:sp>
        <p:nvSpPr>
          <p:cNvPr id="3" name="Textfeld 2">
            <a:extLst>
              <a:ext uri="{FF2B5EF4-FFF2-40B4-BE49-F238E27FC236}">
                <a16:creationId xmlns:a16="http://schemas.microsoft.com/office/drawing/2014/main" id="{25D77FBA-CEE8-4CAB-97C4-172D76304DA6}"/>
              </a:ext>
            </a:extLst>
          </p:cNvPr>
          <p:cNvSpPr txBox="1"/>
          <p:nvPr/>
        </p:nvSpPr>
        <p:spPr>
          <a:xfrm>
            <a:off x="539552" y="949486"/>
            <a:ext cx="8311571" cy="1862048"/>
          </a:xfrm>
          <a:prstGeom prst="rect">
            <a:avLst/>
          </a:prstGeom>
          <a:noFill/>
        </p:spPr>
        <p:txBody>
          <a:bodyPr wrap="none" rtlCol="0">
            <a:spAutoFit/>
          </a:bodyPr>
          <a:lstStyle/>
          <a:p>
            <a:pPr marL="342900" indent="-342900">
              <a:spcAft>
                <a:spcPts val="1200"/>
              </a:spcAft>
              <a:buFont typeface="Arial" panose="020B0604020202020204" pitchFamily="34" charset="0"/>
              <a:buChar char="•"/>
            </a:pPr>
            <a:r>
              <a:rPr lang="de-DE" sz="2000" dirty="0"/>
              <a:t>All </a:t>
            </a:r>
            <a:r>
              <a:rPr lang="de-DE" sz="2000" dirty="0" err="1"/>
              <a:t>files</a:t>
            </a:r>
            <a:r>
              <a:rPr lang="de-DE" sz="2000" dirty="0"/>
              <a:t> </a:t>
            </a:r>
            <a:r>
              <a:rPr lang="de-DE" sz="2000" dirty="0" err="1"/>
              <a:t>there</a:t>
            </a:r>
            <a:r>
              <a:rPr lang="de-DE" sz="2000" dirty="0"/>
              <a:t>, </a:t>
            </a:r>
            <a:r>
              <a:rPr lang="de-DE" sz="2000" dirty="0" err="1"/>
              <a:t>including</a:t>
            </a:r>
            <a:r>
              <a:rPr lang="de-DE" sz="2000" dirty="0"/>
              <a:t> </a:t>
            </a:r>
            <a:r>
              <a:rPr lang="de-DE" sz="2000" dirty="0" err="1"/>
              <a:t>model</a:t>
            </a:r>
            <a:r>
              <a:rPr lang="de-DE" sz="2000" dirty="0"/>
              <a:t> </a:t>
            </a:r>
            <a:r>
              <a:rPr lang="de-DE" sz="2000" dirty="0" err="1"/>
              <a:t>input</a:t>
            </a:r>
            <a:r>
              <a:rPr lang="de-DE" sz="2000" dirty="0"/>
              <a:t>?</a:t>
            </a:r>
          </a:p>
          <a:p>
            <a:pPr marL="342900" indent="-342900">
              <a:spcAft>
                <a:spcPts val="600"/>
              </a:spcAft>
              <a:buFont typeface="Arial" panose="020B0604020202020204" pitchFamily="34" charset="0"/>
              <a:buChar char="•"/>
            </a:pPr>
            <a:r>
              <a:rPr lang="de-DE" sz="2000" dirty="0"/>
              <a:t>In </a:t>
            </a:r>
            <a:r>
              <a:rPr lang="de-DE" sz="2000" dirty="0" err="1"/>
              <a:t>case</a:t>
            </a:r>
            <a:r>
              <a:rPr lang="de-DE" sz="2000" dirty="0"/>
              <a:t> </a:t>
            </a:r>
            <a:r>
              <a:rPr lang="de-DE" sz="2000" dirty="0" err="1"/>
              <a:t>you</a:t>
            </a:r>
            <a:r>
              <a:rPr lang="de-DE" sz="2000" dirty="0"/>
              <a:t> </a:t>
            </a:r>
            <a:r>
              <a:rPr lang="de-DE" sz="2000" dirty="0" err="1"/>
              <a:t>use</a:t>
            </a:r>
            <a:r>
              <a:rPr lang="de-DE" sz="2000" dirty="0"/>
              <a:t> parallel </a:t>
            </a:r>
            <a:r>
              <a:rPr lang="de-DE" sz="2000" dirty="0" err="1"/>
              <a:t>computing</a:t>
            </a:r>
            <a:r>
              <a:rPr lang="de-DE" sz="2000" dirty="0"/>
              <a:t>, do </a:t>
            </a:r>
            <a:r>
              <a:rPr lang="de-DE" sz="2000" dirty="0" err="1"/>
              <a:t>processes</a:t>
            </a:r>
            <a:r>
              <a:rPr lang="de-DE" sz="2000" dirty="0"/>
              <a:t>/</a:t>
            </a:r>
            <a:r>
              <a:rPr lang="de-DE" sz="2000" dirty="0" err="1"/>
              <a:t>threads</a:t>
            </a:r>
            <a:r>
              <a:rPr lang="de-DE" sz="2000" dirty="0"/>
              <a:t> </a:t>
            </a:r>
            <a:r>
              <a:rPr lang="de-DE" sz="2000" dirty="0" err="1"/>
              <a:t>work</a:t>
            </a:r>
            <a:r>
              <a:rPr lang="de-DE" sz="2000" dirty="0"/>
              <a:t> </a:t>
            </a:r>
            <a:br>
              <a:rPr lang="de-DE" sz="2000" dirty="0"/>
            </a:br>
            <a:r>
              <a:rPr lang="de-DE" sz="2000" dirty="0"/>
              <a:t>in </a:t>
            </a:r>
            <a:r>
              <a:rPr lang="de-DE" sz="2000" dirty="0" err="1"/>
              <a:t>the</a:t>
            </a:r>
            <a:r>
              <a:rPr lang="de-DE" sz="2000" dirty="0"/>
              <a:t> </a:t>
            </a:r>
            <a:r>
              <a:rPr lang="de-DE" sz="2000" dirty="0" err="1"/>
              <a:t>right</a:t>
            </a:r>
            <a:r>
              <a:rPr lang="de-DE" sz="2000" dirty="0"/>
              <a:t> </a:t>
            </a:r>
            <a:r>
              <a:rPr lang="de-DE" sz="2000" dirty="0" err="1"/>
              <a:t>sequence</a:t>
            </a:r>
            <a:r>
              <a:rPr lang="de-DE" sz="2000" dirty="0"/>
              <a:t>?</a:t>
            </a:r>
            <a:br>
              <a:rPr lang="de-DE" sz="2000" dirty="0"/>
            </a:br>
            <a:r>
              <a:rPr lang="de-DE" sz="2000" dirty="0"/>
              <a:t>Frequent </a:t>
            </a:r>
            <a:r>
              <a:rPr lang="de-DE" sz="2000" dirty="0" err="1"/>
              <a:t>error</a:t>
            </a:r>
            <a:r>
              <a:rPr lang="de-DE" sz="2000" dirty="0"/>
              <a:t>: </a:t>
            </a:r>
            <a:r>
              <a:rPr lang="de-DE" sz="2000" dirty="0" err="1"/>
              <a:t>empty</a:t>
            </a:r>
            <a:r>
              <a:rPr lang="de-DE" sz="2000" dirty="0"/>
              <a:t> </a:t>
            </a:r>
            <a:r>
              <a:rPr lang="de-DE" sz="2000" dirty="0" err="1"/>
              <a:t>blocks</a:t>
            </a:r>
            <a:r>
              <a:rPr lang="de-DE" sz="2000" dirty="0"/>
              <a:t> in </a:t>
            </a:r>
            <a:r>
              <a:rPr lang="de-DE" sz="2000" dirty="0" err="1"/>
              <a:t>the</a:t>
            </a:r>
            <a:r>
              <a:rPr lang="de-DE" sz="2000" dirty="0"/>
              <a:t> </a:t>
            </a:r>
            <a:r>
              <a:rPr lang="de-DE" sz="2000" dirty="0" err="1"/>
              <a:t>output</a:t>
            </a:r>
            <a:r>
              <a:rPr lang="de-DE" sz="2000" dirty="0"/>
              <a:t> </a:t>
            </a:r>
            <a:r>
              <a:rPr lang="de-DE" sz="2000" dirty="0" err="1"/>
              <a:t>if</a:t>
            </a:r>
            <a:r>
              <a:rPr lang="de-DE" sz="2000" dirty="0"/>
              <a:t> </a:t>
            </a:r>
            <a:r>
              <a:rPr lang="de-DE" sz="2000" dirty="0" err="1"/>
              <a:t>your</a:t>
            </a:r>
            <a:r>
              <a:rPr lang="de-DE" sz="2000" dirty="0"/>
              <a:t> I/O </a:t>
            </a:r>
            <a:r>
              <a:rPr lang="de-DE" sz="2000" dirty="0" err="1"/>
              <a:t>process</a:t>
            </a:r>
            <a:r>
              <a:rPr lang="de-DE" sz="2000" dirty="0"/>
              <a:t> </a:t>
            </a:r>
            <a:r>
              <a:rPr lang="de-DE" sz="2000" dirty="0" err="1"/>
              <a:t>does‘nt</a:t>
            </a:r>
            <a:r>
              <a:rPr lang="de-DE" sz="2000" dirty="0"/>
              <a:t> </a:t>
            </a:r>
            <a:r>
              <a:rPr lang="de-DE" sz="2000" dirty="0" err="1"/>
              <a:t>wait</a:t>
            </a:r>
            <a:endParaRPr lang="de-DE" sz="2000" dirty="0"/>
          </a:p>
          <a:p>
            <a:pPr marL="342900" indent="-342900">
              <a:buFont typeface="Arial" panose="020B0604020202020204" pitchFamily="34" charset="0"/>
              <a:buChar char="•"/>
            </a:pPr>
            <a:endParaRPr lang="de-DE" sz="2000" dirty="0"/>
          </a:p>
        </p:txBody>
      </p:sp>
      <p:sp>
        <p:nvSpPr>
          <p:cNvPr id="6" name="Rechteck 5">
            <a:extLst>
              <a:ext uri="{FF2B5EF4-FFF2-40B4-BE49-F238E27FC236}">
                <a16:creationId xmlns:a16="http://schemas.microsoft.com/office/drawing/2014/main" id="{ABE3E893-B2F9-4B61-AE55-D211CF1D6D6F}"/>
              </a:ext>
            </a:extLst>
          </p:cNvPr>
          <p:cNvSpPr/>
          <p:nvPr/>
        </p:nvSpPr>
        <p:spPr>
          <a:xfrm>
            <a:off x="1269515" y="2824360"/>
            <a:ext cx="6408712" cy="150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17B4F4A-2BE5-4FD9-BC7D-884EEDE225B9}"/>
              </a:ext>
            </a:extLst>
          </p:cNvPr>
          <p:cNvSpPr/>
          <p:nvPr/>
        </p:nvSpPr>
        <p:spPr>
          <a:xfrm>
            <a:off x="1421915" y="3112393"/>
            <a:ext cx="5392216" cy="150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5C9842D-2153-48BA-BE26-D7D9F0B23648}"/>
              </a:ext>
            </a:extLst>
          </p:cNvPr>
          <p:cNvSpPr/>
          <p:nvPr/>
        </p:nvSpPr>
        <p:spPr>
          <a:xfrm>
            <a:off x="1413531" y="3400425"/>
            <a:ext cx="4392488" cy="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3A672A8-2122-4553-ACD1-08EF136D86C4}"/>
              </a:ext>
            </a:extLst>
          </p:cNvPr>
          <p:cNvSpPr/>
          <p:nvPr/>
        </p:nvSpPr>
        <p:spPr>
          <a:xfrm>
            <a:off x="7030155" y="3704499"/>
            <a:ext cx="576064" cy="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F8C1CF86-C66E-4E78-BE44-4105F2C9DFF1}"/>
              </a:ext>
            </a:extLst>
          </p:cNvPr>
          <p:cNvSpPr txBox="1"/>
          <p:nvPr/>
        </p:nvSpPr>
        <p:spPr>
          <a:xfrm>
            <a:off x="471003" y="2732172"/>
            <a:ext cx="611065" cy="338554"/>
          </a:xfrm>
          <a:prstGeom prst="rect">
            <a:avLst/>
          </a:prstGeom>
          <a:noFill/>
        </p:spPr>
        <p:txBody>
          <a:bodyPr wrap="none" rtlCol="0">
            <a:spAutoFit/>
          </a:bodyPr>
          <a:lstStyle/>
          <a:p>
            <a:r>
              <a:rPr lang="de-DE" sz="1600" dirty="0"/>
              <a:t>Main</a:t>
            </a:r>
          </a:p>
        </p:txBody>
      </p:sp>
      <p:sp>
        <p:nvSpPr>
          <p:cNvPr id="11" name="Textfeld 10">
            <a:extLst>
              <a:ext uri="{FF2B5EF4-FFF2-40B4-BE49-F238E27FC236}">
                <a16:creationId xmlns:a16="http://schemas.microsoft.com/office/drawing/2014/main" id="{0696CD3F-2DB0-4081-88DB-B2931ED81915}"/>
              </a:ext>
            </a:extLst>
          </p:cNvPr>
          <p:cNvSpPr txBox="1"/>
          <p:nvPr/>
        </p:nvSpPr>
        <p:spPr>
          <a:xfrm>
            <a:off x="471002" y="3020204"/>
            <a:ext cx="303288" cy="338554"/>
          </a:xfrm>
          <a:prstGeom prst="rect">
            <a:avLst/>
          </a:prstGeom>
          <a:noFill/>
        </p:spPr>
        <p:txBody>
          <a:bodyPr wrap="none" rtlCol="0">
            <a:spAutoFit/>
          </a:bodyPr>
          <a:lstStyle/>
          <a:p>
            <a:r>
              <a:rPr lang="de-DE" sz="1600" dirty="0"/>
              <a:t>A</a:t>
            </a:r>
          </a:p>
        </p:txBody>
      </p:sp>
      <p:sp>
        <p:nvSpPr>
          <p:cNvPr id="12" name="Textfeld 11">
            <a:extLst>
              <a:ext uri="{FF2B5EF4-FFF2-40B4-BE49-F238E27FC236}">
                <a16:creationId xmlns:a16="http://schemas.microsoft.com/office/drawing/2014/main" id="{D3C7CEB2-F00B-48B8-BF1A-A6A1E92B2318}"/>
              </a:ext>
            </a:extLst>
          </p:cNvPr>
          <p:cNvSpPr txBox="1"/>
          <p:nvPr/>
        </p:nvSpPr>
        <p:spPr>
          <a:xfrm>
            <a:off x="469799" y="3308236"/>
            <a:ext cx="296876" cy="338554"/>
          </a:xfrm>
          <a:prstGeom prst="rect">
            <a:avLst/>
          </a:prstGeom>
          <a:noFill/>
        </p:spPr>
        <p:txBody>
          <a:bodyPr wrap="none" rtlCol="0">
            <a:spAutoFit/>
          </a:bodyPr>
          <a:lstStyle/>
          <a:p>
            <a:r>
              <a:rPr lang="de-DE" sz="1600" dirty="0"/>
              <a:t>B</a:t>
            </a:r>
          </a:p>
        </p:txBody>
      </p:sp>
      <p:sp>
        <p:nvSpPr>
          <p:cNvPr id="13" name="Textfeld 12">
            <a:extLst>
              <a:ext uri="{FF2B5EF4-FFF2-40B4-BE49-F238E27FC236}">
                <a16:creationId xmlns:a16="http://schemas.microsoft.com/office/drawing/2014/main" id="{08D11D3B-760B-4943-B257-DF7765177CE2}"/>
              </a:ext>
            </a:extLst>
          </p:cNvPr>
          <p:cNvSpPr txBox="1"/>
          <p:nvPr/>
        </p:nvSpPr>
        <p:spPr>
          <a:xfrm>
            <a:off x="469799" y="3610175"/>
            <a:ext cx="450764" cy="338554"/>
          </a:xfrm>
          <a:prstGeom prst="rect">
            <a:avLst/>
          </a:prstGeom>
          <a:noFill/>
        </p:spPr>
        <p:txBody>
          <a:bodyPr wrap="none" rtlCol="0">
            <a:spAutoFit/>
          </a:bodyPr>
          <a:lstStyle/>
          <a:p>
            <a:r>
              <a:rPr lang="de-DE" sz="1600" dirty="0"/>
              <a:t>I/O</a:t>
            </a:r>
          </a:p>
        </p:txBody>
      </p:sp>
      <p:sp>
        <p:nvSpPr>
          <p:cNvPr id="14" name="Rechteck 13">
            <a:extLst>
              <a:ext uri="{FF2B5EF4-FFF2-40B4-BE49-F238E27FC236}">
                <a16:creationId xmlns:a16="http://schemas.microsoft.com/office/drawing/2014/main" id="{C99F51FA-E9EB-43F4-9119-C389A5FC3FA5}"/>
              </a:ext>
            </a:extLst>
          </p:cNvPr>
          <p:cNvSpPr/>
          <p:nvPr/>
        </p:nvSpPr>
        <p:spPr>
          <a:xfrm>
            <a:off x="1269515" y="3702364"/>
            <a:ext cx="72008" cy="15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a:extLst>
              <a:ext uri="{FF2B5EF4-FFF2-40B4-BE49-F238E27FC236}">
                <a16:creationId xmlns:a16="http://schemas.microsoft.com/office/drawing/2014/main" id="{76C3EB1C-E820-4227-8964-80CD1414F211}"/>
              </a:ext>
            </a:extLst>
          </p:cNvPr>
          <p:cNvCxnSpPr>
            <a:cxnSpLocks/>
          </p:cNvCxnSpPr>
          <p:nvPr/>
        </p:nvCxnSpPr>
        <p:spPr>
          <a:xfrm>
            <a:off x="1197507" y="4202673"/>
            <a:ext cx="6840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2C14B1A-D7F9-4EDE-870A-3E8BFE58EDFC}"/>
              </a:ext>
            </a:extLst>
          </p:cNvPr>
          <p:cNvSpPr txBox="1"/>
          <p:nvPr/>
        </p:nvSpPr>
        <p:spPr>
          <a:xfrm>
            <a:off x="8038267" y="4033396"/>
            <a:ext cx="566181" cy="338554"/>
          </a:xfrm>
          <a:prstGeom prst="rect">
            <a:avLst/>
          </a:prstGeom>
          <a:noFill/>
        </p:spPr>
        <p:txBody>
          <a:bodyPr wrap="none" rtlCol="0">
            <a:spAutoFit/>
          </a:bodyPr>
          <a:lstStyle/>
          <a:p>
            <a:r>
              <a:rPr lang="de-DE" sz="1600" dirty="0"/>
              <a:t>time</a:t>
            </a:r>
          </a:p>
        </p:txBody>
      </p:sp>
    </p:spTree>
    <p:extLst>
      <p:ext uri="{BB962C8B-B14F-4D97-AF65-F5344CB8AC3E}">
        <p14:creationId xmlns:p14="http://schemas.microsoft.com/office/powerpoint/2010/main" val="2274295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211710"/>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4400" dirty="0">
                <a:solidFill>
                  <a:srgbClr val="89BA17"/>
                </a:solidFill>
                <a:latin typeface="Arial"/>
                <a:cs typeface="Arial"/>
              </a:rPr>
              <a:t>Research </a:t>
            </a:r>
            <a:r>
              <a:rPr lang="de-DE" sz="4400" dirty="0" err="1">
                <a:solidFill>
                  <a:srgbClr val="89BA17"/>
                </a:solidFill>
                <a:latin typeface="Arial"/>
                <a:cs typeface="Arial"/>
              </a:rPr>
              <a:t>data</a:t>
            </a:r>
            <a:r>
              <a:rPr lang="de-DE" sz="4400" dirty="0">
                <a:solidFill>
                  <a:srgbClr val="89BA17"/>
                </a:solidFill>
                <a:latin typeface="Arial"/>
                <a:cs typeface="Arial"/>
              </a:rPr>
              <a:t> </a:t>
            </a:r>
            <a:r>
              <a:rPr lang="de-DE" sz="4400" dirty="0" err="1">
                <a:solidFill>
                  <a:srgbClr val="89BA17"/>
                </a:solidFill>
                <a:latin typeface="Arial"/>
                <a:cs typeface="Arial"/>
              </a:rPr>
              <a:t>repository</a:t>
            </a:r>
            <a:endParaRPr lang="de-DE" sz="4400" dirty="0">
              <a:solidFill>
                <a:srgbClr val="89BA17"/>
              </a:solidFill>
              <a:latin typeface="Arial"/>
              <a:cs typeface="Arial"/>
            </a:endParaRPr>
          </a:p>
          <a:p>
            <a:pPr lvl="0" defTabSz="622300">
              <a:spcBef>
                <a:spcPct val="0"/>
              </a:spcBef>
              <a:spcAft>
                <a:spcPts val="600"/>
              </a:spcAft>
            </a:pPr>
            <a:r>
              <a:rPr lang="de-DE" sz="4400" dirty="0">
                <a:solidFill>
                  <a:srgbClr val="89BA17"/>
                </a:solidFill>
                <a:latin typeface="Arial"/>
                <a:cs typeface="Arial"/>
              </a:rPr>
              <a:t>PublicData.fdm.uni-wuppertal.de</a:t>
            </a:r>
          </a:p>
        </p:txBody>
      </p:sp>
    </p:spTree>
    <p:extLst>
      <p:ext uri="{BB962C8B-B14F-4D97-AF65-F5344CB8AC3E}">
        <p14:creationId xmlns:p14="http://schemas.microsoft.com/office/powerpoint/2010/main" val="4191048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PublicData</a:t>
            </a:r>
            <a:r>
              <a:rPr lang="de-DE" dirty="0"/>
              <a:t>: </a:t>
            </a:r>
            <a:r>
              <a:rPr lang="de-DE" dirty="0" err="1"/>
              <a:t>institutional</a:t>
            </a:r>
            <a:r>
              <a:rPr lang="de-DE" dirty="0"/>
              <a:t> </a:t>
            </a:r>
            <a:r>
              <a:rPr lang="de-DE" dirty="0" err="1"/>
              <a:t>research</a:t>
            </a:r>
            <a:r>
              <a:rPr lang="de-DE" dirty="0"/>
              <a:t> </a:t>
            </a:r>
            <a:r>
              <a:rPr lang="de-DE" dirty="0" err="1"/>
              <a:t>data</a:t>
            </a:r>
            <a:r>
              <a:rPr lang="de-DE" dirty="0"/>
              <a:t> </a:t>
            </a:r>
            <a:r>
              <a:rPr lang="de-DE" dirty="0" err="1"/>
              <a:t>repository</a:t>
            </a:r>
            <a:r>
              <a:rPr lang="de-DE" dirty="0"/>
              <a:t> </a:t>
            </a:r>
            <a:r>
              <a:rPr lang="de-DE" dirty="0" err="1"/>
              <a:t>of</a:t>
            </a:r>
            <a:r>
              <a:rPr lang="de-DE" dirty="0"/>
              <a:t> </a:t>
            </a:r>
            <a:r>
              <a:rPr lang="de-DE" dirty="0" err="1"/>
              <a:t>our</a:t>
            </a:r>
            <a:r>
              <a:rPr lang="de-DE" dirty="0"/>
              <a:t> </a:t>
            </a:r>
            <a:r>
              <a:rPr lang="de-DE" dirty="0" err="1"/>
              <a:t>university</a:t>
            </a:r>
            <a:endParaRPr lang="de-DE" dirty="0"/>
          </a:p>
        </p:txBody>
      </p:sp>
      <p:sp>
        <p:nvSpPr>
          <p:cNvPr id="3" name="Textfeld 2"/>
          <p:cNvSpPr txBox="1"/>
          <p:nvPr/>
        </p:nvSpPr>
        <p:spPr>
          <a:xfrm>
            <a:off x="395536" y="857200"/>
            <a:ext cx="4896544" cy="28469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2000" dirty="0" err="1"/>
              <a:t>Publicly</a:t>
            </a:r>
            <a:r>
              <a:rPr lang="de-DE" sz="2000" dirty="0"/>
              <a:t> </a:t>
            </a:r>
            <a:r>
              <a:rPr lang="de-DE" sz="2000" dirty="0" err="1"/>
              <a:t>accessible</a:t>
            </a:r>
            <a:r>
              <a:rPr lang="de-DE" sz="2000" dirty="0"/>
              <a:t> </a:t>
            </a:r>
            <a:r>
              <a:rPr lang="de-DE" sz="2000" dirty="0" err="1"/>
              <a:t>under</a:t>
            </a:r>
            <a:r>
              <a:rPr lang="de-DE" sz="2000" dirty="0"/>
              <a:t> publicdata.fdm.uni-wuppertal.de</a:t>
            </a:r>
          </a:p>
          <a:p>
            <a:pPr marL="285750" indent="-285750">
              <a:spcAft>
                <a:spcPts val="600"/>
              </a:spcAft>
              <a:buFont typeface="Arial" panose="020B0604020202020204" pitchFamily="34" charset="0"/>
              <a:buChar char="•"/>
            </a:pPr>
            <a:r>
              <a:rPr lang="de-DE" sz="2000" dirty="0"/>
              <a:t>Storage </a:t>
            </a:r>
            <a:r>
              <a:rPr lang="de-DE" sz="2000" dirty="0" err="1"/>
              <a:t>by</a:t>
            </a:r>
            <a:r>
              <a:rPr lang="de-DE" sz="2000" dirty="0"/>
              <a:t> </a:t>
            </a:r>
            <a:r>
              <a:rPr lang="de-DE" sz="2000" dirty="0" err="1"/>
              <a:t>data</a:t>
            </a:r>
            <a:r>
              <a:rPr lang="de-DE" sz="2000" dirty="0"/>
              <a:t> </a:t>
            </a:r>
            <a:r>
              <a:rPr lang="de-DE" sz="2000" dirty="0" err="1"/>
              <a:t>creator</a:t>
            </a:r>
            <a:endParaRPr lang="de-DE" sz="2000" dirty="0"/>
          </a:p>
          <a:p>
            <a:pPr marL="285750" indent="-285750">
              <a:spcAft>
                <a:spcPts val="600"/>
              </a:spcAft>
              <a:buFont typeface="Arial" panose="020B0604020202020204" pitchFamily="34" charset="0"/>
              <a:buChar char="•"/>
            </a:pPr>
            <a:r>
              <a:rPr lang="en-US" sz="2000" dirty="0" err="1"/>
              <a:t>DataCite</a:t>
            </a:r>
            <a:r>
              <a:rPr lang="en-US" sz="2000" dirty="0"/>
              <a:t> DOI can be assigned.</a:t>
            </a:r>
          </a:p>
          <a:p>
            <a:pPr marL="285750" indent="-285750">
              <a:spcAft>
                <a:spcPts val="600"/>
              </a:spcAft>
              <a:buFont typeface="Arial" panose="020B0604020202020204" pitchFamily="34" charset="0"/>
              <a:buChar char="•"/>
            </a:pPr>
            <a:r>
              <a:rPr lang="de-DE" sz="2000" dirty="0" err="1"/>
              <a:t>Versioning</a:t>
            </a:r>
            <a:endParaRPr lang="de-DE" sz="2000" dirty="0"/>
          </a:p>
          <a:p>
            <a:pPr marL="285750" indent="-285750">
              <a:spcAft>
                <a:spcPts val="600"/>
              </a:spcAft>
              <a:buFont typeface="Arial" panose="020B0604020202020204" pitchFamily="34" charset="0"/>
              <a:buChar char="•"/>
            </a:pPr>
            <a:r>
              <a:rPr lang="de-DE" sz="2000" dirty="0"/>
              <a:t>End </a:t>
            </a:r>
            <a:r>
              <a:rPr lang="de-DE" sz="2000" dirty="0" err="1"/>
              <a:t>user</a:t>
            </a:r>
            <a:r>
              <a:rPr lang="de-DE" sz="2000" dirty="0"/>
              <a:t> </a:t>
            </a:r>
            <a:r>
              <a:rPr lang="de-DE" sz="2000" dirty="0" err="1"/>
              <a:t>agreement</a:t>
            </a:r>
            <a:r>
              <a:rPr lang="de-DE" sz="2000" dirty="0"/>
              <a:t> </a:t>
            </a:r>
            <a:r>
              <a:rPr lang="de-DE" sz="2000"/>
              <a:t>(German) </a:t>
            </a:r>
            <a:r>
              <a:rPr lang="de-DE" sz="2000" dirty="0" err="1"/>
              <a:t>public</a:t>
            </a:r>
            <a:r>
              <a:rPr lang="de-DE" sz="2000" dirty="0"/>
              <a:t> </a:t>
            </a:r>
            <a:r>
              <a:rPr lang="de-DE" sz="2000" dirty="0" err="1"/>
              <a:t>under</a:t>
            </a:r>
            <a:r>
              <a:rPr lang="de-DE" sz="2000" dirty="0"/>
              <a:t>:</a:t>
            </a:r>
            <a:br>
              <a:rPr lang="de-DE" sz="2000" dirty="0"/>
            </a:br>
            <a:br>
              <a:rPr lang="de-DE" sz="800" dirty="0"/>
            </a:br>
            <a:r>
              <a:rPr lang="de-DE" sz="1100" dirty="0"/>
              <a:t>fdm.uni-wuppertal.de/de/langzeitspeichern/</a:t>
            </a:r>
            <a:r>
              <a:rPr lang="de-DE" sz="1100" dirty="0" err="1"/>
              <a:t>repo</a:t>
            </a:r>
            <a:r>
              <a:rPr lang="de-DE" sz="1100" dirty="0"/>
              <a:t>/</a:t>
            </a:r>
            <a:r>
              <a:rPr lang="de-DE" sz="1100" dirty="0" err="1"/>
              <a:t>speicherungsvereinbarung</a:t>
            </a:r>
            <a:endParaRPr lang="de-DE" sz="1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036" y="670202"/>
            <a:ext cx="3514452" cy="38107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884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Data </a:t>
            </a:r>
            <a:r>
              <a:rPr lang="de-DE" dirty="0" err="1"/>
              <a:t>lifecycle</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958" y="627534"/>
            <a:ext cx="5734300" cy="3917174"/>
          </a:xfrm>
          <a:prstGeom prst="rect">
            <a:avLst/>
          </a:prstGeom>
        </p:spPr>
      </p:pic>
      <p:sp>
        <p:nvSpPr>
          <p:cNvPr id="4" name="Textfeld 3">
            <a:extLst>
              <a:ext uri="{FF2B5EF4-FFF2-40B4-BE49-F238E27FC236}">
                <a16:creationId xmlns:a16="http://schemas.microsoft.com/office/drawing/2014/main" id="{C6C2030F-68C2-40E0-95AF-21B356583ADC}"/>
              </a:ext>
            </a:extLst>
          </p:cNvPr>
          <p:cNvSpPr txBox="1"/>
          <p:nvPr/>
        </p:nvSpPr>
        <p:spPr>
          <a:xfrm>
            <a:off x="4252933" y="1448197"/>
            <a:ext cx="816249" cy="307777"/>
          </a:xfrm>
          <a:prstGeom prst="rect">
            <a:avLst/>
          </a:prstGeom>
          <a:solidFill>
            <a:schemeClr val="bg1"/>
          </a:solidFill>
        </p:spPr>
        <p:txBody>
          <a:bodyPr wrap="none" rtlCol="0">
            <a:spAutoFit/>
          </a:bodyPr>
          <a:lstStyle/>
          <a:p>
            <a:r>
              <a:rPr lang="de-DE" sz="1400" dirty="0" err="1"/>
              <a:t>Planning</a:t>
            </a:r>
            <a:endParaRPr lang="de-DE" sz="1400" dirty="0"/>
          </a:p>
        </p:txBody>
      </p:sp>
      <p:sp>
        <p:nvSpPr>
          <p:cNvPr id="6" name="Textfeld 5">
            <a:extLst>
              <a:ext uri="{FF2B5EF4-FFF2-40B4-BE49-F238E27FC236}">
                <a16:creationId xmlns:a16="http://schemas.microsoft.com/office/drawing/2014/main" id="{19D67359-A5CD-4447-B644-3E75B035A470}"/>
              </a:ext>
            </a:extLst>
          </p:cNvPr>
          <p:cNvSpPr txBox="1"/>
          <p:nvPr/>
        </p:nvSpPr>
        <p:spPr>
          <a:xfrm>
            <a:off x="5292080" y="2033786"/>
            <a:ext cx="807401" cy="396000"/>
          </a:xfrm>
          <a:prstGeom prst="rect">
            <a:avLst/>
          </a:prstGeom>
          <a:solidFill>
            <a:schemeClr val="bg1"/>
          </a:solidFill>
        </p:spPr>
        <p:txBody>
          <a:bodyPr wrap="none" rtlCol="0">
            <a:spAutoFit/>
          </a:bodyPr>
          <a:lstStyle/>
          <a:p>
            <a:r>
              <a:rPr lang="de-DE" sz="1400" dirty="0" err="1"/>
              <a:t>Creation</a:t>
            </a:r>
            <a:endParaRPr lang="de-DE" sz="1400" dirty="0"/>
          </a:p>
        </p:txBody>
      </p:sp>
      <p:sp>
        <p:nvSpPr>
          <p:cNvPr id="7" name="Textfeld 6">
            <a:extLst>
              <a:ext uri="{FF2B5EF4-FFF2-40B4-BE49-F238E27FC236}">
                <a16:creationId xmlns:a16="http://schemas.microsoft.com/office/drawing/2014/main" id="{234A0299-CB83-441E-8F80-9604B49C0839}"/>
              </a:ext>
            </a:extLst>
          </p:cNvPr>
          <p:cNvSpPr txBox="1"/>
          <p:nvPr/>
        </p:nvSpPr>
        <p:spPr>
          <a:xfrm>
            <a:off x="5259867" y="3250907"/>
            <a:ext cx="854721" cy="307777"/>
          </a:xfrm>
          <a:prstGeom prst="rect">
            <a:avLst/>
          </a:prstGeom>
          <a:solidFill>
            <a:schemeClr val="bg1"/>
          </a:solidFill>
        </p:spPr>
        <p:txBody>
          <a:bodyPr wrap="none" rtlCol="0">
            <a:spAutoFit/>
          </a:bodyPr>
          <a:lstStyle/>
          <a:p>
            <a:r>
              <a:rPr lang="de-DE" sz="1400" dirty="0" err="1"/>
              <a:t>Selection</a:t>
            </a:r>
            <a:endParaRPr lang="de-DE" sz="1400" dirty="0"/>
          </a:p>
        </p:txBody>
      </p:sp>
      <p:sp>
        <p:nvSpPr>
          <p:cNvPr id="9" name="Rechteck 8">
            <a:extLst>
              <a:ext uri="{FF2B5EF4-FFF2-40B4-BE49-F238E27FC236}">
                <a16:creationId xmlns:a16="http://schemas.microsoft.com/office/drawing/2014/main" id="{8826FE5A-BC80-45E6-A2FB-69A46E0BB9BD}"/>
              </a:ext>
            </a:extLst>
          </p:cNvPr>
          <p:cNvSpPr/>
          <p:nvPr/>
        </p:nvSpPr>
        <p:spPr>
          <a:xfrm>
            <a:off x="4229567" y="3795886"/>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627E81D-D959-4F2B-8458-3C13F13EBFB2}"/>
              </a:ext>
            </a:extLst>
          </p:cNvPr>
          <p:cNvSpPr txBox="1"/>
          <p:nvPr/>
        </p:nvSpPr>
        <p:spPr>
          <a:xfrm>
            <a:off x="4143767" y="3714296"/>
            <a:ext cx="1034579" cy="540000"/>
          </a:xfrm>
          <a:prstGeom prst="rect">
            <a:avLst/>
          </a:prstGeom>
          <a:noFill/>
        </p:spPr>
        <p:txBody>
          <a:bodyPr wrap="square" rtlCol="0">
            <a:spAutoFit/>
          </a:bodyPr>
          <a:lstStyle/>
          <a:p>
            <a:pPr algn="ctr"/>
            <a:r>
              <a:rPr lang="de-DE" sz="1400" dirty="0"/>
              <a:t>Processing/</a:t>
            </a:r>
            <a:br>
              <a:rPr lang="de-DE" sz="1400" dirty="0"/>
            </a:br>
            <a:r>
              <a:rPr lang="de-DE" sz="1400" dirty="0" err="1"/>
              <a:t>analysis</a:t>
            </a:r>
            <a:endParaRPr lang="de-DE" sz="1400" dirty="0"/>
          </a:p>
        </p:txBody>
      </p:sp>
      <p:sp>
        <p:nvSpPr>
          <p:cNvPr id="11" name="Rechteck 10">
            <a:extLst>
              <a:ext uri="{FF2B5EF4-FFF2-40B4-BE49-F238E27FC236}">
                <a16:creationId xmlns:a16="http://schemas.microsoft.com/office/drawing/2014/main" id="{86A62F89-F132-4A62-A86A-E356514641BA}"/>
              </a:ext>
            </a:extLst>
          </p:cNvPr>
          <p:cNvSpPr/>
          <p:nvPr/>
        </p:nvSpPr>
        <p:spPr>
          <a:xfrm>
            <a:off x="3169943" y="3192920"/>
            <a:ext cx="926575" cy="42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7FE20C1-939A-4174-BA7C-B07AD893BFAE}"/>
              </a:ext>
            </a:extLst>
          </p:cNvPr>
          <p:cNvSpPr txBox="1"/>
          <p:nvPr/>
        </p:nvSpPr>
        <p:spPr>
          <a:xfrm>
            <a:off x="3238186" y="3133660"/>
            <a:ext cx="790088" cy="468000"/>
          </a:xfrm>
          <a:prstGeom prst="rect">
            <a:avLst/>
          </a:prstGeom>
          <a:solidFill>
            <a:schemeClr val="bg1"/>
          </a:solidFill>
        </p:spPr>
        <p:txBody>
          <a:bodyPr wrap="none" rtlCol="0">
            <a:spAutoFit/>
          </a:bodyPr>
          <a:lstStyle/>
          <a:p>
            <a:r>
              <a:rPr lang="de-DE" sz="1400" dirty="0" err="1"/>
              <a:t>Storing</a:t>
            </a:r>
            <a:r>
              <a:rPr lang="de-DE" sz="1400" dirty="0"/>
              <a:t>/</a:t>
            </a:r>
            <a:br>
              <a:rPr lang="de-DE" sz="1400" dirty="0"/>
            </a:br>
            <a:r>
              <a:rPr lang="de-DE" sz="1400" dirty="0" err="1"/>
              <a:t>curation</a:t>
            </a:r>
            <a:endParaRPr lang="de-DE" sz="1400" dirty="0"/>
          </a:p>
        </p:txBody>
      </p:sp>
      <p:sp>
        <p:nvSpPr>
          <p:cNvPr id="13" name="Rechteck 12">
            <a:extLst>
              <a:ext uri="{FF2B5EF4-FFF2-40B4-BE49-F238E27FC236}">
                <a16:creationId xmlns:a16="http://schemas.microsoft.com/office/drawing/2014/main" id="{BF9AF3C3-FF6B-4AB1-AC07-0F9615C2A6B4}"/>
              </a:ext>
            </a:extLst>
          </p:cNvPr>
          <p:cNvSpPr/>
          <p:nvPr/>
        </p:nvSpPr>
        <p:spPr>
          <a:xfrm>
            <a:off x="3168032" y="2044162"/>
            <a:ext cx="860241" cy="32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F6CC989-3E3F-4547-B02B-CF808394854C}"/>
              </a:ext>
            </a:extLst>
          </p:cNvPr>
          <p:cNvSpPr txBox="1"/>
          <p:nvPr/>
        </p:nvSpPr>
        <p:spPr>
          <a:xfrm>
            <a:off x="3288968" y="1950580"/>
            <a:ext cx="739305" cy="468000"/>
          </a:xfrm>
          <a:prstGeom prst="rect">
            <a:avLst/>
          </a:prstGeom>
          <a:solidFill>
            <a:schemeClr val="bg1"/>
          </a:solidFill>
        </p:spPr>
        <p:txBody>
          <a:bodyPr wrap="none" rtlCol="0">
            <a:spAutoFit/>
          </a:bodyPr>
          <a:lstStyle/>
          <a:p>
            <a:pPr algn="ctr"/>
            <a:r>
              <a:rPr lang="de-DE" sz="1400" dirty="0"/>
              <a:t>Access/</a:t>
            </a:r>
            <a:br>
              <a:rPr lang="de-DE" sz="1400" dirty="0"/>
            </a:br>
            <a:r>
              <a:rPr lang="de-DE" sz="1400" dirty="0" err="1"/>
              <a:t>re-use</a:t>
            </a:r>
            <a:endParaRPr lang="de-DE" sz="1400" dirty="0"/>
          </a:p>
        </p:txBody>
      </p:sp>
    </p:spTree>
    <p:extLst>
      <p:ext uri="{BB962C8B-B14F-4D97-AF65-F5344CB8AC3E}">
        <p14:creationId xmlns:p14="http://schemas.microsoft.com/office/powerpoint/2010/main" val="2223690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PublicData</a:t>
            </a:r>
            <a:r>
              <a:rPr lang="de-DE" dirty="0"/>
              <a:t>: </a:t>
            </a:r>
            <a:r>
              <a:rPr lang="de-DE" dirty="0" err="1"/>
              <a:t>structure</a:t>
            </a:r>
            <a:endParaRPr lang="de-DE" dirty="0"/>
          </a:p>
        </p:txBody>
      </p:sp>
      <p:sp>
        <p:nvSpPr>
          <p:cNvPr id="5" name="Flussdiagramm: Mehrere Dokumente 4">
            <a:extLst>
              <a:ext uri="{FF2B5EF4-FFF2-40B4-BE49-F238E27FC236}">
                <a16:creationId xmlns:a16="http://schemas.microsoft.com/office/drawing/2014/main" id="{C6FF37C1-A314-4AC0-BE0C-3E5A3854718F}"/>
              </a:ext>
            </a:extLst>
          </p:cNvPr>
          <p:cNvSpPr/>
          <p:nvPr/>
        </p:nvSpPr>
        <p:spPr>
          <a:xfrm>
            <a:off x="2849500" y="4031321"/>
            <a:ext cx="626487" cy="446068"/>
          </a:xfrm>
          <a:prstGeom prst="flowChartMultidocumen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Zylinder 5">
            <a:extLst>
              <a:ext uri="{FF2B5EF4-FFF2-40B4-BE49-F238E27FC236}">
                <a16:creationId xmlns:a16="http://schemas.microsoft.com/office/drawing/2014/main" id="{B9617904-F589-40BA-A661-6C649679D39C}"/>
              </a:ext>
            </a:extLst>
          </p:cNvPr>
          <p:cNvSpPr/>
          <p:nvPr/>
        </p:nvSpPr>
        <p:spPr>
          <a:xfrm>
            <a:off x="4239812" y="673038"/>
            <a:ext cx="1105788" cy="423222"/>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38806CB3-3F9F-49DA-9A03-EEA2230F3EBD}"/>
              </a:ext>
            </a:extLst>
          </p:cNvPr>
          <p:cNvSpPr txBox="1"/>
          <p:nvPr/>
        </p:nvSpPr>
        <p:spPr>
          <a:xfrm>
            <a:off x="4366520" y="782583"/>
            <a:ext cx="854529" cy="276999"/>
          </a:xfrm>
          <a:prstGeom prst="rect">
            <a:avLst/>
          </a:prstGeom>
          <a:solidFill>
            <a:schemeClr val="accent1">
              <a:lumMod val="75000"/>
            </a:schemeClr>
          </a:solidFill>
        </p:spPr>
        <p:txBody>
          <a:bodyPr wrap="none" rtlCol="0">
            <a:spAutoFit/>
          </a:bodyPr>
          <a:lstStyle/>
          <a:p>
            <a:r>
              <a:rPr lang="de-DE" sz="1200" dirty="0">
                <a:solidFill>
                  <a:schemeClr val="bg1"/>
                </a:solidFill>
              </a:rPr>
              <a:t>Repository</a:t>
            </a:r>
          </a:p>
        </p:txBody>
      </p:sp>
      <p:cxnSp>
        <p:nvCxnSpPr>
          <p:cNvPr id="8" name="Gerade Verbindung 61">
            <a:extLst>
              <a:ext uri="{FF2B5EF4-FFF2-40B4-BE49-F238E27FC236}">
                <a16:creationId xmlns:a16="http://schemas.microsoft.com/office/drawing/2014/main" id="{B60998D0-0AF8-40D6-8D42-9D5EBD279D7D}"/>
              </a:ext>
            </a:extLst>
          </p:cNvPr>
          <p:cNvCxnSpPr>
            <a:stCxn id="6" idx="3"/>
          </p:cNvCxnSpPr>
          <p:nvPr/>
        </p:nvCxnSpPr>
        <p:spPr>
          <a:xfrm flipH="1">
            <a:off x="4791823" y="1096260"/>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62">
            <a:extLst>
              <a:ext uri="{FF2B5EF4-FFF2-40B4-BE49-F238E27FC236}">
                <a16:creationId xmlns:a16="http://schemas.microsoft.com/office/drawing/2014/main" id="{75C23777-88F4-4EED-A87A-9978D05955C9}"/>
              </a:ext>
            </a:extLst>
          </p:cNvPr>
          <p:cNvCxnSpPr/>
          <p:nvPr/>
        </p:nvCxnSpPr>
        <p:spPr>
          <a:xfrm>
            <a:off x="2622777" y="1249010"/>
            <a:ext cx="4380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63">
            <a:extLst>
              <a:ext uri="{FF2B5EF4-FFF2-40B4-BE49-F238E27FC236}">
                <a16:creationId xmlns:a16="http://schemas.microsoft.com/office/drawing/2014/main" id="{09F65DB8-09F2-445D-BE9B-261288977869}"/>
              </a:ext>
            </a:extLst>
          </p:cNvPr>
          <p:cNvCxnSpPr/>
          <p:nvPr/>
        </p:nvCxnSpPr>
        <p:spPr>
          <a:xfrm flipH="1">
            <a:off x="2619040" y="1247927"/>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64">
            <a:extLst>
              <a:ext uri="{FF2B5EF4-FFF2-40B4-BE49-F238E27FC236}">
                <a16:creationId xmlns:a16="http://schemas.microsoft.com/office/drawing/2014/main" id="{025016B0-EA22-4D64-9ECC-90A005F1B27F}"/>
              </a:ext>
            </a:extLst>
          </p:cNvPr>
          <p:cNvCxnSpPr/>
          <p:nvPr/>
        </p:nvCxnSpPr>
        <p:spPr>
          <a:xfrm flipH="1">
            <a:off x="7002515" y="1247927"/>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54DAC22A-65B6-4D8B-A4DF-B923BBA64EC5}"/>
              </a:ext>
            </a:extLst>
          </p:cNvPr>
          <p:cNvSpPr txBox="1"/>
          <p:nvPr/>
        </p:nvSpPr>
        <p:spPr>
          <a:xfrm>
            <a:off x="1907704" y="1396414"/>
            <a:ext cx="910827" cy="276999"/>
          </a:xfrm>
          <a:prstGeom prst="rect">
            <a:avLst/>
          </a:prstGeom>
          <a:solidFill>
            <a:schemeClr val="accent1">
              <a:lumMod val="75000"/>
            </a:schemeClr>
          </a:solidFill>
          <a:ln>
            <a:solidFill>
              <a:schemeClr val="tx1"/>
            </a:solidFill>
          </a:ln>
        </p:spPr>
        <p:txBody>
          <a:bodyPr wrap="none" rtlCol="0">
            <a:spAutoFit/>
          </a:bodyPr>
          <a:lstStyle/>
          <a:p>
            <a:r>
              <a:rPr lang="de-DE" sz="1200" dirty="0">
                <a:solidFill>
                  <a:schemeClr val="bg1"/>
                </a:solidFill>
              </a:rPr>
              <a:t>Community</a:t>
            </a:r>
          </a:p>
        </p:txBody>
      </p:sp>
      <p:sp>
        <p:nvSpPr>
          <p:cNvPr id="13" name="Textfeld 12">
            <a:extLst>
              <a:ext uri="{FF2B5EF4-FFF2-40B4-BE49-F238E27FC236}">
                <a16:creationId xmlns:a16="http://schemas.microsoft.com/office/drawing/2014/main" id="{06596D86-CD00-4693-95A4-E0199250CE73}"/>
              </a:ext>
            </a:extLst>
          </p:cNvPr>
          <p:cNvSpPr txBox="1"/>
          <p:nvPr/>
        </p:nvSpPr>
        <p:spPr>
          <a:xfrm>
            <a:off x="6973541" y="1396414"/>
            <a:ext cx="910827" cy="276999"/>
          </a:xfrm>
          <a:prstGeom prst="rect">
            <a:avLst/>
          </a:prstGeom>
          <a:solidFill>
            <a:schemeClr val="accent1">
              <a:lumMod val="75000"/>
            </a:schemeClr>
          </a:solidFill>
          <a:ln>
            <a:solidFill>
              <a:schemeClr val="tx1"/>
            </a:solidFill>
          </a:ln>
        </p:spPr>
        <p:txBody>
          <a:bodyPr wrap="none" rtlCol="0">
            <a:spAutoFit/>
          </a:bodyPr>
          <a:lstStyle/>
          <a:p>
            <a:r>
              <a:rPr lang="de-DE" sz="1200" dirty="0">
                <a:solidFill>
                  <a:schemeClr val="bg1"/>
                </a:solidFill>
              </a:rPr>
              <a:t>Community</a:t>
            </a:r>
          </a:p>
        </p:txBody>
      </p:sp>
      <p:sp>
        <p:nvSpPr>
          <p:cNvPr id="14" name="Textfeld 13">
            <a:extLst>
              <a:ext uri="{FF2B5EF4-FFF2-40B4-BE49-F238E27FC236}">
                <a16:creationId xmlns:a16="http://schemas.microsoft.com/office/drawing/2014/main" id="{12F5E731-CC79-4FDA-BC33-A6207578A9EB}"/>
              </a:ext>
            </a:extLst>
          </p:cNvPr>
          <p:cNvSpPr txBox="1"/>
          <p:nvPr/>
        </p:nvSpPr>
        <p:spPr>
          <a:xfrm>
            <a:off x="2920871" y="1396414"/>
            <a:ext cx="910827" cy="276999"/>
          </a:xfrm>
          <a:prstGeom prst="rect">
            <a:avLst/>
          </a:prstGeom>
          <a:solidFill>
            <a:schemeClr val="accent1">
              <a:lumMod val="75000"/>
            </a:schemeClr>
          </a:solidFill>
          <a:ln>
            <a:solidFill>
              <a:schemeClr val="tx1"/>
            </a:solidFill>
          </a:ln>
        </p:spPr>
        <p:txBody>
          <a:bodyPr wrap="none" rtlCol="0">
            <a:spAutoFit/>
          </a:bodyPr>
          <a:lstStyle/>
          <a:p>
            <a:r>
              <a:rPr lang="de-DE" sz="1200" dirty="0">
                <a:solidFill>
                  <a:schemeClr val="bg1"/>
                </a:solidFill>
              </a:rPr>
              <a:t>Community</a:t>
            </a:r>
          </a:p>
        </p:txBody>
      </p:sp>
      <p:sp>
        <p:nvSpPr>
          <p:cNvPr id="15" name="Textfeld 14">
            <a:extLst>
              <a:ext uri="{FF2B5EF4-FFF2-40B4-BE49-F238E27FC236}">
                <a16:creationId xmlns:a16="http://schemas.microsoft.com/office/drawing/2014/main" id="{2E04221E-AFFD-4A82-8CAD-DC3727B5C87F}"/>
              </a:ext>
            </a:extLst>
          </p:cNvPr>
          <p:cNvSpPr txBox="1"/>
          <p:nvPr/>
        </p:nvSpPr>
        <p:spPr>
          <a:xfrm>
            <a:off x="3934038" y="1396414"/>
            <a:ext cx="910827" cy="276999"/>
          </a:xfrm>
          <a:prstGeom prst="rect">
            <a:avLst/>
          </a:prstGeom>
          <a:solidFill>
            <a:schemeClr val="accent1">
              <a:lumMod val="75000"/>
            </a:schemeClr>
          </a:solidFill>
          <a:ln>
            <a:solidFill>
              <a:schemeClr val="tx1"/>
            </a:solidFill>
          </a:ln>
        </p:spPr>
        <p:txBody>
          <a:bodyPr wrap="none" rtlCol="0">
            <a:spAutoFit/>
          </a:bodyPr>
          <a:lstStyle/>
          <a:p>
            <a:r>
              <a:rPr lang="de-DE" sz="1200" dirty="0">
                <a:solidFill>
                  <a:schemeClr val="bg1"/>
                </a:solidFill>
              </a:rPr>
              <a:t>Community</a:t>
            </a:r>
          </a:p>
        </p:txBody>
      </p:sp>
      <p:sp>
        <p:nvSpPr>
          <p:cNvPr id="16" name="Textfeld 15">
            <a:extLst>
              <a:ext uri="{FF2B5EF4-FFF2-40B4-BE49-F238E27FC236}">
                <a16:creationId xmlns:a16="http://schemas.microsoft.com/office/drawing/2014/main" id="{4161742E-706F-4706-A60E-20C62608E3F5}"/>
              </a:ext>
            </a:extLst>
          </p:cNvPr>
          <p:cNvSpPr txBox="1"/>
          <p:nvPr/>
        </p:nvSpPr>
        <p:spPr>
          <a:xfrm>
            <a:off x="4947205" y="1396414"/>
            <a:ext cx="910827" cy="276999"/>
          </a:xfrm>
          <a:prstGeom prst="rect">
            <a:avLst/>
          </a:prstGeom>
          <a:solidFill>
            <a:schemeClr val="accent1">
              <a:lumMod val="75000"/>
            </a:schemeClr>
          </a:solidFill>
          <a:ln>
            <a:solidFill>
              <a:schemeClr val="tx1"/>
            </a:solidFill>
          </a:ln>
        </p:spPr>
        <p:txBody>
          <a:bodyPr wrap="none" rtlCol="0">
            <a:spAutoFit/>
          </a:bodyPr>
          <a:lstStyle/>
          <a:p>
            <a:r>
              <a:rPr lang="de-DE" sz="1200" dirty="0">
                <a:solidFill>
                  <a:schemeClr val="bg1"/>
                </a:solidFill>
              </a:rPr>
              <a:t>Community</a:t>
            </a:r>
          </a:p>
        </p:txBody>
      </p:sp>
      <p:sp>
        <p:nvSpPr>
          <p:cNvPr id="17" name="Textfeld 16">
            <a:extLst>
              <a:ext uri="{FF2B5EF4-FFF2-40B4-BE49-F238E27FC236}">
                <a16:creationId xmlns:a16="http://schemas.microsoft.com/office/drawing/2014/main" id="{95FF0721-294E-460A-BD34-BA03B12447C2}"/>
              </a:ext>
            </a:extLst>
          </p:cNvPr>
          <p:cNvSpPr txBox="1"/>
          <p:nvPr/>
        </p:nvSpPr>
        <p:spPr>
          <a:xfrm>
            <a:off x="5960372" y="1396414"/>
            <a:ext cx="910827" cy="276999"/>
          </a:xfrm>
          <a:prstGeom prst="rect">
            <a:avLst/>
          </a:prstGeom>
          <a:solidFill>
            <a:schemeClr val="accent1">
              <a:lumMod val="75000"/>
            </a:schemeClr>
          </a:solidFill>
          <a:ln>
            <a:solidFill>
              <a:schemeClr val="tx1"/>
            </a:solidFill>
          </a:ln>
        </p:spPr>
        <p:txBody>
          <a:bodyPr wrap="none" rtlCol="0">
            <a:spAutoFit/>
          </a:bodyPr>
          <a:lstStyle/>
          <a:p>
            <a:r>
              <a:rPr lang="de-DE" sz="1200" dirty="0">
                <a:solidFill>
                  <a:schemeClr val="bg1"/>
                </a:solidFill>
              </a:rPr>
              <a:t>Community</a:t>
            </a:r>
          </a:p>
        </p:txBody>
      </p:sp>
      <p:cxnSp>
        <p:nvCxnSpPr>
          <p:cNvPr id="18" name="Gerade Verbindung 71">
            <a:extLst>
              <a:ext uri="{FF2B5EF4-FFF2-40B4-BE49-F238E27FC236}">
                <a16:creationId xmlns:a16="http://schemas.microsoft.com/office/drawing/2014/main" id="{89875F20-A876-445C-9BFB-E6E7D7614075}"/>
              </a:ext>
            </a:extLst>
          </p:cNvPr>
          <p:cNvCxnSpPr/>
          <p:nvPr/>
        </p:nvCxnSpPr>
        <p:spPr>
          <a:xfrm flipH="1">
            <a:off x="3495028" y="1247927"/>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2">
            <a:extLst>
              <a:ext uri="{FF2B5EF4-FFF2-40B4-BE49-F238E27FC236}">
                <a16:creationId xmlns:a16="http://schemas.microsoft.com/office/drawing/2014/main" id="{DE1FFC53-C21A-4FC7-A239-2679466D99CB}"/>
              </a:ext>
            </a:extLst>
          </p:cNvPr>
          <p:cNvCxnSpPr/>
          <p:nvPr/>
        </p:nvCxnSpPr>
        <p:spPr>
          <a:xfrm flipH="1">
            <a:off x="4365636" y="1247927"/>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73">
            <a:extLst>
              <a:ext uri="{FF2B5EF4-FFF2-40B4-BE49-F238E27FC236}">
                <a16:creationId xmlns:a16="http://schemas.microsoft.com/office/drawing/2014/main" id="{AB1BD6BC-DC3A-4508-BCD6-0C5C092F45A3}"/>
              </a:ext>
            </a:extLst>
          </p:cNvPr>
          <p:cNvCxnSpPr/>
          <p:nvPr/>
        </p:nvCxnSpPr>
        <p:spPr>
          <a:xfrm flipH="1">
            <a:off x="5256421" y="1247927"/>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74">
            <a:extLst>
              <a:ext uri="{FF2B5EF4-FFF2-40B4-BE49-F238E27FC236}">
                <a16:creationId xmlns:a16="http://schemas.microsoft.com/office/drawing/2014/main" id="{069FAA79-AEE2-46BD-AE0A-9C80401B2CB2}"/>
              </a:ext>
            </a:extLst>
          </p:cNvPr>
          <p:cNvCxnSpPr/>
          <p:nvPr/>
        </p:nvCxnSpPr>
        <p:spPr>
          <a:xfrm flipH="1">
            <a:off x="6125642" y="1247927"/>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75">
            <a:extLst>
              <a:ext uri="{FF2B5EF4-FFF2-40B4-BE49-F238E27FC236}">
                <a16:creationId xmlns:a16="http://schemas.microsoft.com/office/drawing/2014/main" id="{73358F8F-0206-4A48-8A51-AE424013D1DC}"/>
              </a:ext>
            </a:extLst>
          </p:cNvPr>
          <p:cNvCxnSpPr>
            <a:cxnSpLocks/>
            <a:stCxn id="15" idx="2"/>
            <a:endCxn id="23" idx="0"/>
          </p:cNvCxnSpPr>
          <p:nvPr/>
        </p:nvCxnSpPr>
        <p:spPr>
          <a:xfrm>
            <a:off x="4389452" y="1673413"/>
            <a:ext cx="1737" cy="169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B7833D4F-AAEA-42A1-B0B5-5761B6F6F9F3}"/>
              </a:ext>
            </a:extLst>
          </p:cNvPr>
          <p:cNvSpPr txBox="1"/>
          <p:nvPr/>
        </p:nvSpPr>
        <p:spPr>
          <a:xfrm>
            <a:off x="3820359" y="1843093"/>
            <a:ext cx="1141659" cy="276999"/>
          </a:xfrm>
          <a:prstGeom prst="rect">
            <a:avLst/>
          </a:prstGeom>
          <a:solidFill>
            <a:schemeClr val="accent1">
              <a:lumMod val="75000"/>
            </a:schemeClr>
          </a:solidFill>
          <a:ln>
            <a:solidFill>
              <a:schemeClr val="tx1"/>
            </a:solidFill>
          </a:ln>
        </p:spPr>
        <p:txBody>
          <a:bodyPr wrap="none" rtlCol="0">
            <a:spAutoFit/>
          </a:bodyPr>
          <a:lstStyle/>
          <a:p>
            <a:r>
              <a:rPr lang="de-DE" sz="1200" dirty="0" err="1">
                <a:solidFill>
                  <a:schemeClr val="bg1"/>
                </a:solidFill>
              </a:rPr>
              <a:t>SubCommunity</a:t>
            </a:r>
            <a:endParaRPr lang="de-DE" sz="1200" dirty="0">
              <a:solidFill>
                <a:schemeClr val="bg1"/>
              </a:solidFill>
            </a:endParaRPr>
          </a:p>
        </p:txBody>
      </p:sp>
      <p:sp>
        <p:nvSpPr>
          <p:cNvPr id="24" name="Textfeld 23">
            <a:extLst>
              <a:ext uri="{FF2B5EF4-FFF2-40B4-BE49-F238E27FC236}">
                <a16:creationId xmlns:a16="http://schemas.microsoft.com/office/drawing/2014/main" id="{F19C580B-8BBB-4538-A324-D8B4712A8007}"/>
              </a:ext>
            </a:extLst>
          </p:cNvPr>
          <p:cNvSpPr txBox="1"/>
          <p:nvPr/>
        </p:nvSpPr>
        <p:spPr>
          <a:xfrm>
            <a:off x="3822126" y="2363955"/>
            <a:ext cx="1141659" cy="276999"/>
          </a:xfrm>
          <a:prstGeom prst="rect">
            <a:avLst/>
          </a:prstGeom>
          <a:solidFill>
            <a:schemeClr val="accent1">
              <a:lumMod val="75000"/>
            </a:schemeClr>
          </a:solidFill>
          <a:ln>
            <a:solidFill>
              <a:schemeClr val="tx1"/>
            </a:solidFill>
          </a:ln>
        </p:spPr>
        <p:txBody>
          <a:bodyPr wrap="none" rtlCol="0">
            <a:spAutoFit/>
          </a:bodyPr>
          <a:lstStyle/>
          <a:p>
            <a:r>
              <a:rPr lang="de-DE" sz="1200" dirty="0" err="1">
                <a:solidFill>
                  <a:schemeClr val="bg1"/>
                </a:solidFill>
              </a:rPr>
              <a:t>SubCommunity</a:t>
            </a:r>
            <a:endParaRPr lang="de-DE" sz="1200" dirty="0">
              <a:solidFill>
                <a:schemeClr val="bg1"/>
              </a:solidFill>
            </a:endParaRPr>
          </a:p>
        </p:txBody>
      </p:sp>
      <p:cxnSp>
        <p:nvCxnSpPr>
          <p:cNvPr id="26" name="Gerade Verbindung 79">
            <a:extLst>
              <a:ext uri="{FF2B5EF4-FFF2-40B4-BE49-F238E27FC236}">
                <a16:creationId xmlns:a16="http://schemas.microsoft.com/office/drawing/2014/main" id="{357403FF-4E7E-4289-BBF9-2FF52261BBCE}"/>
              </a:ext>
            </a:extLst>
          </p:cNvPr>
          <p:cNvCxnSpPr/>
          <p:nvPr/>
        </p:nvCxnSpPr>
        <p:spPr>
          <a:xfrm>
            <a:off x="4390122" y="2289987"/>
            <a:ext cx="0" cy="74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80">
            <a:extLst>
              <a:ext uri="{FF2B5EF4-FFF2-40B4-BE49-F238E27FC236}">
                <a16:creationId xmlns:a16="http://schemas.microsoft.com/office/drawing/2014/main" id="{0435A4FF-8C42-4A66-BF32-655F9CDB2AFC}"/>
              </a:ext>
            </a:extLst>
          </p:cNvPr>
          <p:cNvCxnSpPr/>
          <p:nvPr/>
        </p:nvCxnSpPr>
        <p:spPr>
          <a:xfrm>
            <a:off x="4393964" y="2135517"/>
            <a:ext cx="0" cy="14604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Gerade Verbindung 81">
            <a:extLst>
              <a:ext uri="{FF2B5EF4-FFF2-40B4-BE49-F238E27FC236}">
                <a16:creationId xmlns:a16="http://schemas.microsoft.com/office/drawing/2014/main" id="{E72954AE-66C7-4E7D-B780-1B500770466D}"/>
              </a:ext>
            </a:extLst>
          </p:cNvPr>
          <p:cNvCxnSpPr>
            <a:cxnSpLocks/>
            <a:stCxn id="24" idx="2"/>
          </p:cNvCxnSpPr>
          <p:nvPr/>
        </p:nvCxnSpPr>
        <p:spPr>
          <a:xfrm>
            <a:off x="4392956" y="2640954"/>
            <a:ext cx="0" cy="102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82">
            <a:extLst>
              <a:ext uri="{FF2B5EF4-FFF2-40B4-BE49-F238E27FC236}">
                <a16:creationId xmlns:a16="http://schemas.microsoft.com/office/drawing/2014/main" id="{BBDF4725-F8FF-4868-8122-39CCCFFED6B7}"/>
              </a:ext>
            </a:extLst>
          </p:cNvPr>
          <p:cNvCxnSpPr>
            <a:cxnSpLocks/>
          </p:cNvCxnSpPr>
          <p:nvPr/>
        </p:nvCxnSpPr>
        <p:spPr>
          <a:xfrm>
            <a:off x="3869064" y="2734622"/>
            <a:ext cx="1024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83">
            <a:extLst>
              <a:ext uri="{FF2B5EF4-FFF2-40B4-BE49-F238E27FC236}">
                <a16:creationId xmlns:a16="http://schemas.microsoft.com/office/drawing/2014/main" id="{074CE5FB-5F04-4EBE-94AF-24736F04FE15}"/>
              </a:ext>
            </a:extLst>
          </p:cNvPr>
          <p:cNvCxnSpPr>
            <a:cxnSpLocks/>
            <a:endCxn id="32" idx="0"/>
          </p:cNvCxnSpPr>
          <p:nvPr/>
        </p:nvCxnSpPr>
        <p:spPr>
          <a:xfrm>
            <a:off x="3869064" y="2743568"/>
            <a:ext cx="0" cy="139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84">
            <a:extLst>
              <a:ext uri="{FF2B5EF4-FFF2-40B4-BE49-F238E27FC236}">
                <a16:creationId xmlns:a16="http://schemas.microsoft.com/office/drawing/2014/main" id="{942DBF60-61DF-4BBA-A7CC-C728CBE26125}"/>
              </a:ext>
            </a:extLst>
          </p:cNvPr>
          <p:cNvCxnSpPr>
            <a:cxnSpLocks/>
            <a:endCxn id="33" idx="0"/>
          </p:cNvCxnSpPr>
          <p:nvPr/>
        </p:nvCxnSpPr>
        <p:spPr>
          <a:xfrm>
            <a:off x="4888908" y="2734622"/>
            <a:ext cx="0" cy="1488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B6736C95-E22A-4DB0-8797-A0038ACECA01}"/>
              </a:ext>
            </a:extLst>
          </p:cNvPr>
          <p:cNvSpPr txBox="1"/>
          <p:nvPr/>
        </p:nvSpPr>
        <p:spPr>
          <a:xfrm>
            <a:off x="3464145" y="2883430"/>
            <a:ext cx="809837" cy="276999"/>
          </a:xfrm>
          <a:prstGeom prst="rect">
            <a:avLst/>
          </a:prstGeom>
          <a:solidFill>
            <a:srgbClr val="FF3300"/>
          </a:solidFill>
          <a:ln>
            <a:solidFill>
              <a:schemeClr val="tx1"/>
            </a:solidFill>
          </a:ln>
        </p:spPr>
        <p:txBody>
          <a:bodyPr wrap="none" rtlCol="0">
            <a:spAutoFit/>
          </a:bodyPr>
          <a:lstStyle/>
          <a:p>
            <a:r>
              <a:rPr lang="de-DE" sz="1200" dirty="0"/>
              <a:t>Collection</a:t>
            </a:r>
          </a:p>
        </p:txBody>
      </p:sp>
      <p:sp>
        <p:nvSpPr>
          <p:cNvPr id="33" name="Textfeld 32">
            <a:extLst>
              <a:ext uri="{FF2B5EF4-FFF2-40B4-BE49-F238E27FC236}">
                <a16:creationId xmlns:a16="http://schemas.microsoft.com/office/drawing/2014/main" id="{F34BCCA8-2250-4515-B222-DE2261775B56}"/>
              </a:ext>
            </a:extLst>
          </p:cNvPr>
          <p:cNvSpPr txBox="1"/>
          <p:nvPr/>
        </p:nvSpPr>
        <p:spPr>
          <a:xfrm>
            <a:off x="4483989" y="2883430"/>
            <a:ext cx="809837" cy="276999"/>
          </a:xfrm>
          <a:prstGeom prst="rect">
            <a:avLst/>
          </a:prstGeom>
          <a:solidFill>
            <a:srgbClr val="FF3300"/>
          </a:solidFill>
          <a:ln>
            <a:solidFill>
              <a:schemeClr val="tx1"/>
            </a:solidFill>
          </a:ln>
        </p:spPr>
        <p:txBody>
          <a:bodyPr wrap="none" rtlCol="0">
            <a:spAutoFit/>
          </a:bodyPr>
          <a:lstStyle/>
          <a:p>
            <a:r>
              <a:rPr lang="de-DE" sz="1200" dirty="0"/>
              <a:t>Collection</a:t>
            </a:r>
          </a:p>
        </p:txBody>
      </p:sp>
      <p:cxnSp>
        <p:nvCxnSpPr>
          <p:cNvPr id="34" name="Gerade Verbindung 87">
            <a:extLst>
              <a:ext uri="{FF2B5EF4-FFF2-40B4-BE49-F238E27FC236}">
                <a16:creationId xmlns:a16="http://schemas.microsoft.com/office/drawing/2014/main" id="{65191114-A172-4047-92A8-D7EAF8FFEC03}"/>
              </a:ext>
            </a:extLst>
          </p:cNvPr>
          <p:cNvCxnSpPr>
            <a:cxnSpLocks/>
            <a:stCxn id="33" idx="2"/>
          </p:cNvCxnSpPr>
          <p:nvPr/>
        </p:nvCxnSpPr>
        <p:spPr>
          <a:xfrm>
            <a:off x="4888908" y="3160429"/>
            <a:ext cx="0" cy="95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88">
            <a:extLst>
              <a:ext uri="{FF2B5EF4-FFF2-40B4-BE49-F238E27FC236}">
                <a16:creationId xmlns:a16="http://schemas.microsoft.com/office/drawing/2014/main" id="{B35B5E1C-FCFB-422F-8D44-7CF9BB367BCB}"/>
              </a:ext>
            </a:extLst>
          </p:cNvPr>
          <p:cNvCxnSpPr/>
          <p:nvPr/>
        </p:nvCxnSpPr>
        <p:spPr>
          <a:xfrm>
            <a:off x="3710036" y="3256264"/>
            <a:ext cx="23704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89">
            <a:extLst>
              <a:ext uri="{FF2B5EF4-FFF2-40B4-BE49-F238E27FC236}">
                <a16:creationId xmlns:a16="http://schemas.microsoft.com/office/drawing/2014/main" id="{AE721D07-A0D1-4C4F-8E62-6347F5AA01F8}"/>
              </a:ext>
            </a:extLst>
          </p:cNvPr>
          <p:cNvCxnSpPr>
            <a:cxnSpLocks/>
            <a:endCxn id="37" idx="3"/>
          </p:cNvCxnSpPr>
          <p:nvPr/>
        </p:nvCxnSpPr>
        <p:spPr>
          <a:xfrm flipH="1">
            <a:off x="3708711" y="3255182"/>
            <a:ext cx="884" cy="159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ine Ecke des Rechtecks schneiden 90">
            <a:extLst>
              <a:ext uri="{FF2B5EF4-FFF2-40B4-BE49-F238E27FC236}">
                <a16:creationId xmlns:a16="http://schemas.microsoft.com/office/drawing/2014/main" id="{280AECC5-FD36-4881-8BA0-2D8739112AAC}"/>
              </a:ext>
            </a:extLst>
          </p:cNvPr>
          <p:cNvSpPr/>
          <p:nvPr/>
        </p:nvSpPr>
        <p:spPr>
          <a:xfrm>
            <a:off x="3438673" y="3414426"/>
            <a:ext cx="540075" cy="314686"/>
          </a:xfrm>
          <a:prstGeom prst="snip1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8" name="Textfeld 37">
            <a:extLst>
              <a:ext uri="{FF2B5EF4-FFF2-40B4-BE49-F238E27FC236}">
                <a16:creationId xmlns:a16="http://schemas.microsoft.com/office/drawing/2014/main" id="{96D09838-9F58-42B4-9806-EECBDD303E4B}"/>
              </a:ext>
            </a:extLst>
          </p:cNvPr>
          <p:cNvSpPr txBox="1"/>
          <p:nvPr/>
        </p:nvSpPr>
        <p:spPr>
          <a:xfrm>
            <a:off x="3447922" y="3431595"/>
            <a:ext cx="473143" cy="276999"/>
          </a:xfrm>
          <a:prstGeom prst="rect">
            <a:avLst/>
          </a:prstGeom>
          <a:noFill/>
        </p:spPr>
        <p:txBody>
          <a:bodyPr wrap="none" rtlCol="0">
            <a:spAutoFit/>
          </a:bodyPr>
          <a:lstStyle/>
          <a:p>
            <a:r>
              <a:rPr lang="de-DE" sz="1200" dirty="0"/>
              <a:t>Item</a:t>
            </a:r>
          </a:p>
        </p:txBody>
      </p:sp>
      <p:cxnSp>
        <p:nvCxnSpPr>
          <p:cNvPr id="39" name="Gerade Verbindung 92">
            <a:extLst>
              <a:ext uri="{FF2B5EF4-FFF2-40B4-BE49-F238E27FC236}">
                <a16:creationId xmlns:a16="http://schemas.microsoft.com/office/drawing/2014/main" id="{38AB008F-7047-451C-B14D-14DAC20E10C4}"/>
              </a:ext>
            </a:extLst>
          </p:cNvPr>
          <p:cNvCxnSpPr>
            <a:cxnSpLocks/>
            <a:stCxn id="37" idx="1"/>
          </p:cNvCxnSpPr>
          <p:nvPr/>
        </p:nvCxnSpPr>
        <p:spPr>
          <a:xfrm>
            <a:off x="3708711" y="3729112"/>
            <a:ext cx="442" cy="1505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93">
            <a:extLst>
              <a:ext uri="{FF2B5EF4-FFF2-40B4-BE49-F238E27FC236}">
                <a16:creationId xmlns:a16="http://schemas.microsoft.com/office/drawing/2014/main" id="{1EBE469C-8E91-47B6-9851-8F744636B053}"/>
              </a:ext>
            </a:extLst>
          </p:cNvPr>
          <p:cNvCxnSpPr/>
          <p:nvPr/>
        </p:nvCxnSpPr>
        <p:spPr>
          <a:xfrm>
            <a:off x="3162743" y="3882513"/>
            <a:ext cx="11433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94">
            <a:extLst>
              <a:ext uri="{FF2B5EF4-FFF2-40B4-BE49-F238E27FC236}">
                <a16:creationId xmlns:a16="http://schemas.microsoft.com/office/drawing/2014/main" id="{26F793A5-A3C1-415E-90B0-5D0612215CDE}"/>
              </a:ext>
            </a:extLst>
          </p:cNvPr>
          <p:cNvCxnSpPr/>
          <p:nvPr/>
        </p:nvCxnSpPr>
        <p:spPr>
          <a:xfrm flipH="1">
            <a:off x="3162744" y="3881431"/>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95">
            <a:extLst>
              <a:ext uri="{FF2B5EF4-FFF2-40B4-BE49-F238E27FC236}">
                <a16:creationId xmlns:a16="http://schemas.microsoft.com/office/drawing/2014/main" id="{2E3934A0-1DFA-486E-ABA6-A771D0F9CB07}"/>
              </a:ext>
            </a:extLst>
          </p:cNvPr>
          <p:cNvCxnSpPr>
            <a:endCxn id="44" idx="0"/>
          </p:cNvCxnSpPr>
          <p:nvPr/>
        </p:nvCxnSpPr>
        <p:spPr>
          <a:xfrm>
            <a:off x="4306079" y="3882513"/>
            <a:ext cx="0" cy="2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FD9C54F9-07C2-4B0C-8444-C1EFC725D3AA}"/>
              </a:ext>
            </a:extLst>
          </p:cNvPr>
          <p:cNvSpPr txBox="1"/>
          <p:nvPr/>
        </p:nvSpPr>
        <p:spPr>
          <a:xfrm>
            <a:off x="2866248" y="4129422"/>
            <a:ext cx="463588" cy="276999"/>
          </a:xfrm>
          <a:prstGeom prst="rect">
            <a:avLst/>
          </a:prstGeom>
          <a:noFill/>
        </p:spPr>
        <p:txBody>
          <a:bodyPr wrap="none" rtlCol="0">
            <a:spAutoFit/>
          </a:bodyPr>
          <a:lstStyle/>
          <a:p>
            <a:r>
              <a:rPr lang="de-DE" sz="1200" dirty="0"/>
              <a:t>Files</a:t>
            </a:r>
          </a:p>
        </p:txBody>
      </p:sp>
      <p:sp>
        <p:nvSpPr>
          <p:cNvPr id="44" name="Nach unten gekrümmtes Band 97">
            <a:extLst>
              <a:ext uri="{FF2B5EF4-FFF2-40B4-BE49-F238E27FC236}">
                <a16:creationId xmlns:a16="http://schemas.microsoft.com/office/drawing/2014/main" id="{5E20350D-8DAF-45BA-A8BF-CFB33248B52F}"/>
              </a:ext>
            </a:extLst>
          </p:cNvPr>
          <p:cNvSpPr/>
          <p:nvPr/>
        </p:nvSpPr>
        <p:spPr>
          <a:xfrm>
            <a:off x="3603578" y="4069744"/>
            <a:ext cx="1405002" cy="293147"/>
          </a:xfrm>
          <a:prstGeom prst="ellipseRibb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F845C151-183B-410C-9629-9C9402F8FFF5}"/>
              </a:ext>
            </a:extLst>
          </p:cNvPr>
          <p:cNvSpPr txBox="1"/>
          <p:nvPr/>
        </p:nvSpPr>
        <p:spPr>
          <a:xfrm>
            <a:off x="3912708" y="4113514"/>
            <a:ext cx="791050" cy="276999"/>
          </a:xfrm>
          <a:prstGeom prst="rect">
            <a:avLst/>
          </a:prstGeom>
          <a:noFill/>
        </p:spPr>
        <p:txBody>
          <a:bodyPr wrap="none" rtlCol="0">
            <a:spAutoFit/>
          </a:bodyPr>
          <a:lstStyle/>
          <a:p>
            <a:r>
              <a:rPr lang="de-DE" sz="1200" dirty="0" err="1"/>
              <a:t>Metadata</a:t>
            </a:r>
            <a:endParaRPr lang="de-DE" sz="1200" dirty="0"/>
          </a:p>
        </p:txBody>
      </p:sp>
      <p:sp>
        <p:nvSpPr>
          <p:cNvPr id="46" name="Flussdiagramm: Mehrere Dokumente 45">
            <a:extLst>
              <a:ext uri="{FF2B5EF4-FFF2-40B4-BE49-F238E27FC236}">
                <a16:creationId xmlns:a16="http://schemas.microsoft.com/office/drawing/2014/main" id="{3FF2B63D-5FBA-4CE7-9ACA-0884389C1C45}"/>
              </a:ext>
            </a:extLst>
          </p:cNvPr>
          <p:cNvSpPr/>
          <p:nvPr/>
        </p:nvSpPr>
        <p:spPr>
          <a:xfrm>
            <a:off x="5221232" y="4031321"/>
            <a:ext cx="626487" cy="446068"/>
          </a:xfrm>
          <a:prstGeom prst="flowChartMultidocumen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100">
            <a:extLst>
              <a:ext uri="{FF2B5EF4-FFF2-40B4-BE49-F238E27FC236}">
                <a16:creationId xmlns:a16="http://schemas.microsoft.com/office/drawing/2014/main" id="{EE1915B5-575D-4A6D-A0F2-963A32E4E24A}"/>
              </a:ext>
            </a:extLst>
          </p:cNvPr>
          <p:cNvCxnSpPr>
            <a:cxnSpLocks/>
            <a:endCxn id="48" idx="3"/>
          </p:cNvCxnSpPr>
          <p:nvPr/>
        </p:nvCxnSpPr>
        <p:spPr>
          <a:xfrm flipH="1">
            <a:off x="6080443" y="3255182"/>
            <a:ext cx="884" cy="159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Eine Ecke des Rechtecks schneiden 101">
            <a:extLst>
              <a:ext uri="{FF2B5EF4-FFF2-40B4-BE49-F238E27FC236}">
                <a16:creationId xmlns:a16="http://schemas.microsoft.com/office/drawing/2014/main" id="{2386FF4A-91B3-4E73-BB5C-1F1533D0B81C}"/>
              </a:ext>
            </a:extLst>
          </p:cNvPr>
          <p:cNvSpPr/>
          <p:nvPr/>
        </p:nvSpPr>
        <p:spPr>
          <a:xfrm>
            <a:off x="5810405" y="3414426"/>
            <a:ext cx="540075" cy="314686"/>
          </a:xfrm>
          <a:prstGeom prst="snip1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9" name="Textfeld 48">
            <a:extLst>
              <a:ext uri="{FF2B5EF4-FFF2-40B4-BE49-F238E27FC236}">
                <a16:creationId xmlns:a16="http://schemas.microsoft.com/office/drawing/2014/main" id="{B3B12032-524D-4214-891B-B921803B3FC6}"/>
              </a:ext>
            </a:extLst>
          </p:cNvPr>
          <p:cNvSpPr txBox="1"/>
          <p:nvPr/>
        </p:nvSpPr>
        <p:spPr>
          <a:xfrm>
            <a:off x="5818576" y="3431782"/>
            <a:ext cx="473143" cy="276999"/>
          </a:xfrm>
          <a:prstGeom prst="rect">
            <a:avLst/>
          </a:prstGeom>
          <a:noFill/>
        </p:spPr>
        <p:txBody>
          <a:bodyPr wrap="none" rtlCol="0">
            <a:spAutoFit/>
          </a:bodyPr>
          <a:lstStyle/>
          <a:p>
            <a:r>
              <a:rPr lang="de-DE" sz="1200" dirty="0"/>
              <a:t>Item</a:t>
            </a:r>
          </a:p>
        </p:txBody>
      </p:sp>
      <p:cxnSp>
        <p:nvCxnSpPr>
          <p:cNvPr id="50" name="Gerade Verbindung 103">
            <a:extLst>
              <a:ext uri="{FF2B5EF4-FFF2-40B4-BE49-F238E27FC236}">
                <a16:creationId xmlns:a16="http://schemas.microsoft.com/office/drawing/2014/main" id="{F3BE045C-0723-45CB-8EDA-3D3F151B287D}"/>
              </a:ext>
            </a:extLst>
          </p:cNvPr>
          <p:cNvCxnSpPr>
            <a:cxnSpLocks/>
            <a:stCxn id="48" idx="1"/>
          </p:cNvCxnSpPr>
          <p:nvPr/>
        </p:nvCxnSpPr>
        <p:spPr>
          <a:xfrm>
            <a:off x="6080443" y="3729112"/>
            <a:ext cx="441" cy="1505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104">
            <a:extLst>
              <a:ext uri="{FF2B5EF4-FFF2-40B4-BE49-F238E27FC236}">
                <a16:creationId xmlns:a16="http://schemas.microsoft.com/office/drawing/2014/main" id="{228F675D-5F19-4DD3-BF1D-312FE64A3B9C}"/>
              </a:ext>
            </a:extLst>
          </p:cNvPr>
          <p:cNvCxnSpPr/>
          <p:nvPr/>
        </p:nvCxnSpPr>
        <p:spPr>
          <a:xfrm>
            <a:off x="5534475" y="3882513"/>
            <a:ext cx="11433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75C0DA8F-8306-400D-B7CB-B2C9FBCDC161}"/>
              </a:ext>
            </a:extLst>
          </p:cNvPr>
          <p:cNvCxnSpPr/>
          <p:nvPr/>
        </p:nvCxnSpPr>
        <p:spPr>
          <a:xfrm flipH="1">
            <a:off x="5534475" y="3881431"/>
            <a:ext cx="884" cy="149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683CE17A-BD1B-439E-BC07-FBED818B0DED}"/>
              </a:ext>
            </a:extLst>
          </p:cNvPr>
          <p:cNvCxnSpPr>
            <a:endCxn id="55" idx="0"/>
          </p:cNvCxnSpPr>
          <p:nvPr/>
        </p:nvCxnSpPr>
        <p:spPr>
          <a:xfrm>
            <a:off x="6677811" y="3882513"/>
            <a:ext cx="0" cy="2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CE1645D6-EA67-49A3-AD15-5B88D8646ACE}"/>
              </a:ext>
            </a:extLst>
          </p:cNvPr>
          <p:cNvSpPr txBox="1"/>
          <p:nvPr/>
        </p:nvSpPr>
        <p:spPr>
          <a:xfrm>
            <a:off x="5233324" y="4129422"/>
            <a:ext cx="463588" cy="276999"/>
          </a:xfrm>
          <a:prstGeom prst="rect">
            <a:avLst/>
          </a:prstGeom>
          <a:noFill/>
        </p:spPr>
        <p:txBody>
          <a:bodyPr wrap="none" rtlCol="0">
            <a:spAutoFit/>
          </a:bodyPr>
          <a:lstStyle/>
          <a:p>
            <a:r>
              <a:rPr lang="de-DE" sz="1200" dirty="0"/>
              <a:t>Files</a:t>
            </a:r>
          </a:p>
        </p:txBody>
      </p:sp>
      <p:sp>
        <p:nvSpPr>
          <p:cNvPr id="55" name="Nach unten gekrümmtes Band 108">
            <a:extLst>
              <a:ext uri="{FF2B5EF4-FFF2-40B4-BE49-F238E27FC236}">
                <a16:creationId xmlns:a16="http://schemas.microsoft.com/office/drawing/2014/main" id="{5088F051-F43C-4484-8D0F-380EBB07C0E4}"/>
              </a:ext>
            </a:extLst>
          </p:cNvPr>
          <p:cNvSpPr/>
          <p:nvPr/>
        </p:nvSpPr>
        <p:spPr>
          <a:xfrm>
            <a:off x="5975310" y="4069744"/>
            <a:ext cx="1405002" cy="293147"/>
          </a:xfrm>
          <a:prstGeom prst="ellipseRibb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a:extLst>
              <a:ext uri="{FF2B5EF4-FFF2-40B4-BE49-F238E27FC236}">
                <a16:creationId xmlns:a16="http://schemas.microsoft.com/office/drawing/2014/main" id="{51FD7987-B3F5-4FCD-B5A1-9671C32D1DB3}"/>
              </a:ext>
            </a:extLst>
          </p:cNvPr>
          <p:cNvSpPr txBox="1"/>
          <p:nvPr/>
        </p:nvSpPr>
        <p:spPr>
          <a:xfrm>
            <a:off x="6285300" y="4112808"/>
            <a:ext cx="791050" cy="276999"/>
          </a:xfrm>
          <a:prstGeom prst="rect">
            <a:avLst/>
          </a:prstGeom>
          <a:noFill/>
        </p:spPr>
        <p:txBody>
          <a:bodyPr wrap="none" rtlCol="0">
            <a:spAutoFit/>
          </a:bodyPr>
          <a:lstStyle/>
          <a:p>
            <a:r>
              <a:rPr lang="de-DE" sz="1200" dirty="0" err="1"/>
              <a:t>Metadata</a:t>
            </a:r>
            <a:endParaRPr lang="de-DE" sz="1200" dirty="0"/>
          </a:p>
        </p:txBody>
      </p:sp>
    </p:spTree>
    <p:extLst>
      <p:ext uri="{BB962C8B-B14F-4D97-AF65-F5344CB8AC3E}">
        <p14:creationId xmlns:p14="http://schemas.microsoft.com/office/powerpoint/2010/main" val="2292479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PublicData</a:t>
            </a:r>
            <a:r>
              <a:rPr lang="de-DE" dirty="0"/>
              <a:t>: </a:t>
            </a:r>
            <a:r>
              <a:rPr lang="de-DE" dirty="0" err="1"/>
              <a:t>prepare</a:t>
            </a:r>
            <a:r>
              <a:rPr lang="de-DE" dirty="0"/>
              <a:t> </a:t>
            </a:r>
            <a:r>
              <a:rPr lang="de-DE" dirty="0" err="1"/>
              <a:t>for</a:t>
            </a:r>
            <a:r>
              <a:rPr lang="de-DE" dirty="0"/>
              <a:t> </a:t>
            </a:r>
            <a:r>
              <a:rPr lang="de-DE" dirty="0" err="1"/>
              <a:t>storage</a:t>
            </a:r>
            <a:endParaRPr lang="de-DE" dirty="0"/>
          </a:p>
        </p:txBody>
      </p:sp>
      <p:sp>
        <p:nvSpPr>
          <p:cNvPr id="7" name="Eingekerbter Richtungspfeil 6"/>
          <p:cNvSpPr/>
          <p:nvPr/>
        </p:nvSpPr>
        <p:spPr>
          <a:xfrm>
            <a:off x="2239962" y="1362530"/>
            <a:ext cx="1728192" cy="102611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dirty="0">
              <a:solidFill>
                <a:schemeClr val="tx1"/>
              </a:solidFill>
            </a:endParaRPr>
          </a:p>
        </p:txBody>
      </p:sp>
      <p:sp>
        <p:nvSpPr>
          <p:cNvPr id="8" name="Eingekerbter Richtungspfeil 7"/>
          <p:cNvSpPr/>
          <p:nvPr/>
        </p:nvSpPr>
        <p:spPr>
          <a:xfrm>
            <a:off x="3590112" y="1362530"/>
            <a:ext cx="1728192" cy="1026114"/>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9" name="Eingekerbter Richtungspfeil 8"/>
          <p:cNvSpPr/>
          <p:nvPr/>
        </p:nvSpPr>
        <p:spPr>
          <a:xfrm>
            <a:off x="4940262" y="1362530"/>
            <a:ext cx="1728192" cy="102611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0" name="Eingekerbter Richtungspfeil 9"/>
          <p:cNvSpPr/>
          <p:nvPr/>
        </p:nvSpPr>
        <p:spPr>
          <a:xfrm>
            <a:off x="6300192" y="1362530"/>
            <a:ext cx="1728192" cy="1026114"/>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3" name="Textfeld 12"/>
          <p:cNvSpPr txBox="1"/>
          <p:nvPr/>
        </p:nvSpPr>
        <p:spPr>
          <a:xfrm>
            <a:off x="2774956" y="1610130"/>
            <a:ext cx="898323" cy="530915"/>
          </a:xfrm>
          <a:prstGeom prst="rect">
            <a:avLst/>
          </a:prstGeom>
          <a:noFill/>
        </p:spPr>
        <p:txBody>
          <a:bodyPr wrap="none" lIns="68580" tIns="34290" rIns="68580" bIns="34290" rtlCol="0">
            <a:spAutoFit/>
          </a:bodyPr>
          <a:lstStyle/>
          <a:p>
            <a:r>
              <a:rPr lang="de-DE" sz="1500" dirty="0" err="1">
                <a:solidFill>
                  <a:schemeClr val="bg1"/>
                </a:solidFill>
              </a:rPr>
              <a:t>Prepare</a:t>
            </a:r>
            <a:endParaRPr lang="de-DE" sz="1500" dirty="0">
              <a:solidFill>
                <a:schemeClr val="bg1"/>
              </a:solidFill>
            </a:endParaRPr>
          </a:p>
          <a:p>
            <a:r>
              <a:rPr lang="de-DE" sz="1500" dirty="0" err="1">
                <a:solidFill>
                  <a:schemeClr val="bg1"/>
                </a:solidFill>
              </a:rPr>
              <a:t>collection</a:t>
            </a:r>
            <a:endParaRPr lang="de-DE" sz="1500" dirty="0">
              <a:solidFill>
                <a:schemeClr val="bg1"/>
              </a:solidFill>
            </a:endParaRPr>
          </a:p>
        </p:txBody>
      </p:sp>
      <p:sp>
        <p:nvSpPr>
          <p:cNvPr id="14" name="Textfeld 13"/>
          <p:cNvSpPr txBox="1"/>
          <p:nvPr/>
        </p:nvSpPr>
        <p:spPr>
          <a:xfrm>
            <a:off x="6905444" y="1725546"/>
            <a:ext cx="691536" cy="300082"/>
          </a:xfrm>
          <a:prstGeom prst="rect">
            <a:avLst/>
          </a:prstGeom>
          <a:noFill/>
        </p:spPr>
        <p:txBody>
          <a:bodyPr wrap="none" lIns="68580" tIns="34290" rIns="68580" bIns="34290" rtlCol="0">
            <a:spAutoFit/>
          </a:bodyPr>
          <a:lstStyle/>
          <a:p>
            <a:r>
              <a:rPr lang="de-DE" sz="1500" dirty="0" err="1">
                <a:solidFill>
                  <a:schemeClr val="bg1"/>
                </a:solidFill>
              </a:rPr>
              <a:t>Submit</a:t>
            </a:r>
            <a:endParaRPr lang="de-DE" sz="1500" dirty="0">
              <a:solidFill>
                <a:schemeClr val="bg1"/>
              </a:solidFill>
            </a:endParaRPr>
          </a:p>
        </p:txBody>
      </p:sp>
      <p:sp>
        <p:nvSpPr>
          <p:cNvPr id="15" name="Textfeld 14"/>
          <p:cNvSpPr txBox="1"/>
          <p:nvPr/>
        </p:nvSpPr>
        <p:spPr>
          <a:xfrm>
            <a:off x="4094168" y="1494714"/>
            <a:ext cx="832600" cy="761747"/>
          </a:xfrm>
          <a:prstGeom prst="rect">
            <a:avLst/>
          </a:prstGeom>
          <a:noFill/>
        </p:spPr>
        <p:txBody>
          <a:bodyPr wrap="none" lIns="68580" tIns="34290" rIns="68580" bIns="34290" rtlCol="0">
            <a:spAutoFit/>
          </a:bodyPr>
          <a:lstStyle/>
          <a:p>
            <a:r>
              <a:rPr lang="de-DE" sz="1500" dirty="0">
                <a:solidFill>
                  <a:schemeClr val="bg1"/>
                </a:solidFill>
              </a:rPr>
              <a:t>Login</a:t>
            </a:r>
            <a:br>
              <a:rPr lang="de-DE" sz="1500" dirty="0">
                <a:solidFill>
                  <a:schemeClr val="bg1"/>
                </a:solidFill>
              </a:rPr>
            </a:br>
            <a:r>
              <a:rPr lang="de-DE" sz="1500" dirty="0" err="1">
                <a:solidFill>
                  <a:schemeClr val="bg1"/>
                </a:solidFill>
              </a:rPr>
              <a:t>with</a:t>
            </a:r>
            <a:r>
              <a:rPr lang="de-DE" sz="1500" dirty="0">
                <a:solidFill>
                  <a:schemeClr val="bg1"/>
                </a:solidFill>
              </a:rPr>
              <a:t> ZIM</a:t>
            </a:r>
            <a:br>
              <a:rPr lang="de-DE" sz="1500" dirty="0">
                <a:solidFill>
                  <a:schemeClr val="bg1"/>
                </a:solidFill>
              </a:rPr>
            </a:br>
            <a:r>
              <a:rPr lang="de-DE" sz="1500" dirty="0" err="1">
                <a:solidFill>
                  <a:schemeClr val="bg1"/>
                </a:solidFill>
              </a:rPr>
              <a:t>account</a:t>
            </a:r>
            <a:endParaRPr lang="de-DE" sz="1500" dirty="0">
              <a:solidFill>
                <a:schemeClr val="bg1"/>
              </a:solidFill>
            </a:endParaRPr>
          </a:p>
        </p:txBody>
      </p:sp>
      <p:sp>
        <p:nvSpPr>
          <p:cNvPr id="16" name="Textfeld 15"/>
          <p:cNvSpPr txBox="1"/>
          <p:nvPr/>
        </p:nvSpPr>
        <p:spPr>
          <a:xfrm>
            <a:off x="5415187" y="1608176"/>
            <a:ext cx="999313" cy="530915"/>
          </a:xfrm>
          <a:prstGeom prst="rect">
            <a:avLst/>
          </a:prstGeom>
          <a:noFill/>
        </p:spPr>
        <p:txBody>
          <a:bodyPr wrap="none" lIns="68580" tIns="34290" rIns="68580" bIns="34290" rtlCol="0">
            <a:spAutoFit/>
          </a:bodyPr>
          <a:lstStyle/>
          <a:p>
            <a:r>
              <a:rPr lang="de-DE" sz="1500" dirty="0">
                <a:solidFill>
                  <a:schemeClr val="bg1"/>
                </a:solidFill>
              </a:rPr>
              <a:t>Grant </a:t>
            </a:r>
          </a:p>
          <a:p>
            <a:r>
              <a:rPr lang="de-DE" sz="1500" dirty="0" err="1">
                <a:solidFill>
                  <a:schemeClr val="bg1"/>
                </a:solidFill>
              </a:rPr>
              <a:t>permission</a:t>
            </a:r>
            <a:endParaRPr lang="de-DE" sz="1500" dirty="0">
              <a:solidFill>
                <a:schemeClr val="bg1"/>
              </a:solidFill>
            </a:endParaRPr>
          </a:p>
        </p:txBody>
      </p:sp>
      <p:sp>
        <p:nvSpPr>
          <p:cNvPr id="21" name="Textfeld 20"/>
          <p:cNvSpPr txBox="1"/>
          <p:nvPr/>
        </p:nvSpPr>
        <p:spPr>
          <a:xfrm>
            <a:off x="1368792" y="3601348"/>
            <a:ext cx="960584" cy="323165"/>
          </a:xfrm>
          <a:prstGeom prst="rect">
            <a:avLst/>
          </a:prstGeom>
          <a:solidFill>
            <a:schemeClr val="tx2"/>
          </a:solidFill>
        </p:spPr>
        <p:txBody>
          <a:bodyPr wrap="none" rtlCol="0">
            <a:spAutoFit/>
          </a:bodyPr>
          <a:lstStyle/>
          <a:p>
            <a:r>
              <a:rPr lang="de-DE" sz="1500" dirty="0" err="1">
                <a:solidFill>
                  <a:schemeClr val="bg1"/>
                </a:solidFill>
              </a:rPr>
              <a:t>Submitter</a:t>
            </a:r>
            <a:endParaRPr lang="de-DE" sz="1500" dirty="0">
              <a:solidFill>
                <a:schemeClr val="bg1"/>
              </a:solidFill>
            </a:endParaRPr>
          </a:p>
        </p:txBody>
      </p:sp>
      <p:sp>
        <p:nvSpPr>
          <p:cNvPr id="22" name="Eingekerbter Richtungspfeil 21"/>
          <p:cNvSpPr/>
          <p:nvPr/>
        </p:nvSpPr>
        <p:spPr>
          <a:xfrm>
            <a:off x="875913" y="1362530"/>
            <a:ext cx="1728192" cy="102611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dirty="0">
              <a:solidFill>
                <a:schemeClr val="tx1"/>
              </a:solidFill>
            </a:endParaRPr>
          </a:p>
        </p:txBody>
      </p:sp>
      <p:sp>
        <p:nvSpPr>
          <p:cNvPr id="23" name="Textfeld 22"/>
          <p:cNvSpPr txBox="1"/>
          <p:nvPr/>
        </p:nvSpPr>
        <p:spPr>
          <a:xfrm>
            <a:off x="1410907" y="1610130"/>
            <a:ext cx="851900" cy="530915"/>
          </a:xfrm>
          <a:prstGeom prst="rect">
            <a:avLst/>
          </a:prstGeom>
          <a:noFill/>
        </p:spPr>
        <p:txBody>
          <a:bodyPr wrap="none" lIns="68580" tIns="34290" rIns="68580" bIns="34290" rtlCol="0">
            <a:spAutoFit/>
          </a:bodyPr>
          <a:lstStyle/>
          <a:p>
            <a:r>
              <a:rPr lang="de-DE" sz="1500" dirty="0">
                <a:solidFill>
                  <a:schemeClr val="bg1"/>
                </a:solidFill>
              </a:rPr>
              <a:t>Create</a:t>
            </a:r>
          </a:p>
          <a:p>
            <a:r>
              <a:rPr lang="de-DE" sz="1500" dirty="0" err="1">
                <a:solidFill>
                  <a:schemeClr val="bg1"/>
                </a:solidFill>
              </a:rPr>
              <a:t>structure</a:t>
            </a:r>
            <a:endParaRPr lang="de-DE" sz="1500" dirty="0">
              <a:solidFill>
                <a:schemeClr val="bg1"/>
              </a:solidFill>
            </a:endParaRPr>
          </a:p>
        </p:txBody>
      </p:sp>
      <p:sp>
        <p:nvSpPr>
          <p:cNvPr id="25" name="Textfeld 24"/>
          <p:cNvSpPr txBox="1"/>
          <p:nvPr/>
        </p:nvSpPr>
        <p:spPr>
          <a:xfrm>
            <a:off x="1368792" y="3184689"/>
            <a:ext cx="1297150" cy="323165"/>
          </a:xfrm>
          <a:prstGeom prst="rect">
            <a:avLst/>
          </a:prstGeom>
          <a:solidFill>
            <a:schemeClr val="accent2">
              <a:lumMod val="75000"/>
            </a:schemeClr>
          </a:solidFill>
        </p:spPr>
        <p:txBody>
          <a:bodyPr wrap="none" rtlCol="0">
            <a:spAutoFit/>
          </a:bodyPr>
          <a:lstStyle/>
          <a:p>
            <a:r>
              <a:rPr lang="de-DE" sz="1500" dirty="0" err="1">
                <a:solidFill>
                  <a:schemeClr val="bg1"/>
                </a:solidFill>
              </a:rPr>
              <a:t>DSpace</a:t>
            </a:r>
            <a:r>
              <a:rPr lang="de-DE" sz="1500" dirty="0">
                <a:solidFill>
                  <a:schemeClr val="bg1"/>
                </a:solidFill>
              </a:rPr>
              <a:t> </a:t>
            </a:r>
            <a:r>
              <a:rPr lang="de-DE" sz="1500" dirty="0" err="1">
                <a:solidFill>
                  <a:schemeClr val="bg1"/>
                </a:solidFill>
              </a:rPr>
              <a:t>admin</a:t>
            </a:r>
            <a:endParaRPr lang="de-DE" sz="1500" dirty="0">
              <a:solidFill>
                <a:schemeClr val="bg1"/>
              </a:solidFill>
            </a:endParaRPr>
          </a:p>
        </p:txBody>
      </p:sp>
    </p:spTree>
    <p:extLst>
      <p:ext uri="{BB962C8B-B14F-4D97-AF65-F5344CB8AC3E}">
        <p14:creationId xmlns:p14="http://schemas.microsoft.com/office/powerpoint/2010/main" val="2149862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PublicData</a:t>
            </a:r>
            <a:r>
              <a:rPr lang="de-DE" dirty="0"/>
              <a:t>: </a:t>
            </a:r>
            <a:r>
              <a:rPr lang="de-DE" dirty="0" err="1"/>
              <a:t>submit</a:t>
            </a:r>
            <a:r>
              <a:rPr lang="de-DE" dirty="0"/>
              <a:t> </a:t>
            </a:r>
            <a:r>
              <a:rPr lang="de-DE" dirty="0" err="1"/>
              <a:t>workflow</a:t>
            </a:r>
            <a:endParaRPr lang="de-DE" dirty="0"/>
          </a:p>
        </p:txBody>
      </p:sp>
      <p:sp>
        <p:nvSpPr>
          <p:cNvPr id="7" name="Eingekerbter Richtungspfeil 6"/>
          <p:cNvSpPr/>
          <p:nvPr/>
        </p:nvSpPr>
        <p:spPr>
          <a:xfrm>
            <a:off x="197514" y="1365615"/>
            <a:ext cx="1728192" cy="1026114"/>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dirty="0">
              <a:solidFill>
                <a:schemeClr val="tx1"/>
              </a:solidFill>
            </a:endParaRPr>
          </a:p>
        </p:txBody>
      </p:sp>
      <p:sp>
        <p:nvSpPr>
          <p:cNvPr id="8" name="Eingekerbter Richtungspfeil 7"/>
          <p:cNvSpPr/>
          <p:nvPr/>
        </p:nvSpPr>
        <p:spPr>
          <a:xfrm>
            <a:off x="1547664" y="1365615"/>
            <a:ext cx="1728192" cy="1026114"/>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9" name="Eingekerbter Richtungspfeil 8"/>
          <p:cNvSpPr/>
          <p:nvPr/>
        </p:nvSpPr>
        <p:spPr>
          <a:xfrm>
            <a:off x="2897814" y="1365615"/>
            <a:ext cx="1728192" cy="10261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0" name="Eingekerbter Richtungspfeil 9"/>
          <p:cNvSpPr/>
          <p:nvPr/>
        </p:nvSpPr>
        <p:spPr>
          <a:xfrm>
            <a:off x="4257744" y="1365615"/>
            <a:ext cx="1728192" cy="1026114"/>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1" name="Eingekerbter Richtungspfeil 10"/>
          <p:cNvSpPr/>
          <p:nvPr/>
        </p:nvSpPr>
        <p:spPr>
          <a:xfrm>
            <a:off x="5598114" y="1365615"/>
            <a:ext cx="1782198" cy="102611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2" name="Eingekerbter Richtungspfeil 11"/>
          <p:cNvSpPr/>
          <p:nvPr/>
        </p:nvSpPr>
        <p:spPr>
          <a:xfrm>
            <a:off x="6990932" y="1365615"/>
            <a:ext cx="2016224" cy="102611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3" name="Textfeld 12"/>
          <p:cNvSpPr txBox="1"/>
          <p:nvPr/>
        </p:nvSpPr>
        <p:spPr>
          <a:xfrm>
            <a:off x="735327" y="1636297"/>
            <a:ext cx="884345" cy="530915"/>
          </a:xfrm>
          <a:prstGeom prst="rect">
            <a:avLst/>
          </a:prstGeom>
          <a:noFill/>
        </p:spPr>
        <p:txBody>
          <a:bodyPr wrap="none" lIns="68580" tIns="34290" rIns="68580" bIns="34290" rtlCol="0">
            <a:spAutoFit/>
          </a:bodyPr>
          <a:lstStyle/>
          <a:p>
            <a:r>
              <a:rPr lang="de-DE" sz="1500" dirty="0">
                <a:solidFill>
                  <a:schemeClr val="bg1"/>
                </a:solidFill>
              </a:rPr>
              <a:t>Enter</a:t>
            </a:r>
          </a:p>
          <a:p>
            <a:r>
              <a:rPr lang="de-DE" sz="1500" dirty="0" err="1">
                <a:solidFill>
                  <a:schemeClr val="bg1"/>
                </a:solidFill>
              </a:rPr>
              <a:t>metadata</a:t>
            </a:r>
            <a:endParaRPr lang="de-DE" sz="1500" dirty="0">
              <a:solidFill>
                <a:schemeClr val="bg1"/>
              </a:solidFill>
            </a:endParaRPr>
          </a:p>
        </p:txBody>
      </p:sp>
      <p:sp>
        <p:nvSpPr>
          <p:cNvPr id="14" name="Textfeld 13"/>
          <p:cNvSpPr txBox="1"/>
          <p:nvPr/>
        </p:nvSpPr>
        <p:spPr>
          <a:xfrm>
            <a:off x="4784831" y="1636296"/>
            <a:ext cx="835037" cy="530915"/>
          </a:xfrm>
          <a:prstGeom prst="rect">
            <a:avLst/>
          </a:prstGeom>
          <a:noFill/>
        </p:spPr>
        <p:txBody>
          <a:bodyPr wrap="none" lIns="68580" tIns="34290" rIns="68580" bIns="34290" rtlCol="0">
            <a:spAutoFit/>
          </a:bodyPr>
          <a:lstStyle/>
          <a:p>
            <a:r>
              <a:rPr lang="de-DE" sz="1500" dirty="0">
                <a:solidFill>
                  <a:schemeClr val="bg1"/>
                </a:solidFill>
              </a:rPr>
              <a:t>Set </a:t>
            </a:r>
          </a:p>
          <a:p>
            <a:r>
              <a:rPr lang="de-DE" sz="1500" dirty="0" err="1">
                <a:solidFill>
                  <a:schemeClr val="bg1"/>
                </a:solidFill>
              </a:rPr>
              <a:t>embargo</a:t>
            </a:r>
            <a:endParaRPr lang="de-DE" sz="1500" dirty="0">
              <a:solidFill>
                <a:schemeClr val="bg1"/>
              </a:solidFill>
            </a:endParaRPr>
          </a:p>
        </p:txBody>
      </p:sp>
      <p:sp>
        <p:nvSpPr>
          <p:cNvPr id="15" name="Textfeld 14"/>
          <p:cNvSpPr txBox="1"/>
          <p:nvPr/>
        </p:nvSpPr>
        <p:spPr>
          <a:xfrm>
            <a:off x="2142654" y="1635646"/>
            <a:ext cx="701154" cy="530915"/>
          </a:xfrm>
          <a:prstGeom prst="rect">
            <a:avLst/>
          </a:prstGeom>
          <a:noFill/>
        </p:spPr>
        <p:txBody>
          <a:bodyPr wrap="none" lIns="68580" tIns="34290" rIns="68580" bIns="34290" rtlCol="0">
            <a:spAutoFit/>
          </a:bodyPr>
          <a:lstStyle/>
          <a:p>
            <a:r>
              <a:rPr lang="de-DE" sz="1500" dirty="0">
                <a:solidFill>
                  <a:schemeClr val="bg1"/>
                </a:solidFill>
              </a:rPr>
              <a:t>Upload</a:t>
            </a:r>
          </a:p>
          <a:p>
            <a:r>
              <a:rPr lang="de-DE" sz="1500" dirty="0" err="1">
                <a:solidFill>
                  <a:schemeClr val="bg1"/>
                </a:solidFill>
              </a:rPr>
              <a:t>files</a:t>
            </a:r>
            <a:endParaRPr lang="de-DE" sz="1500" dirty="0">
              <a:solidFill>
                <a:schemeClr val="bg1"/>
              </a:solidFill>
            </a:endParaRPr>
          </a:p>
        </p:txBody>
      </p:sp>
      <p:sp>
        <p:nvSpPr>
          <p:cNvPr id="16" name="Textfeld 15"/>
          <p:cNvSpPr txBox="1"/>
          <p:nvPr/>
        </p:nvSpPr>
        <p:spPr>
          <a:xfrm>
            <a:off x="3347864" y="1631055"/>
            <a:ext cx="1091453" cy="530915"/>
          </a:xfrm>
          <a:prstGeom prst="rect">
            <a:avLst/>
          </a:prstGeom>
          <a:noFill/>
        </p:spPr>
        <p:txBody>
          <a:bodyPr wrap="none" lIns="68580" tIns="34290" rIns="68580" bIns="34290" rtlCol="0">
            <a:spAutoFit/>
          </a:bodyPr>
          <a:lstStyle/>
          <a:p>
            <a:r>
              <a:rPr lang="de-DE" sz="1500" dirty="0">
                <a:solidFill>
                  <a:schemeClr val="bg1"/>
                </a:solidFill>
              </a:rPr>
              <a:t>Enter </a:t>
            </a:r>
            <a:r>
              <a:rPr lang="de-DE" sz="1500" dirty="0" err="1">
                <a:solidFill>
                  <a:schemeClr val="bg1"/>
                </a:solidFill>
              </a:rPr>
              <a:t>file</a:t>
            </a:r>
            <a:endParaRPr lang="de-DE" sz="1500" dirty="0">
              <a:solidFill>
                <a:schemeClr val="bg1"/>
              </a:solidFill>
            </a:endParaRPr>
          </a:p>
          <a:p>
            <a:r>
              <a:rPr lang="de-DE" sz="1500" dirty="0" err="1">
                <a:solidFill>
                  <a:schemeClr val="bg1"/>
                </a:solidFill>
              </a:rPr>
              <a:t>descriptions</a:t>
            </a:r>
            <a:endParaRPr lang="de-DE" sz="1500" dirty="0">
              <a:solidFill>
                <a:schemeClr val="bg1"/>
              </a:solidFill>
            </a:endParaRPr>
          </a:p>
        </p:txBody>
      </p:sp>
      <p:sp>
        <p:nvSpPr>
          <p:cNvPr id="17" name="Textfeld 16"/>
          <p:cNvSpPr txBox="1"/>
          <p:nvPr/>
        </p:nvSpPr>
        <p:spPr>
          <a:xfrm>
            <a:off x="7575387" y="1631054"/>
            <a:ext cx="901529" cy="530915"/>
          </a:xfrm>
          <a:prstGeom prst="rect">
            <a:avLst/>
          </a:prstGeom>
          <a:noFill/>
        </p:spPr>
        <p:txBody>
          <a:bodyPr wrap="none" lIns="68580" tIns="34290" rIns="68580" bIns="34290" rtlCol="0">
            <a:spAutoFit/>
          </a:bodyPr>
          <a:lstStyle/>
          <a:p>
            <a:r>
              <a:rPr lang="de-DE" sz="1500" dirty="0"/>
              <a:t>Select CC </a:t>
            </a:r>
          </a:p>
          <a:p>
            <a:r>
              <a:rPr lang="de-DE" sz="1500" dirty="0" err="1"/>
              <a:t>license</a:t>
            </a:r>
            <a:endParaRPr lang="de-DE" sz="1500" dirty="0"/>
          </a:p>
        </p:txBody>
      </p:sp>
      <p:sp>
        <p:nvSpPr>
          <p:cNvPr id="19" name="Textfeld 18"/>
          <p:cNvSpPr txBox="1"/>
          <p:nvPr/>
        </p:nvSpPr>
        <p:spPr>
          <a:xfrm>
            <a:off x="6070916" y="1491630"/>
            <a:ext cx="990143" cy="761747"/>
          </a:xfrm>
          <a:prstGeom prst="rect">
            <a:avLst/>
          </a:prstGeom>
          <a:noFill/>
        </p:spPr>
        <p:txBody>
          <a:bodyPr wrap="none" lIns="68580" tIns="34290" rIns="68580" bIns="34290" rtlCol="0">
            <a:spAutoFit/>
          </a:bodyPr>
          <a:lstStyle/>
          <a:p>
            <a:r>
              <a:rPr lang="de-DE" sz="1500" dirty="0" err="1"/>
              <a:t>Accept</a:t>
            </a:r>
            <a:r>
              <a:rPr lang="de-DE" sz="1500" dirty="0"/>
              <a:t> </a:t>
            </a:r>
          </a:p>
          <a:p>
            <a:r>
              <a:rPr lang="de-DE" sz="1500" dirty="0"/>
              <a:t>end </a:t>
            </a:r>
            <a:r>
              <a:rPr lang="de-DE" sz="1500" dirty="0" err="1"/>
              <a:t>user</a:t>
            </a:r>
            <a:endParaRPr lang="de-DE" sz="1500" dirty="0"/>
          </a:p>
          <a:p>
            <a:r>
              <a:rPr lang="de-DE" sz="1500" dirty="0" err="1"/>
              <a:t>agreement</a:t>
            </a:r>
            <a:endParaRPr lang="de-DE" sz="1500" dirty="0"/>
          </a:p>
        </p:txBody>
      </p:sp>
      <p:cxnSp>
        <p:nvCxnSpPr>
          <p:cNvPr id="4" name="Gerade Verbindung mit Pfeil 3"/>
          <p:cNvCxnSpPr/>
          <p:nvPr/>
        </p:nvCxnSpPr>
        <p:spPr>
          <a:xfrm flipH="1">
            <a:off x="2863584" y="2690505"/>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4938764" y="2696108"/>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3327107" y="2527555"/>
            <a:ext cx="1671611" cy="307777"/>
          </a:xfrm>
          <a:prstGeom prst="rect">
            <a:avLst/>
          </a:prstGeom>
          <a:noFill/>
        </p:spPr>
        <p:txBody>
          <a:bodyPr wrap="none" rtlCol="0">
            <a:spAutoFit/>
          </a:bodyPr>
          <a:lstStyle/>
          <a:p>
            <a:pPr algn="ctr"/>
            <a:r>
              <a:rPr lang="de-DE" sz="1400" dirty="0" err="1"/>
              <a:t>under</a:t>
            </a:r>
            <a:r>
              <a:rPr lang="de-DE" sz="1400" dirty="0"/>
              <a:t> „Upload </a:t>
            </a:r>
            <a:r>
              <a:rPr lang="de-DE" sz="1400" dirty="0" err="1"/>
              <a:t>files</a:t>
            </a:r>
            <a:r>
              <a:rPr lang="de-DE" sz="1400" dirty="0"/>
              <a:t>“</a:t>
            </a:r>
          </a:p>
        </p:txBody>
      </p:sp>
      <p:sp>
        <p:nvSpPr>
          <p:cNvPr id="31" name="Textfeld 30"/>
          <p:cNvSpPr txBox="1"/>
          <p:nvPr/>
        </p:nvSpPr>
        <p:spPr>
          <a:xfrm>
            <a:off x="1403648" y="3232596"/>
            <a:ext cx="4478918" cy="923330"/>
          </a:xfrm>
          <a:prstGeom prst="rect">
            <a:avLst/>
          </a:prstGeom>
          <a:noFill/>
        </p:spPr>
        <p:txBody>
          <a:bodyPr wrap="none" rtlCol="0">
            <a:spAutoFit/>
          </a:bodyPr>
          <a:lstStyle/>
          <a:p>
            <a:pPr marL="285750" indent="-285750">
              <a:buFont typeface="Arial" panose="020B0604020202020204" pitchFamily="34" charset="0"/>
              <a:buChar char="•"/>
            </a:pPr>
            <a:r>
              <a:rPr lang="en-US" dirty="0"/>
              <a:t>Maximum size of a single file </a:t>
            </a:r>
            <a:r>
              <a:rPr lang="de-DE" dirty="0"/>
              <a:t>: 10 GB</a:t>
            </a:r>
          </a:p>
          <a:p>
            <a:pPr marL="285750" indent="-285750">
              <a:buFont typeface="Arial" panose="020B0604020202020204" pitchFamily="34" charset="0"/>
              <a:buChar char="•"/>
            </a:pPr>
            <a:r>
              <a:rPr lang="de-DE" dirty="0"/>
              <a:t>Maximum </a:t>
            </a:r>
            <a:r>
              <a:rPr lang="de-DE" dirty="0" err="1"/>
              <a:t>size</a:t>
            </a:r>
            <a:r>
              <a:rPr lang="de-DE" dirty="0"/>
              <a:t> </a:t>
            </a:r>
            <a:r>
              <a:rPr lang="de-DE" dirty="0" err="1"/>
              <a:t>of</a:t>
            </a:r>
            <a:r>
              <a:rPr lang="de-DE" dirty="0"/>
              <a:t> </a:t>
            </a:r>
            <a:r>
              <a:rPr lang="de-DE" dirty="0" err="1"/>
              <a:t>the</a:t>
            </a:r>
            <a:r>
              <a:rPr lang="de-DE" dirty="0"/>
              <a:t> </a:t>
            </a:r>
            <a:r>
              <a:rPr lang="de-DE" dirty="0" err="1"/>
              <a:t>whole</a:t>
            </a:r>
            <a:r>
              <a:rPr lang="de-DE" dirty="0"/>
              <a:t> Item: 512 GB</a:t>
            </a:r>
          </a:p>
          <a:p>
            <a:pPr marL="285750" indent="-285750">
              <a:buFont typeface="Arial" panose="020B0604020202020204" pitchFamily="34" charset="0"/>
              <a:buChar char="•"/>
            </a:pPr>
            <a:r>
              <a:rPr lang="de-DE" dirty="0"/>
              <a:t>Compressed </a:t>
            </a:r>
            <a:r>
              <a:rPr lang="de-DE" dirty="0" err="1"/>
              <a:t>files</a:t>
            </a:r>
            <a:r>
              <a:rPr lang="de-DE" dirty="0"/>
              <a:t> </a:t>
            </a:r>
            <a:r>
              <a:rPr lang="de-DE" dirty="0" err="1"/>
              <a:t>allowed</a:t>
            </a:r>
            <a:r>
              <a:rPr lang="de-DE" dirty="0"/>
              <a:t>, e.g. *.</a:t>
            </a:r>
            <a:r>
              <a:rPr lang="de-DE" dirty="0" err="1"/>
              <a:t>zip</a:t>
            </a:r>
            <a:r>
              <a:rPr lang="de-DE" dirty="0"/>
              <a:t>, *.</a:t>
            </a:r>
            <a:r>
              <a:rPr lang="de-DE" dirty="0" err="1"/>
              <a:t>tgz</a:t>
            </a:r>
            <a:endParaRPr lang="de-DE" dirty="0"/>
          </a:p>
        </p:txBody>
      </p:sp>
    </p:spTree>
    <p:extLst>
      <p:ext uri="{BB962C8B-B14F-4D97-AF65-F5344CB8AC3E}">
        <p14:creationId xmlns:p14="http://schemas.microsoft.com/office/powerpoint/2010/main" val="1058730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ECD7DFF-0AC3-484D-A27C-521BB4F3B8E9}"/>
              </a:ext>
            </a:extLst>
          </p:cNvPr>
          <p:cNvSpPr>
            <a:spLocks noGrp="1"/>
          </p:cNvSpPr>
          <p:nvPr>
            <p:ph type="title"/>
          </p:nvPr>
        </p:nvSpPr>
        <p:spPr/>
        <p:txBody>
          <a:bodyPr>
            <a:normAutofit fontScale="90000"/>
          </a:bodyPr>
          <a:lstStyle/>
          <a:p>
            <a:r>
              <a:rPr lang="de-DE" dirty="0" err="1"/>
              <a:t>PublicData</a:t>
            </a:r>
            <a:r>
              <a:rPr lang="de-DE" dirty="0"/>
              <a:t>: </a:t>
            </a:r>
            <a:r>
              <a:rPr lang="de-DE" dirty="0" err="1"/>
              <a:t>involved</a:t>
            </a:r>
            <a:r>
              <a:rPr lang="de-DE" dirty="0"/>
              <a:t> </a:t>
            </a:r>
            <a:r>
              <a:rPr lang="de-DE" dirty="0" err="1"/>
              <a:t>services</a:t>
            </a:r>
            <a:endParaRPr lang="de-DE" dirty="0"/>
          </a:p>
        </p:txBody>
      </p:sp>
      <p:sp>
        <p:nvSpPr>
          <p:cNvPr id="36" name="Würfel 35"/>
          <p:cNvSpPr/>
          <p:nvPr/>
        </p:nvSpPr>
        <p:spPr bwMode="auto">
          <a:xfrm>
            <a:off x="5177223" y="2127539"/>
            <a:ext cx="801216" cy="645314"/>
          </a:xfrm>
          <a:prstGeom prst="cube">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37" name="Textfeld 36"/>
          <p:cNvSpPr txBox="1"/>
          <p:nvPr/>
        </p:nvSpPr>
        <p:spPr bwMode="auto">
          <a:xfrm>
            <a:off x="5266335" y="2413606"/>
            <a:ext cx="483146" cy="207749"/>
          </a:xfrm>
          <a:prstGeom prst="rect">
            <a:avLst/>
          </a:prstGeom>
          <a:noFill/>
          <a:ln w="6350">
            <a:noFill/>
          </a:ln>
        </p:spPr>
        <p:txBody>
          <a:bodyPr wrap="none" lIns="68580" tIns="34290" rIns="68580" bIns="34290" rtlCol="0">
            <a:spAutoFit/>
          </a:bodyPr>
          <a:lstStyle/>
          <a:p>
            <a:r>
              <a:rPr lang="de-DE" sz="900" dirty="0" err="1">
                <a:solidFill>
                  <a:schemeClr val="bg1"/>
                </a:solidFill>
              </a:rPr>
              <a:t>DSpace</a:t>
            </a:r>
            <a:endParaRPr lang="de-DE" sz="900" dirty="0">
              <a:solidFill>
                <a:schemeClr val="bg1"/>
              </a:solidFill>
            </a:endParaRPr>
          </a:p>
        </p:txBody>
      </p:sp>
      <p:sp>
        <p:nvSpPr>
          <p:cNvPr id="38" name="Würfel 37"/>
          <p:cNvSpPr/>
          <p:nvPr/>
        </p:nvSpPr>
        <p:spPr bwMode="auto">
          <a:xfrm>
            <a:off x="5177223" y="3654628"/>
            <a:ext cx="801216" cy="645314"/>
          </a:xfrm>
          <a:prstGeom prst="cube">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39" name="Textfeld 38"/>
          <p:cNvSpPr txBox="1"/>
          <p:nvPr/>
        </p:nvSpPr>
        <p:spPr bwMode="auto">
          <a:xfrm>
            <a:off x="5206938" y="3945551"/>
            <a:ext cx="596959" cy="207749"/>
          </a:xfrm>
          <a:prstGeom prst="rect">
            <a:avLst/>
          </a:prstGeom>
          <a:noFill/>
          <a:ln w="6350">
            <a:noFill/>
          </a:ln>
        </p:spPr>
        <p:txBody>
          <a:bodyPr wrap="none" lIns="68580" tIns="34290" rIns="68580" bIns="34290" rtlCol="0">
            <a:spAutoFit/>
          </a:bodyPr>
          <a:lstStyle/>
          <a:p>
            <a:pPr algn="ctr"/>
            <a:r>
              <a:rPr lang="de-DE" sz="900" dirty="0"/>
              <a:t>Fileserver</a:t>
            </a:r>
          </a:p>
        </p:txBody>
      </p:sp>
      <p:sp>
        <p:nvSpPr>
          <p:cNvPr id="42" name="Würfel 41"/>
          <p:cNvSpPr/>
          <p:nvPr/>
        </p:nvSpPr>
        <p:spPr bwMode="auto">
          <a:xfrm>
            <a:off x="7443192" y="2124432"/>
            <a:ext cx="801216" cy="645314"/>
          </a:xfrm>
          <a:prstGeom prst="cube">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43" name="Textfeld 42"/>
          <p:cNvSpPr txBox="1"/>
          <p:nvPr/>
        </p:nvSpPr>
        <p:spPr bwMode="auto">
          <a:xfrm>
            <a:off x="7454758" y="2413606"/>
            <a:ext cx="600164" cy="207749"/>
          </a:xfrm>
          <a:prstGeom prst="rect">
            <a:avLst/>
          </a:prstGeom>
          <a:noFill/>
          <a:ln w="6350">
            <a:noFill/>
          </a:ln>
        </p:spPr>
        <p:txBody>
          <a:bodyPr wrap="none" lIns="68580" tIns="34290" rIns="68580" bIns="34290" rtlCol="0">
            <a:spAutoFit/>
          </a:bodyPr>
          <a:lstStyle/>
          <a:p>
            <a:pPr algn="ctr"/>
            <a:r>
              <a:rPr lang="de-DE" sz="900" dirty="0"/>
              <a:t>Data </a:t>
            </a:r>
            <a:r>
              <a:rPr lang="de-DE" sz="900" dirty="0" err="1"/>
              <a:t>base</a:t>
            </a:r>
            <a:endParaRPr lang="de-DE" sz="900" dirty="0"/>
          </a:p>
        </p:txBody>
      </p:sp>
      <p:grpSp>
        <p:nvGrpSpPr>
          <p:cNvPr id="44" name="Gruppieren 43"/>
          <p:cNvGrpSpPr/>
          <p:nvPr/>
        </p:nvGrpSpPr>
        <p:grpSpPr>
          <a:xfrm>
            <a:off x="5345837" y="767809"/>
            <a:ext cx="463487" cy="594066"/>
            <a:chOff x="4304593" y="404664"/>
            <a:chExt cx="617983" cy="792088"/>
          </a:xfrm>
        </p:grpSpPr>
        <p:sp>
          <p:nvSpPr>
            <p:cNvPr id="45" name="Kreis 44"/>
            <p:cNvSpPr/>
            <p:nvPr/>
          </p:nvSpPr>
          <p:spPr>
            <a:xfrm>
              <a:off x="4304593" y="764704"/>
              <a:ext cx="617983" cy="432048"/>
            </a:xfrm>
            <a:prstGeom prst="pie">
              <a:avLst>
                <a:gd name="adj1" fmla="val 10800000"/>
                <a:gd name="adj2" fmla="val 612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6" name="Ellipse 45"/>
            <p:cNvSpPr/>
            <p:nvPr/>
          </p:nvSpPr>
          <p:spPr>
            <a:xfrm>
              <a:off x="4435954" y="404664"/>
              <a:ext cx="370790" cy="50405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1" name="Gerade Verbindung mit Pfeil 50"/>
          <p:cNvCxnSpPr/>
          <p:nvPr/>
        </p:nvCxnSpPr>
        <p:spPr>
          <a:xfrm>
            <a:off x="5591841" y="1307870"/>
            <a:ext cx="0" cy="756083"/>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p:cNvSpPr txBox="1"/>
          <p:nvPr/>
        </p:nvSpPr>
        <p:spPr>
          <a:xfrm>
            <a:off x="4860032" y="1431917"/>
            <a:ext cx="596958" cy="207749"/>
          </a:xfrm>
          <a:prstGeom prst="rect">
            <a:avLst/>
          </a:prstGeom>
          <a:noFill/>
          <a:ln>
            <a:solidFill>
              <a:schemeClr val="tx1"/>
            </a:solidFill>
          </a:ln>
        </p:spPr>
        <p:txBody>
          <a:bodyPr wrap="none" lIns="68580" tIns="34290" rIns="68580" bIns="34290" rtlCol="0">
            <a:spAutoFit/>
          </a:bodyPr>
          <a:lstStyle/>
          <a:p>
            <a:r>
              <a:rPr lang="de-DE" sz="900" dirty="0" err="1"/>
              <a:t>Metadata</a:t>
            </a:r>
            <a:endParaRPr lang="de-DE" sz="900" dirty="0"/>
          </a:p>
        </p:txBody>
      </p:sp>
      <p:sp>
        <p:nvSpPr>
          <p:cNvPr id="53" name="Gefaltete Ecke 52"/>
          <p:cNvSpPr/>
          <p:nvPr/>
        </p:nvSpPr>
        <p:spPr>
          <a:xfrm>
            <a:off x="4644008" y="1577328"/>
            <a:ext cx="279890" cy="436337"/>
          </a:xfrm>
          <a:prstGeom prst="foldedCorner">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a:p>
        </p:txBody>
      </p:sp>
      <p:cxnSp>
        <p:nvCxnSpPr>
          <p:cNvPr id="57" name="Gerade Verbindung mit Pfeil 56"/>
          <p:cNvCxnSpPr>
            <a:cxnSpLocks/>
          </p:cNvCxnSpPr>
          <p:nvPr/>
        </p:nvCxnSpPr>
        <p:spPr>
          <a:xfrm>
            <a:off x="5595041" y="2883374"/>
            <a:ext cx="0" cy="702078"/>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5595447" y="1431917"/>
            <a:ext cx="1536318" cy="346249"/>
          </a:xfrm>
          <a:prstGeom prst="rect">
            <a:avLst/>
          </a:prstGeom>
          <a:noFill/>
        </p:spPr>
        <p:txBody>
          <a:bodyPr wrap="none" lIns="68580" tIns="34290" rIns="68580" bIns="34290" rtlCol="0">
            <a:spAutoFit/>
          </a:bodyPr>
          <a:lstStyle/>
          <a:p>
            <a:r>
              <a:rPr lang="de-DE" sz="900" dirty="0"/>
              <a:t>Researcher </a:t>
            </a:r>
            <a:r>
              <a:rPr lang="de-DE" sz="900" dirty="0" err="1"/>
              <a:t>uploads</a:t>
            </a:r>
            <a:r>
              <a:rPr lang="de-DE" sz="900" dirty="0"/>
              <a:t> </a:t>
            </a:r>
            <a:r>
              <a:rPr lang="de-DE" sz="900" dirty="0" err="1"/>
              <a:t>data</a:t>
            </a:r>
            <a:r>
              <a:rPr lang="de-DE" sz="900" dirty="0"/>
              <a:t> </a:t>
            </a:r>
            <a:r>
              <a:rPr lang="de-DE" sz="900" dirty="0" err="1"/>
              <a:t>files</a:t>
            </a:r>
            <a:r>
              <a:rPr lang="de-DE" sz="900" dirty="0"/>
              <a:t> </a:t>
            </a:r>
          </a:p>
          <a:p>
            <a:r>
              <a:rPr lang="de-DE" sz="900" dirty="0"/>
              <a:t>and </a:t>
            </a:r>
            <a:r>
              <a:rPr lang="de-DE" sz="900" dirty="0" err="1"/>
              <a:t>enters</a:t>
            </a:r>
            <a:r>
              <a:rPr lang="de-DE" sz="900" dirty="0"/>
              <a:t> </a:t>
            </a:r>
            <a:r>
              <a:rPr lang="de-DE" sz="900" dirty="0" err="1"/>
              <a:t>metadata</a:t>
            </a:r>
            <a:endParaRPr lang="de-DE" sz="900" dirty="0"/>
          </a:p>
        </p:txBody>
      </p:sp>
      <p:sp>
        <p:nvSpPr>
          <p:cNvPr id="2" name="Textfeld 1">
            <a:extLst>
              <a:ext uri="{FF2B5EF4-FFF2-40B4-BE49-F238E27FC236}">
                <a16:creationId xmlns:a16="http://schemas.microsoft.com/office/drawing/2014/main" id="{128A4077-CF63-43E1-BD99-8909B635D1E4}"/>
              </a:ext>
            </a:extLst>
          </p:cNvPr>
          <p:cNvSpPr txBox="1"/>
          <p:nvPr/>
        </p:nvSpPr>
        <p:spPr>
          <a:xfrm rot="16200000">
            <a:off x="4510826" y="1655055"/>
            <a:ext cx="542454" cy="246221"/>
          </a:xfrm>
          <a:prstGeom prst="rect">
            <a:avLst/>
          </a:prstGeom>
          <a:noFill/>
        </p:spPr>
        <p:txBody>
          <a:bodyPr wrap="square" rtlCol="0">
            <a:spAutoFit/>
          </a:bodyPr>
          <a:lstStyle/>
          <a:p>
            <a:pPr algn="ctr"/>
            <a:r>
              <a:rPr lang="de-DE" sz="1000" dirty="0"/>
              <a:t>Data</a:t>
            </a:r>
          </a:p>
        </p:txBody>
      </p:sp>
      <p:sp>
        <p:nvSpPr>
          <p:cNvPr id="34" name="Würfel 33">
            <a:extLst>
              <a:ext uri="{FF2B5EF4-FFF2-40B4-BE49-F238E27FC236}">
                <a16:creationId xmlns:a16="http://schemas.microsoft.com/office/drawing/2014/main" id="{8C5C9D49-4BAD-4F5D-819F-CE1D8CDB2B45}"/>
              </a:ext>
            </a:extLst>
          </p:cNvPr>
          <p:cNvSpPr/>
          <p:nvPr/>
        </p:nvSpPr>
        <p:spPr bwMode="auto">
          <a:xfrm>
            <a:off x="7443192" y="3650887"/>
            <a:ext cx="801216" cy="645314"/>
          </a:xfrm>
          <a:prstGeom prst="cube">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35" name="Textfeld 34">
            <a:extLst>
              <a:ext uri="{FF2B5EF4-FFF2-40B4-BE49-F238E27FC236}">
                <a16:creationId xmlns:a16="http://schemas.microsoft.com/office/drawing/2014/main" id="{F6496913-0767-4BA9-B1C5-BED2764B92FA}"/>
              </a:ext>
            </a:extLst>
          </p:cNvPr>
          <p:cNvSpPr txBox="1"/>
          <p:nvPr/>
        </p:nvSpPr>
        <p:spPr bwMode="auto">
          <a:xfrm>
            <a:off x="7515671" y="3960458"/>
            <a:ext cx="478336" cy="207749"/>
          </a:xfrm>
          <a:prstGeom prst="rect">
            <a:avLst/>
          </a:prstGeom>
          <a:noFill/>
          <a:ln w="6350">
            <a:noFill/>
          </a:ln>
        </p:spPr>
        <p:txBody>
          <a:bodyPr wrap="none" lIns="68580" tIns="34290" rIns="68580" bIns="34290" rtlCol="0">
            <a:spAutoFit/>
          </a:bodyPr>
          <a:lstStyle/>
          <a:p>
            <a:pPr algn="ctr"/>
            <a:r>
              <a:rPr lang="de-DE" sz="900" dirty="0"/>
              <a:t>Backup</a:t>
            </a:r>
          </a:p>
        </p:txBody>
      </p:sp>
      <p:cxnSp>
        <p:nvCxnSpPr>
          <p:cNvPr id="66" name="Gerade Verbindung mit Pfeil 65">
            <a:extLst>
              <a:ext uri="{FF2B5EF4-FFF2-40B4-BE49-F238E27FC236}">
                <a16:creationId xmlns:a16="http://schemas.microsoft.com/office/drawing/2014/main" id="{3CE7463E-6861-4E66-A04C-A941882CD2C6}"/>
              </a:ext>
            </a:extLst>
          </p:cNvPr>
          <p:cNvCxnSpPr>
            <a:cxnSpLocks/>
          </p:cNvCxnSpPr>
          <p:nvPr/>
        </p:nvCxnSpPr>
        <p:spPr>
          <a:xfrm>
            <a:off x="7740352" y="2897836"/>
            <a:ext cx="0" cy="702078"/>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9B78E5B-0216-4B11-895E-7488814F60C5}"/>
              </a:ext>
            </a:extLst>
          </p:cNvPr>
          <p:cNvCxnSpPr>
            <a:cxnSpLocks/>
          </p:cNvCxnSpPr>
          <p:nvPr/>
        </p:nvCxnSpPr>
        <p:spPr>
          <a:xfrm>
            <a:off x="6086995" y="2496001"/>
            <a:ext cx="1250501" cy="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2DB0C714-AA9A-4902-81CA-862962AFF630}"/>
              </a:ext>
            </a:extLst>
          </p:cNvPr>
          <p:cNvCxnSpPr>
            <a:cxnSpLocks/>
          </p:cNvCxnSpPr>
          <p:nvPr/>
        </p:nvCxnSpPr>
        <p:spPr>
          <a:xfrm>
            <a:off x="6086987" y="4014860"/>
            <a:ext cx="1250509" cy="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4BF7CF78-B3A4-4A8B-84D3-2829C97FC025}"/>
              </a:ext>
            </a:extLst>
          </p:cNvPr>
          <p:cNvSpPr txBox="1"/>
          <p:nvPr/>
        </p:nvSpPr>
        <p:spPr>
          <a:xfrm>
            <a:off x="6287227" y="2244989"/>
            <a:ext cx="596958" cy="207749"/>
          </a:xfrm>
          <a:prstGeom prst="rect">
            <a:avLst/>
          </a:prstGeom>
          <a:noFill/>
          <a:ln>
            <a:solidFill>
              <a:schemeClr val="tx1"/>
            </a:solidFill>
          </a:ln>
        </p:spPr>
        <p:txBody>
          <a:bodyPr wrap="none" lIns="68580" tIns="34290" rIns="68580" bIns="34290" rtlCol="0">
            <a:spAutoFit/>
          </a:bodyPr>
          <a:lstStyle/>
          <a:p>
            <a:r>
              <a:rPr lang="de-DE" sz="900" dirty="0" err="1"/>
              <a:t>Metadata</a:t>
            </a:r>
            <a:endParaRPr lang="de-DE" sz="900" dirty="0"/>
          </a:p>
        </p:txBody>
      </p:sp>
      <p:sp>
        <p:nvSpPr>
          <p:cNvPr id="6" name="Textfeld 5">
            <a:extLst>
              <a:ext uri="{FF2B5EF4-FFF2-40B4-BE49-F238E27FC236}">
                <a16:creationId xmlns:a16="http://schemas.microsoft.com/office/drawing/2014/main" id="{72820787-72DB-4FA5-92AB-055280AE752A}"/>
              </a:ext>
            </a:extLst>
          </p:cNvPr>
          <p:cNvSpPr txBox="1"/>
          <p:nvPr/>
        </p:nvSpPr>
        <p:spPr>
          <a:xfrm>
            <a:off x="6051229" y="3821352"/>
            <a:ext cx="1159292" cy="230832"/>
          </a:xfrm>
          <a:prstGeom prst="rect">
            <a:avLst/>
          </a:prstGeom>
          <a:noFill/>
        </p:spPr>
        <p:txBody>
          <a:bodyPr wrap="none" rtlCol="0">
            <a:spAutoFit/>
          </a:bodyPr>
          <a:lstStyle/>
          <a:p>
            <a:r>
              <a:rPr lang="de-DE" sz="900" dirty="0" err="1"/>
              <a:t>ZIM‘s</a:t>
            </a:r>
            <a:r>
              <a:rPr lang="de-DE" sz="900" dirty="0"/>
              <a:t> </a:t>
            </a:r>
            <a:r>
              <a:rPr lang="de-DE" sz="900" dirty="0" err="1"/>
              <a:t>backup</a:t>
            </a:r>
            <a:r>
              <a:rPr lang="de-DE" sz="900" dirty="0"/>
              <a:t> </a:t>
            </a:r>
            <a:r>
              <a:rPr lang="de-DE" sz="900" dirty="0" err="1"/>
              <a:t>service</a:t>
            </a:r>
            <a:endParaRPr lang="de-DE" sz="900" dirty="0"/>
          </a:p>
        </p:txBody>
      </p:sp>
      <p:sp>
        <p:nvSpPr>
          <p:cNvPr id="72" name="Textfeld 71">
            <a:extLst>
              <a:ext uri="{FF2B5EF4-FFF2-40B4-BE49-F238E27FC236}">
                <a16:creationId xmlns:a16="http://schemas.microsoft.com/office/drawing/2014/main" id="{70328C26-2774-482B-BEEF-C9461D7C1417}"/>
              </a:ext>
            </a:extLst>
          </p:cNvPr>
          <p:cNvSpPr txBox="1"/>
          <p:nvPr/>
        </p:nvSpPr>
        <p:spPr>
          <a:xfrm>
            <a:off x="7714436" y="2963704"/>
            <a:ext cx="548548" cy="507831"/>
          </a:xfrm>
          <a:prstGeom prst="rect">
            <a:avLst/>
          </a:prstGeom>
          <a:noFill/>
        </p:spPr>
        <p:txBody>
          <a:bodyPr wrap="none" rtlCol="0">
            <a:spAutoFit/>
          </a:bodyPr>
          <a:lstStyle/>
          <a:p>
            <a:r>
              <a:rPr lang="de-DE" sz="900" dirty="0" err="1"/>
              <a:t>ZIM‘s</a:t>
            </a:r>
            <a:r>
              <a:rPr lang="de-DE" sz="900" dirty="0"/>
              <a:t> </a:t>
            </a:r>
          </a:p>
          <a:p>
            <a:r>
              <a:rPr lang="de-DE" sz="900" dirty="0" err="1"/>
              <a:t>backup</a:t>
            </a:r>
            <a:r>
              <a:rPr lang="de-DE" sz="900" dirty="0"/>
              <a:t> </a:t>
            </a:r>
          </a:p>
          <a:p>
            <a:r>
              <a:rPr lang="de-DE" sz="900" dirty="0" err="1"/>
              <a:t>service</a:t>
            </a:r>
            <a:endParaRPr lang="de-DE" sz="900" dirty="0"/>
          </a:p>
        </p:txBody>
      </p:sp>
      <p:sp>
        <p:nvSpPr>
          <p:cNvPr id="73" name="Gefaltete Ecke 52">
            <a:extLst>
              <a:ext uri="{FF2B5EF4-FFF2-40B4-BE49-F238E27FC236}">
                <a16:creationId xmlns:a16="http://schemas.microsoft.com/office/drawing/2014/main" id="{1B9F5F3B-A733-4A09-9697-A4A68C822DF6}"/>
              </a:ext>
            </a:extLst>
          </p:cNvPr>
          <p:cNvSpPr/>
          <p:nvPr/>
        </p:nvSpPr>
        <p:spPr>
          <a:xfrm>
            <a:off x="5228214" y="2946913"/>
            <a:ext cx="279890" cy="436337"/>
          </a:xfrm>
          <a:prstGeom prst="foldedCorner">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a:p>
        </p:txBody>
      </p:sp>
      <p:sp>
        <p:nvSpPr>
          <p:cNvPr id="74" name="Textfeld 73">
            <a:extLst>
              <a:ext uri="{FF2B5EF4-FFF2-40B4-BE49-F238E27FC236}">
                <a16:creationId xmlns:a16="http://schemas.microsoft.com/office/drawing/2014/main" id="{BCD6FD80-F7E1-478E-A252-CE9B21E6A0BF}"/>
              </a:ext>
            </a:extLst>
          </p:cNvPr>
          <p:cNvSpPr txBox="1"/>
          <p:nvPr/>
        </p:nvSpPr>
        <p:spPr>
          <a:xfrm rot="16200000">
            <a:off x="5095032" y="3024640"/>
            <a:ext cx="542454" cy="246221"/>
          </a:xfrm>
          <a:prstGeom prst="rect">
            <a:avLst/>
          </a:prstGeom>
          <a:noFill/>
        </p:spPr>
        <p:txBody>
          <a:bodyPr wrap="square" rtlCol="0">
            <a:spAutoFit/>
          </a:bodyPr>
          <a:lstStyle/>
          <a:p>
            <a:pPr algn="ctr"/>
            <a:r>
              <a:rPr lang="de-DE" sz="1000" dirty="0"/>
              <a:t>Data</a:t>
            </a:r>
          </a:p>
        </p:txBody>
      </p:sp>
      <p:sp>
        <p:nvSpPr>
          <p:cNvPr id="32" name="Sprechblase: rechteckig 31">
            <a:extLst>
              <a:ext uri="{FF2B5EF4-FFF2-40B4-BE49-F238E27FC236}">
                <a16:creationId xmlns:a16="http://schemas.microsoft.com/office/drawing/2014/main" id="{B91A078B-9E70-447D-A4A4-BCBC055D6F20}"/>
              </a:ext>
            </a:extLst>
          </p:cNvPr>
          <p:cNvSpPr/>
          <p:nvPr/>
        </p:nvSpPr>
        <p:spPr>
          <a:xfrm>
            <a:off x="873618" y="2452738"/>
            <a:ext cx="2713425" cy="1310342"/>
          </a:xfrm>
          <a:prstGeom prst="wedgeRectCallout">
            <a:avLst>
              <a:gd name="adj1" fmla="val 105951"/>
              <a:gd name="adj2" fmla="val -4413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800" dirty="0">
                <a:solidFill>
                  <a:schemeClr val="tx1"/>
                </a:solidFill>
              </a:rPr>
              <a:t>Repository </a:t>
            </a:r>
            <a:r>
              <a:rPr lang="de-DE" sz="1800" dirty="0" err="1">
                <a:solidFill>
                  <a:schemeClr val="tx1"/>
                </a:solidFill>
              </a:rPr>
              <a:t>software</a:t>
            </a:r>
            <a:r>
              <a:rPr lang="de-DE" sz="1800" dirty="0">
                <a:solidFill>
                  <a:schemeClr val="tx1"/>
                </a:solidFill>
              </a:rPr>
              <a:t> </a:t>
            </a:r>
            <a:r>
              <a:rPr lang="de-DE" sz="1800" dirty="0" err="1">
                <a:solidFill>
                  <a:schemeClr val="tx1"/>
                </a:solidFill>
              </a:rPr>
              <a:t>DSpace</a:t>
            </a:r>
            <a:r>
              <a:rPr lang="de-DE" sz="1800" dirty="0">
                <a:solidFill>
                  <a:schemeClr val="tx1"/>
                </a:solidFill>
              </a:rPr>
              <a:t> (Java, Open Source)</a:t>
            </a:r>
          </a:p>
          <a:p>
            <a:pPr marL="285750" indent="-285750">
              <a:buFont typeface="Arial" panose="020B0604020202020204" pitchFamily="34" charset="0"/>
              <a:buChar char="•"/>
            </a:pPr>
            <a:r>
              <a:rPr lang="de-DE" sz="1800" dirty="0">
                <a:solidFill>
                  <a:schemeClr val="tx1"/>
                </a:solidFill>
              </a:rPr>
              <a:t>Apache2 web </a:t>
            </a:r>
            <a:r>
              <a:rPr lang="de-DE" sz="1800" dirty="0" err="1">
                <a:solidFill>
                  <a:schemeClr val="tx1"/>
                </a:solidFill>
              </a:rPr>
              <a:t>server</a:t>
            </a:r>
            <a:endParaRPr lang="de-DE" sz="1800" dirty="0">
              <a:solidFill>
                <a:schemeClr val="tx1"/>
              </a:solidFill>
            </a:endParaRPr>
          </a:p>
        </p:txBody>
      </p:sp>
    </p:spTree>
    <p:extLst>
      <p:ext uri="{BB962C8B-B14F-4D97-AF65-F5344CB8AC3E}">
        <p14:creationId xmlns:p14="http://schemas.microsoft.com/office/powerpoint/2010/main" val="3712882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176973209"/>
              </p:ext>
            </p:extLst>
          </p:nvPr>
        </p:nvGraphicFramePr>
        <p:xfrm>
          <a:off x="323528" y="966574"/>
          <a:ext cx="8640960" cy="31140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370840">
                <a:tc gridSpan="2">
                  <a:txBody>
                    <a:bodyPr/>
                    <a:lstStyle/>
                    <a:p>
                      <a:r>
                        <a:rPr lang="de-DE" sz="1400" dirty="0" err="1"/>
                        <a:t>Compulsory</a:t>
                      </a:r>
                      <a:r>
                        <a:rPr lang="de-DE" sz="1400" dirty="0"/>
                        <a:t> </a:t>
                      </a:r>
                      <a:r>
                        <a:rPr lang="de-DE" sz="1400" dirty="0" err="1"/>
                        <a:t>metadata</a:t>
                      </a:r>
                      <a:r>
                        <a:rPr lang="de-DE" sz="1400" baseline="0" dirty="0"/>
                        <a:t> (</a:t>
                      </a:r>
                      <a:r>
                        <a:rPr lang="de-DE" sz="1400" baseline="0" dirty="0" err="1"/>
                        <a:t>metadata</a:t>
                      </a:r>
                      <a:r>
                        <a:rPr lang="de-DE" sz="1400" baseline="0" dirty="0"/>
                        <a:t> </a:t>
                      </a:r>
                      <a:r>
                        <a:rPr lang="de-DE" sz="1400" baseline="0" dirty="0" err="1"/>
                        <a:t>scheme</a:t>
                      </a:r>
                      <a:r>
                        <a:rPr lang="de-DE" sz="1400" baseline="0" dirty="0"/>
                        <a:t>: Dublin Core). </a:t>
                      </a:r>
                      <a:r>
                        <a:rPr lang="de-DE" sz="1400" baseline="0" dirty="0" err="1"/>
                        <a:t>Please</a:t>
                      </a:r>
                      <a:r>
                        <a:rPr lang="de-DE" sz="1400" baseline="0" dirty="0"/>
                        <a:t> </a:t>
                      </a:r>
                      <a:r>
                        <a:rPr lang="de-DE" sz="1400" baseline="0" dirty="0" err="1"/>
                        <a:t>enter</a:t>
                      </a:r>
                      <a:r>
                        <a:rPr lang="de-DE" sz="1400" baseline="0" dirty="0"/>
                        <a:t> in English:</a:t>
                      </a:r>
                      <a:endParaRPr lang="de-DE" sz="1400" dirty="0"/>
                    </a:p>
                  </a:txBody>
                  <a:tcPr/>
                </a:tc>
                <a:tc hMerge="1">
                  <a:txBody>
                    <a:bodyPr/>
                    <a:lstStyle/>
                    <a:p>
                      <a:endParaRPr lang="de-DE" sz="1400" dirty="0"/>
                    </a:p>
                  </a:txBody>
                  <a:tcPr/>
                </a:tc>
                <a:extLst>
                  <a:ext uri="{0D108BD9-81ED-4DB2-BD59-A6C34878D82A}">
                    <a16:rowId xmlns:a16="http://schemas.microsoft.com/office/drawing/2014/main" val="10000"/>
                  </a:ext>
                </a:extLst>
              </a:tr>
              <a:tr h="370840">
                <a:tc>
                  <a:txBody>
                    <a:bodyPr/>
                    <a:lstStyle/>
                    <a:p>
                      <a:r>
                        <a:rPr lang="de-DE" sz="1400" dirty="0" err="1"/>
                        <a:t>Authors</a:t>
                      </a:r>
                      <a:endParaRPr lang="de-DE" sz="1400" dirty="0"/>
                    </a:p>
                  </a:txBody>
                  <a:tcPr/>
                </a:tc>
                <a:tc>
                  <a:txBody>
                    <a:bodyPr/>
                    <a:lstStyle/>
                    <a:p>
                      <a:r>
                        <a:rPr lang="en-US" sz="1400" dirty="0"/>
                        <a:t>People who have made significant contributions to this item: name, first name, ORCID </a:t>
                      </a:r>
                      <a:r>
                        <a:rPr lang="en-US" sz="1400" dirty="0" err="1"/>
                        <a:t>iD</a:t>
                      </a:r>
                      <a:endParaRPr lang="en-US" sz="1400" dirty="0"/>
                    </a:p>
                  </a:txBody>
                  <a:tcPr/>
                </a:tc>
                <a:extLst>
                  <a:ext uri="{0D108BD9-81ED-4DB2-BD59-A6C34878D82A}">
                    <a16:rowId xmlns:a16="http://schemas.microsoft.com/office/drawing/2014/main" val="10001"/>
                  </a:ext>
                </a:extLst>
              </a:tr>
              <a:tr h="370840">
                <a:tc>
                  <a:txBody>
                    <a:bodyPr/>
                    <a:lstStyle/>
                    <a:p>
                      <a:r>
                        <a:rPr lang="de-DE" sz="1400" dirty="0"/>
                        <a:t>Title</a:t>
                      </a:r>
                    </a:p>
                  </a:txBody>
                  <a:tcPr/>
                </a:tc>
                <a:tc>
                  <a:txBody>
                    <a:bodyPr/>
                    <a:lstStyle/>
                    <a:p>
                      <a:r>
                        <a:rPr lang="en-US" sz="1400" dirty="0"/>
                        <a:t>Title: should clearly distinguish the item while still being short</a:t>
                      </a:r>
                      <a:endParaRPr lang="de-DE" sz="1400" dirty="0"/>
                    </a:p>
                  </a:txBody>
                  <a:tcPr/>
                </a:tc>
                <a:extLst>
                  <a:ext uri="{0D108BD9-81ED-4DB2-BD59-A6C34878D82A}">
                    <a16:rowId xmlns:a16="http://schemas.microsoft.com/office/drawing/2014/main" val="10002"/>
                  </a:ext>
                </a:extLst>
              </a:tr>
              <a:tr h="370840">
                <a:tc>
                  <a:txBody>
                    <a:bodyPr/>
                    <a:lstStyle/>
                    <a:p>
                      <a:r>
                        <a:rPr lang="de-DE" sz="1400" dirty="0"/>
                        <a:t>Date </a:t>
                      </a:r>
                      <a:r>
                        <a:rPr lang="de-DE" sz="1400" dirty="0" err="1"/>
                        <a:t>of</a:t>
                      </a:r>
                      <a:r>
                        <a:rPr lang="de-DE" sz="1400" dirty="0"/>
                        <a:t> </a:t>
                      </a:r>
                      <a:r>
                        <a:rPr lang="de-DE" sz="1400" dirty="0" err="1"/>
                        <a:t>Issue</a:t>
                      </a:r>
                      <a:endParaRPr lang="de-DE" sz="1400" dirty="0"/>
                    </a:p>
                  </a:txBody>
                  <a:tcPr/>
                </a:tc>
                <a:tc>
                  <a:txBody>
                    <a:bodyPr/>
                    <a:lstStyle/>
                    <a:p>
                      <a:r>
                        <a:rPr lang="en-US" sz="1400" dirty="0"/>
                        <a:t>For secondary storage, fill in the date of the initial storage; otherwise, the current date is used.</a:t>
                      </a:r>
                      <a:endParaRPr lang="de-DE" sz="1400" dirty="0"/>
                    </a:p>
                  </a:txBody>
                  <a:tcPr/>
                </a:tc>
                <a:extLst>
                  <a:ext uri="{0D108BD9-81ED-4DB2-BD59-A6C34878D82A}">
                    <a16:rowId xmlns:a16="http://schemas.microsoft.com/office/drawing/2014/main" val="10003"/>
                  </a:ext>
                </a:extLst>
              </a:tr>
              <a:tr h="370840">
                <a:tc>
                  <a:txBody>
                    <a:bodyPr/>
                    <a:lstStyle/>
                    <a:p>
                      <a:r>
                        <a:rPr lang="de-DE" sz="1400" dirty="0"/>
                        <a:t>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err="1"/>
                        <a:t>For</a:t>
                      </a:r>
                      <a:r>
                        <a:rPr lang="de-DE" sz="1400" dirty="0"/>
                        <a:t> </a:t>
                      </a:r>
                      <a:r>
                        <a:rPr lang="de-DE" sz="1400" dirty="0" err="1"/>
                        <a:t>research</a:t>
                      </a:r>
                      <a:r>
                        <a:rPr lang="de-DE" sz="1400" dirty="0"/>
                        <a:t> </a:t>
                      </a:r>
                      <a:r>
                        <a:rPr lang="de-DE" sz="1400" dirty="0" err="1"/>
                        <a:t>data</a:t>
                      </a:r>
                      <a:r>
                        <a:rPr lang="de-DE" sz="1400" dirty="0"/>
                        <a:t> </a:t>
                      </a:r>
                      <a:r>
                        <a:rPr lang="de-DE" sz="1400" dirty="0" err="1"/>
                        <a:t>usually</a:t>
                      </a:r>
                      <a:r>
                        <a:rPr lang="de-DE" sz="1400" dirty="0"/>
                        <a:t> "Dataset"</a:t>
                      </a:r>
                    </a:p>
                  </a:txBody>
                  <a:tcPr/>
                </a:tc>
                <a:extLst>
                  <a:ext uri="{0D108BD9-81ED-4DB2-BD59-A6C34878D82A}">
                    <a16:rowId xmlns:a16="http://schemas.microsoft.com/office/drawing/2014/main" val="10004"/>
                  </a:ext>
                </a:extLst>
              </a:tr>
              <a:tr h="370840">
                <a:tc>
                  <a:txBody>
                    <a:bodyPr/>
                    <a:lstStyle/>
                    <a:p>
                      <a:r>
                        <a:rPr lang="de-DE" sz="1400" dirty="0"/>
                        <a:t>Language</a:t>
                      </a:r>
                    </a:p>
                  </a:txBody>
                  <a:tcPr/>
                </a:tc>
                <a:tc>
                  <a:txBody>
                    <a:bodyPr/>
                    <a:lstStyle/>
                    <a:p>
                      <a:r>
                        <a:rPr lang="de-DE" sz="1400" dirty="0"/>
                        <a:t>The </a:t>
                      </a:r>
                      <a:r>
                        <a:rPr lang="de-DE" sz="1400" dirty="0" err="1"/>
                        <a:t>most</a:t>
                      </a:r>
                      <a:r>
                        <a:rPr lang="de-DE" sz="1400" dirty="0"/>
                        <a:t> </a:t>
                      </a:r>
                      <a:r>
                        <a:rPr lang="de-DE" sz="1400" dirty="0" err="1"/>
                        <a:t>widely</a:t>
                      </a:r>
                      <a:r>
                        <a:rPr lang="de-DE" sz="1400" dirty="0"/>
                        <a:t> </a:t>
                      </a:r>
                      <a:r>
                        <a:rPr lang="de-DE" sz="1400" dirty="0" err="1"/>
                        <a:t>used</a:t>
                      </a:r>
                      <a:r>
                        <a:rPr lang="de-DE" sz="1400" dirty="0"/>
                        <a:t> </a:t>
                      </a:r>
                      <a:r>
                        <a:rPr lang="de-DE" sz="1400" dirty="0" err="1"/>
                        <a:t>language</a:t>
                      </a:r>
                      <a:r>
                        <a:rPr lang="de-DE" sz="1400" dirty="0"/>
                        <a:t> in </a:t>
                      </a:r>
                      <a:r>
                        <a:rPr lang="de-DE" sz="1400" dirty="0" err="1"/>
                        <a:t>the</a:t>
                      </a:r>
                      <a:r>
                        <a:rPr lang="de-DE" sz="1400" dirty="0"/>
                        <a:t> </a:t>
                      </a:r>
                      <a:r>
                        <a:rPr lang="de-DE" sz="1400" dirty="0" err="1"/>
                        <a:t>data</a:t>
                      </a:r>
                      <a:r>
                        <a:rPr lang="de-DE" sz="1400" dirty="0"/>
                        <a:t> (not </a:t>
                      </a:r>
                      <a:r>
                        <a:rPr lang="de-DE" sz="1400" dirty="0" err="1"/>
                        <a:t>the</a:t>
                      </a:r>
                      <a:r>
                        <a:rPr lang="de-DE" sz="1400" dirty="0"/>
                        <a:t> </a:t>
                      </a:r>
                      <a:r>
                        <a:rPr lang="de-DE" sz="1400" dirty="0" err="1"/>
                        <a:t>metadata</a:t>
                      </a:r>
                      <a:r>
                        <a:rPr lang="de-DE" sz="1400" dirty="0"/>
                        <a:t>). </a:t>
                      </a:r>
                      <a:r>
                        <a:rPr lang="de-DE" sz="1400" dirty="0" err="1"/>
                        <a:t>If</a:t>
                      </a:r>
                      <a:r>
                        <a:rPr lang="de-DE" sz="1400" dirty="0"/>
                        <a:t> </a:t>
                      </a:r>
                      <a:r>
                        <a:rPr lang="de-DE" sz="1400" dirty="0" err="1"/>
                        <a:t>the</a:t>
                      </a:r>
                      <a:r>
                        <a:rPr lang="de-DE" sz="1400" baseline="0" dirty="0"/>
                        <a:t> </a:t>
                      </a:r>
                      <a:r>
                        <a:rPr lang="de-DE" sz="1400" dirty="0"/>
                        <a:t>Item </a:t>
                      </a:r>
                      <a:r>
                        <a:rPr lang="de-DE" sz="1400" dirty="0" err="1"/>
                        <a:t>doesn‘t</a:t>
                      </a:r>
                      <a:r>
                        <a:rPr lang="de-DE" sz="1400" dirty="0"/>
                        <a:t> </a:t>
                      </a:r>
                      <a:r>
                        <a:rPr lang="de-DE" sz="1400" dirty="0" err="1"/>
                        <a:t>contain</a:t>
                      </a:r>
                      <a:r>
                        <a:rPr lang="de-DE" sz="1400" dirty="0"/>
                        <a:t> </a:t>
                      </a:r>
                      <a:r>
                        <a:rPr lang="de-DE" sz="1400" dirty="0" err="1"/>
                        <a:t>text</a:t>
                      </a:r>
                      <a:r>
                        <a:rPr lang="de-DE" sz="1400" dirty="0"/>
                        <a:t>, e.g. </a:t>
                      </a:r>
                      <a:r>
                        <a:rPr lang="de-DE" sz="1400" dirty="0" err="1"/>
                        <a:t>for</a:t>
                      </a:r>
                      <a:r>
                        <a:rPr lang="de-DE" sz="1400" dirty="0"/>
                        <a:t> pure </a:t>
                      </a:r>
                      <a:r>
                        <a:rPr lang="de-DE" sz="1400" dirty="0" err="1"/>
                        <a:t>numerical</a:t>
                      </a:r>
                      <a:r>
                        <a:rPr lang="de-DE" sz="1400" dirty="0"/>
                        <a:t> oder </a:t>
                      </a:r>
                      <a:r>
                        <a:rPr lang="de-DE" sz="1400" dirty="0" err="1"/>
                        <a:t>image</a:t>
                      </a:r>
                      <a:r>
                        <a:rPr lang="de-DE" sz="1400" dirty="0"/>
                        <a:t> </a:t>
                      </a:r>
                      <a:r>
                        <a:rPr lang="de-DE" sz="1400" dirty="0" err="1"/>
                        <a:t>data</a:t>
                      </a:r>
                      <a:r>
                        <a:rPr lang="de-DE" sz="1400" dirty="0"/>
                        <a:t>, </a:t>
                      </a:r>
                      <a:r>
                        <a:rPr lang="de-DE" sz="1400" dirty="0" err="1"/>
                        <a:t>please</a:t>
                      </a:r>
                      <a:r>
                        <a:rPr lang="de-DE" sz="1400" dirty="0"/>
                        <a:t> </a:t>
                      </a:r>
                      <a:r>
                        <a:rPr lang="de-DE" sz="1400" dirty="0" err="1"/>
                        <a:t>use</a:t>
                      </a:r>
                      <a:r>
                        <a:rPr lang="de-DE" sz="1400" dirty="0"/>
                        <a:t> “N/A“.</a:t>
                      </a:r>
                    </a:p>
                  </a:txBody>
                  <a:tcPr/>
                </a:tc>
                <a:extLst>
                  <a:ext uri="{0D108BD9-81ED-4DB2-BD59-A6C34878D82A}">
                    <a16:rowId xmlns:a16="http://schemas.microsoft.com/office/drawing/2014/main" val="10005"/>
                  </a:ext>
                </a:extLst>
              </a:tr>
              <a:tr h="370840">
                <a:tc>
                  <a:txBody>
                    <a:bodyPr/>
                    <a:lstStyle/>
                    <a:p>
                      <a:r>
                        <a:rPr lang="de-DE" sz="1400" dirty="0" err="1"/>
                        <a:t>Subject</a:t>
                      </a:r>
                      <a:r>
                        <a:rPr lang="de-DE" sz="1400" dirty="0"/>
                        <a:t> Keywords</a:t>
                      </a:r>
                    </a:p>
                  </a:txBody>
                  <a:tcPr/>
                </a:tc>
                <a:tc>
                  <a:txBody>
                    <a:bodyPr/>
                    <a:lstStyle/>
                    <a:p>
                      <a:r>
                        <a:rPr lang="de-DE" sz="1400" dirty="0"/>
                        <a:t>Can </a:t>
                      </a:r>
                      <a:r>
                        <a:rPr lang="de-DE" sz="1400" dirty="0" err="1"/>
                        <a:t>be</a:t>
                      </a:r>
                      <a:r>
                        <a:rPr lang="de-DE" sz="1400" dirty="0"/>
                        <a:t> </a:t>
                      </a:r>
                      <a:r>
                        <a:rPr lang="de-DE" sz="1400" dirty="0" err="1"/>
                        <a:t>freely</a:t>
                      </a:r>
                      <a:r>
                        <a:rPr lang="de-DE" sz="1400" dirty="0"/>
                        <a:t> </a:t>
                      </a:r>
                      <a:r>
                        <a:rPr lang="de-DE" sz="1400" dirty="0" err="1"/>
                        <a:t>assigned</a:t>
                      </a:r>
                      <a:endParaRPr lang="de-DE" sz="1400" dirty="0"/>
                    </a:p>
                  </a:txBody>
                  <a:tcPr/>
                </a:tc>
                <a:extLst>
                  <a:ext uri="{0D108BD9-81ED-4DB2-BD59-A6C34878D82A}">
                    <a16:rowId xmlns:a16="http://schemas.microsoft.com/office/drawing/2014/main" val="10006"/>
                  </a:ext>
                </a:extLst>
              </a:tr>
              <a:tr h="370840">
                <a:tc>
                  <a:txBody>
                    <a:bodyPr/>
                    <a:lstStyle/>
                    <a:p>
                      <a:r>
                        <a:rPr lang="de-DE" sz="1400" dirty="0"/>
                        <a:t>Abstract</a:t>
                      </a:r>
                    </a:p>
                  </a:txBody>
                  <a:tcPr/>
                </a:tc>
                <a:tc>
                  <a:txBody>
                    <a:bodyPr/>
                    <a:lstStyle/>
                    <a:p>
                      <a:r>
                        <a:rPr lang="de-DE" sz="1400" dirty="0"/>
                        <a:t>Description </a:t>
                      </a:r>
                      <a:r>
                        <a:rPr lang="de-DE" sz="1400" dirty="0" err="1"/>
                        <a:t>of</a:t>
                      </a:r>
                      <a:r>
                        <a:rPr lang="de-DE" sz="1400" dirty="0"/>
                        <a:t> </a:t>
                      </a:r>
                      <a:r>
                        <a:rPr lang="de-DE" sz="1400" dirty="0" err="1"/>
                        <a:t>the</a:t>
                      </a:r>
                      <a:r>
                        <a:rPr lang="de-DE" sz="1400" dirty="0"/>
                        <a:t> item</a:t>
                      </a:r>
                    </a:p>
                  </a:txBody>
                  <a:tcPr/>
                </a:tc>
                <a:extLst>
                  <a:ext uri="{0D108BD9-81ED-4DB2-BD59-A6C34878D82A}">
                    <a16:rowId xmlns:a16="http://schemas.microsoft.com/office/drawing/2014/main" val="10007"/>
                  </a:ext>
                </a:extLst>
              </a:tr>
            </a:tbl>
          </a:graphicData>
        </a:graphic>
      </p:graphicFrame>
      <p:sp>
        <p:nvSpPr>
          <p:cNvPr id="4" name="Textfeld 3"/>
          <p:cNvSpPr txBox="1"/>
          <p:nvPr/>
        </p:nvSpPr>
        <p:spPr>
          <a:xfrm>
            <a:off x="323528" y="4155926"/>
            <a:ext cx="4968552" cy="276999"/>
          </a:xfrm>
          <a:prstGeom prst="rect">
            <a:avLst/>
          </a:prstGeom>
          <a:noFill/>
        </p:spPr>
        <p:txBody>
          <a:bodyPr wrap="square" rtlCol="0">
            <a:spAutoFit/>
          </a:bodyPr>
          <a:lstStyle/>
          <a:p>
            <a:r>
              <a:rPr lang="de-DE" sz="1200" dirty="0"/>
              <a:t>+ </a:t>
            </a:r>
            <a:r>
              <a:rPr lang="de-DE" sz="1200" dirty="0" err="1"/>
              <a:t>further</a:t>
            </a:r>
            <a:r>
              <a:rPr lang="de-DE" sz="1200" dirty="0"/>
              <a:t> optional </a:t>
            </a:r>
            <a:r>
              <a:rPr lang="de-DE" sz="1200" dirty="0" err="1"/>
              <a:t>metadata</a:t>
            </a:r>
            <a:r>
              <a:rPr lang="de-DE" sz="1200" dirty="0"/>
              <a:t> </a:t>
            </a:r>
          </a:p>
        </p:txBody>
      </p:sp>
      <p:sp>
        <p:nvSpPr>
          <p:cNvPr id="2" name="Titel 1">
            <a:extLst>
              <a:ext uri="{FF2B5EF4-FFF2-40B4-BE49-F238E27FC236}">
                <a16:creationId xmlns:a16="http://schemas.microsoft.com/office/drawing/2014/main" id="{8C380D6C-AECC-431D-B2D9-95A146ABC48F}"/>
              </a:ext>
            </a:extLst>
          </p:cNvPr>
          <p:cNvSpPr>
            <a:spLocks noGrp="1"/>
          </p:cNvSpPr>
          <p:nvPr>
            <p:ph type="title"/>
          </p:nvPr>
        </p:nvSpPr>
        <p:spPr/>
        <p:txBody>
          <a:bodyPr>
            <a:normAutofit fontScale="90000"/>
          </a:bodyPr>
          <a:lstStyle/>
          <a:p>
            <a:r>
              <a:rPr lang="de-DE" dirty="0" err="1"/>
              <a:t>Metadata</a:t>
            </a:r>
            <a:r>
              <a:rPr lang="de-DE" dirty="0"/>
              <a:t> </a:t>
            </a:r>
            <a:r>
              <a:rPr lang="de-DE" sz="1800" baseline="0" dirty="0"/>
              <a:t>(</a:t>
            </a:r>
            <a:r>
              <a:rPr lang="de-DE" sz="1800" baseline="0" dirty="0" err="1"/>
              <a:t>metadata</a:t>
            </a:r>
            <a:r>
              <a:rPr lang="de-DE" sz="1800" baseline="0" dirty="0"/>
              <a:t> </a:t>
            </a:r>
            <a:r>
              <a:rPr lang="de-DE" sz="1800" baseline="0" dirty="0" err="1"/>
              <a:t>scheme</a:t>
            </a:r>
            <a:r>
              <a:rPr lang="de-DE" sz="1800" baseline="0" dirty="0"/>
              <a:t>: Dublin Core). </a:t>
            </a:r>
            <a:r>
              <a:rPr lang="de-DE" sz="1800" baseline="0" dirty="0" err="1"/>
              <a:t>Please</a:t>
            </a:r>
            <a:r>
              <a:rPr lang="de-DE" sz="1800" baseline="0" dirty="0"/>
              <a:t> </a:t>
            </a:r>
            <a:r>
              <a:rPr lang="de-DE" sz="1800" baseline="0" dirty="0" err="1"/>
              <a:t>enter</a:t>
            </a:r>
            <a:r>
              <a:rPr lang="de-DE" sz="1800" baseline="0" dirty="0"/>
              <a:t> </a:t>
            </a:r>
            <a:r>
              <a:rPr lang="de-DE" sz="1800" baseline="0" dirty="0" err="1"/>
              <a:t>them</a:t>
            </a:r>
            <a:r>
              <a:rPr lang="de-DE" sz="1800" baseline="0" dirty="0"/>
              <a:t> in English:</a:t>
            </a:r>
            <a:endParaRPr lang="de-DE" dirty="0"/>
          </a:p>
        </p:txBody>
      </p:sp>
    </p:spTree>
    <p:extLst>
      <p:ext uri="{BB962C8B-B14F-4D97-AF65-F5344CB8AC3E}">
        <p14:creationId xmlns:p14="http://schemas.microsoft.com/office/powerpoint/2010/main" val="1026873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Data </a:t>
            </a:r>
            <a:r>
              <a:rPr lang="de-DE" dirty="0" err="1"/>
              <a:t>formats</a:t>
            </a:r>
            <a:r>
              <a:rPr lang="de-DE" dirty="0"/>
              <a:t> </a:t>
            </a:r>
            <a:r>
              <a:rPr lang="de-DE" dirty="0" err="1"/>
              <a:t>for</a:t>
            </a:r>
            <a:r>
              <a:rPr lang="de-DE" dirty="0"/>
              <a:t> </a:t>
            </a:r>
            <a:r>
              <a:rPr lang="de-DE" dirty="0" err="1"/>
              <a:t>long</a:t>
            </a:r>
            <a:r>
              <a:rPr lang="de-DE" dirty="0"/>
              <a:t>-term </a:t>
            </a:r>
            <a:r>
              <a:rPr lang="de-DE" dirty="0" err="1"/>
              <a:t>archiving</a:t>
            </a: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2167074415"/>
              </p:ext>
            </p:extLst>
          </p:nvPr>
        </p:nvGraphicFramePr>
        <p:xfrm>
          <a:off x="1043608" y="1419622"/>
          <a:ext cx="7200800" cy="185420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370840">
                <a:tc>
                  <a:txBody>
                    <a:bodyPr/>
                    <a:lstStyle/>
                    <a:p>
                      <a:r>
                        <a:rPr lang="de-DE" dirty="0"/>
                        <a:t>Data type</a:t>
                      </a:r>
                    </a:p>
                  </a:txBody>
                  <a:tcPr/>
                </a:tc>
                <a:tc>
                  <a:txBody>
                    <a:bodyPr/>
                    <a:lstStyle/>
                    <a:p>
                      <a:r>
                        <a:rPr lang="de-DE" dirty="0"/>
                        <a:t>Data </a:t>
                      </a:r>
                      <a:r>
                        <a:rPr lang="de-DE" dirty="0" err="1"/>
                        <a:t>format</a:t>
                      </a:r>
                      <a:endParaRPr lang="de-DE" dirty="0"/>
                    </a:p>
                  </a:txBody>
                  <a:tcPr/>
                </a:tc>
                <a:extLst>
                  <a:ext uri="{0D108BD9-81ED-4DB2-BD59-A6C34878D82A}">
                    <a16:rowId xmlns:a16="http://schemas.microsoft.com/office/drawing/2014/main" val="10000"/>
                  </a:ext>
                </a:extLst>
              </a:tr>
              <a:tr h="370840">
                <a:tc>
                  <a:txBody>
                    <a:bodyPr/>
                    <a:lstStyle/>
                    <a:p>
                      <a:r>
                        <a:rPr lang="de-DE" dirty="0"/>
                        <a:t>Text</a:t>
                      </a:r>
                    </a:p>
                  </a:txBody>
                  <a:tcPr/>
                </a:tc>
                <a:tc>
                  <a:txBody>
                    <a:bodyPr/>
                    <a:lstStyle/>
                    <a:p>
                      <a:r>
                        <a:rPr lang="de-DE" dirty="0"/>
                        <a:t>PDF/A; </a:t>
                      </a:r>
                      <a:r>
                        <a:rPr lang="de-DE" dirty="0" err="1"/>
                        <a:t>Markdown</a:t>
                      </a:r>
                      <a:r>
                        <a:rPr lang="de-DE" dirty="0"/>
                        <a:t>, </a:t>
                      </a:r>
                      <a:r>
                        <a:rPr lang="de-DE" dirty="0" err="1"/>
                        <a:t>LaTEX</a:t>
                      </a:r>
                      <a:r>
                        <a:rPr lang="de-DE" dirty="0"/>
                        <a:t>, (</a:t>
                      </a:r>
                      <a:r>
                        <a:rPr lang="de-DE" dirty="0" err="1"/>
                        <a:t>docx</a:t>
                      </a:r>
                      <a:r>
                        <a:rPr lang="de-DE" dirty="0"/>
                        <a:t>, </a:t>
                      </a:r>
                      <a:r>
                        <a:rPr lang="de-DE" dirty="0" err="1"/>
                        <a:t>odt</a:t>
                      </a:r>
                      <a:r>
                        <a:rPr lang="de-DE" dirty="0"/>
                        <a:t>)</a:t>
                      </a:r>
                    </a:p>
                  </a:txBody>
                  <a:tcPr/>
                </a:tc>
                <a:extLst>
                  <a:ext uri="{0D108BD9-81ED-4DB2-BD59-A6C34878D82A}">
                    <a16:rowId xmlns:a16="http://schemas.microsoft.com/office/drawing/2014/main" val="10001"/>
                  </a:ext>
                </a:extLst>
              </a:tr>
              <a:tr h="370840">
                <a:tc>
                  <a:txBody>
                    <a:bodyPr/>
                    <a:lstStyle/>
                    <a:p>
                      <a:r>
                        <a:rPr lang="de-DE" dirty="0"/>
                        <a:t>Spreadsheet</a:t>
                      </a:r>
                    </a:p>
                  </a:txBody>
                  <a:tcPr/>
                </a:tc>
                <a:tc>
                  <a:txBody>
                    <a:bodyPr/>
                    <a:lstStyle/>
                    <a:p>
                      <a:r>
                        <a:rPr lang="de-DE" dirty="0"/>
                        <a:t>CSV (</a:t>
                      </a:r>
                      <a:r>
                        <a:rPr lang="de-DE" dirty="0" err="1"/>
                        <a:t>Comma-Separated</a:t>
                      </a:r>
                      <a:r>
                        <a:rPr lang="de-DE" dirty="0"/>
                        <a:t> Value)</a:t>
                      </a:r>
                    </a:p>
                  </a:txBody>
                  <a:tcPr/>
                </a:tc>
                <a:extLst>
                  <a:ext uri="{0D108BD9-81ED-4DB2-BD59-A6C34878D82A}">
                    <a16:rowId xmlns:a16="http://schemas.microsoft.com/office/drawing/2014/main" val="10002"/>
                  </a:ext>
                </a:extLst>
              </a:tr>
              <a:tr h="370840">
                <a:tc>
                  <a:txBody>
                    <a:bodyPr/>
                    <a:lstStyle/>
                    <a:p>
                      <a:r>
                        <a:rPr lang="de-DE" dirty="0"/>
                        <a:t>Raster </a:t>
                      </a:r>
                      <a:r>
                        <a:rPr lang="de-DE" dirty="0" err="1"/>
                        <a:t>graphics</a:t>
                      </a:r>
                      <a:r>
                        <a:rPr lang="de-DE" dirty="0"/>
                        <a:t> (</a:t>
                      </a:r>
                      <a:r>
                        <a:rPr lang="de-DE" dirty="0" err="1"/>
                        <a:t>photo</a:t>
                      </a:r>
                      <a:r>
                        <a:rPr lang="de-DE" dirty="0"/>
                        <a:t>, </a:t>
                      </a:r>
                      <a:r>
                        <a:rPr lang="de-DE" dirty="0" err="1"/>
                        <a:t>screenshot</a:t>
                      </a:r>
                      <a:r>
                        <a:rPr lang="de-DE" dirty="0"/>
                        <a:t>)</a:t>
                      </a:r>
                    </a:p>
                  </a:txBody>
                  <a:tcPr/>
                </a:tc>
                <a:tc>
                  <a:txBody>
                    <a:bodyPr/>
                    <a:lstStyle/>
                    <a:p>
                      <a:r>
                        <a:rPr lang="de-DE" dirty="0"/>
                        <a:t>TIFF, TIFF-LZW, JPEG2000</a:t>
                      </a:r>
                    </a:p>
                  </a:txBody>
                  <a:tcPr/>
                </a:tc>
                <a:extLst>
                  <a:ext uri="{0D108BD9-81ED-4DB2-BD59-A6C34878D82A}">
                    <a16:rowId xmlns:a16="http://schemas.microsoft.com/office/drawing/2014/main" val="10003"/>
                  </a:ext>
                </a:extLst>
              </a:tr>
              <a:tr h="370840">
                <a:tc>
                  <a:txBody>
                    <a:bodyPr/>
                    <a:lstStyle/>
                    <a:p>
                      <a:r>
                        <a:rPr lang="de-DE" dirty="0"/>
                        <a:t>Vector </a:t>
                      </a:r>
                      <a:r>
                        <a:rPr lang="de-DE" dirty="0" err="1"/>
                        <a:t>graphics</a:t>
                      </a:r>
                      <a:endParaRPr lang="de-DE" dirty="0"/>
                    </a:p>
                  </a:txBody>
                  <a:tcPr/>
                </a:tc>
                <a:tc>
                  <a:txBody>
                    <a:bodyPr/>
                    <a:lstStyle/>
                    <a:p>
                      <a:r>
                        <a:rPr lang="de-DE" dirty="0"/>
                        <a:t>XML/SVG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3695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93754-BC3F-4C1C-8A84-FFE93737FA38}"/>
              </a:ext>
            </a:extLst>
          </p:cNvPr>
          <p:cNvSpPr>
            <a:spLocks noGrp="1"/>
          </p:cNvSpPr>
          <p:nvPr>
            <p:ph type="title"/>
          </p:nvPr>
        </p:nvSpPr>
        <p:spPr/>
        <p:txBody>
          <a:bodyPr>
            <a:normAutofit fontScale="90000"/>
          </a:bodyPr>
          <a:lstStyle/>
          <a:p>
            <a:r>
              <a:rPr lang="de-DE" dirty="0"/>
              <a:t>Text: PDF (Portable </a:t>
            </a:r>
            <a:r>
              <a:rPr lang="de-DE" dirty="0" err="1"/>
              <a:t>Document</a:t>
            </a:r>
            <a:r>
              <a:rPr lang="de-DE" dirty="0"/>
              <a:t> Format)</a:t>
            </a:r>
          </a:p>
        </p:txBody>
      </p:sp>
      <p:sp>
        <p:nvSpPr>
          <p:cNvPr id="3" name="Textfeld 2">
            <a:extLst>
              <a:ext uri="{FF2B5EF4-FFF2-40B4-BE49-F238E27FC236}">
                <a16:creationId xmlns:a16="http://schemas.microsoft.com/office/drawing/2014/main" id="{18EB2CF8-103F-4DE0-BA4D-81CB42D60548}"/>
              </a:ext>
            </a:extLst>
          </p:cNvPr>
          <p:cNvSpPr txBox="1"/>
          <p:nvPr/>
        </p:nvSpPr>
        <p:spPr>
          <a:xfrm>
            <a:off x="432905" y="730900"/>
            <a:ext cx="7223644" cy="369332"/>
          </a:xfrm>
          <a:prstGeom prst="rect">
            <a:avLst/>
          </a:prstGeom>
          <a:noFill/>
        </p:spPr>
        <p:txBody>
          <a:bodyPr wrap="none" rtlCol="0">
            <a:spAutoFit/>
          </a:bodyPr>
          <a:lstStyle/>
          <a:p>
            <a:r>
              <a:rPr lang="de-DE" dirty="0"/>
              <a:t>Page </a:t>
            </a:r>
            <a:r>
              <a:rPr lang="de-DE" dirty="0" err="1"/>
              <a:t>description</a:t>
            </a:r>
            <a:r>
              <a:rPr lang="de-DE" dirty="0"/>
              <a:t> </a:t>
            </a:r>
            <a:r>
              <a:rPr lang="de-DE" dirty="0" err="1"/>
              <a:t>language</a:t>
            </a:r>
            <a:r>
              <a:rPr lang="de-DE" dirty="0"/>
              <a:t> </a:t>
            </a:r>
            <a:r>
              <a:rPr lang="de-DE" dirty="0" err="1"/>
              <a:t>with</a:t>
            </a:r>
            <a:r>
              <a:rPr lang="de-DE" dirty="0"/>
              <a:t> a </a:t>
            </a:r>
            <a:r>
              <a:rPr lang="de-DE" dirty="0" err="1"/>
              <a:t>focus</a:t>
            </a:r>
            <a:r>
              <a:rPr lang="de-DE" dirty="0"/>
              <a:t> on </a:t>
            </a:r>
            <a:r>
              <a:rPr lang="de-DE" dirty="0" err="1"/>
              <a:t>document</a:t>
            </a:r>
            <a:r>
              <a:rPr lang="de-DE" dirty="0"/>
              <a:t> </a:t>
            </a:r>
            <a:r>
              <a:rPr lang="de-DE" dirty="0" err="1"/>
              <a:t>output</a:t>
            </a:r>
            <a:r>
              <a:rPr lang="de-DE" dirty="0"/>
              <a:t> </a:t>
            </a:r>
            <a:r>
              <a:rPr lang="de-DE" dirty="0" err="1"/>
              <a:t>true</a:t>
            </a:r>
            <a:r>
              <a:rPr lang="de-DE" dirty="0"/>
              <a:t> </a:t>
            </a:r>
            <a:r>
              <a:rPr lang="de-DE" dirty="0" err="1"/>
              <a:t>to</a:t>
            </a:r>
            <a:r>
              <a:rPr lang="de-DE" dirty="0"/>
              <a:t> original</a:t>
            </a:r>
          </a:p>
        </p:txBody>
      </p:sp>
      <p:graphicFrame>
        <p:nvGraphicFramePr>
          <p:cNvPr id="4" name="Tabelle 4">
            <a:extLst>
              <a:ext uri="{FF2B5EF4-FFF2-40B4-BE49-F238E27FC236}">
                <a16:creationId xmlns:a16="http://schemas.microsoft.com/office/drawing/2014/main" id="{7F227D2B-2FD0-4FC5-BC71-2EF1B8BDB5C9}"/>
              </a:ext>
            </a:extLst>
          </p:cNvPr>
          <p:cNvGraphicFramePr>
            <a:graphicFrameLocks noGrp="1"/>
          </p:cNvGraphicFramePr>
          <p:nvPr>
            <p:extLst>
              <p:ext uri="{D42A27DB-BD31-4B8C-83A1-F6EECF244321}">
                <p14:modId xmlns:p14="http://schemas.microsoft.com/office/powerpoint/2010/main" val="729325729"/>
              </p:ext>
            </p:extLst>
          </p:nvPr>
        </p:nvGraphicFramePr>
        <p:xfrm>
          <a:off x="460085" y="1203598"/>
          <a:ext cx="6096000" cy="111252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117747339"/>
                    </a:ext>
                  </a:extLst>
                </a:gridCol>
                <a:gridCol w="2927648">
                  <a:extLst>
                    <a:ext uri="{9D8B030D-6E8A-4147-A177-3AD203B41FA5}">
                      <a16:colId xmlns:a16="http://schemas.microsoft.com/office/drawing/2014/main" val="4118043245"/>
                    </a:ext>
                  </a:extLst>
                </a:gridCol>
              </a:tblGrid>
              <a:tr h="370840">
                <a:tc>
                  <a:txBody>
                    <a:bodyPr/>
                    <a:lstStyle/>
                    <a:p>
                      <a:r>
                        <a:rPr lang="en-US" dirty="0">
                          <a:effectLst/>
                        </a:rPr>
                        <a:t>Two important specific formats</a:t>
                      </a:r>
                    </a:p>
                  </a:txBody>
                  <a:tcPr anchor="ctr"/>
                </a:tc>
                <a:tc>
                  <a:txBody>
                    <a:bodyPr/>
                    <a:lstStyle/>
                    <a:p>
                      <a:endParaRPr lang="de-DE" b="0" dirty="0">
                        <a:effectLst/>
                      </a:endParaRPr>
                    </a:p>
                  </a:txBody>
                  <a:tcPr anchor="ctr"/>
                </a:tc>
                <a:extLst>
                  <a:ext uri="{0D108BD9-81ED-4DB2-BD59-A6C34878D82A}">
                    <a16:rowId xmlns:a16="http://schemas.microsoft.com/office/drawing/2014/main" val="4088420959"/>
                  </a:ext>
                </a:extLst>
              </a:tr>
              <a:tr h="370840">
                <a:tc>
                  <a:txBody>
                    <a:bodyPr/>
                    <a:lstStyle/>
                    <a:p>
                      <a:r>
                        <a:rPr lang="en-US" b="1" dirty="0">
                          <a:effectLst/>
                        </a:rPr>
                        <a:t>PDF/A (PDF for Archive)</a:t>
                      </a:r>
                    </a:p>
                  </a:txBody>
                  <a:tcPr anchor="ctr"/>
                </a:tc>
                <a:tc>
                  <a:txBody>
                    <a:bodyPr/>
                    <a:lstStyle/>
                    <a:p>
                      <a:r>
                        <a:rPr lang="de-DE" b="0" dirty="0" err="1">
                          <a:effectLst/>
                        </a:rPr>
                        <a:t>for</a:t>
                      </a:r>
                      <a:r>
                        <a:rPr lang="de-DE" b="0" dirty="0">
                          <a:effectLst/>
                        </a:rPr>
                        <a:t> </a:t>
                      </a:r>
                      <a:r>
                        <a:rPr lang="de-DE" b="0" dirty="0" err="1">
                          <a:effectLst/>
                        </a:rPr>
                        <a:t>long</a:t>
                      </a:r>
                      <a:r>
                        <a:rPr lang="de-DE" b="0" dirty="0">
                          <a:effectLst/>
                        </a:rPr>
                        <a:t>-term </a:t>
                      </a:r>
                      <a:r>
                        <a:rPr lang="de-DE" b="0" dirty="0" err="1">
                          <a:effectLst/>
                        </a:rPr>
                        <a:t>archiving</a:t>
                      </a:r>
                      <a:endParaRPr lang="de-DE" b="0" dirty="0">
                        <a:effectLst/>
                      </a:endParaRPr>
                    </a:p>
                  </a:txBody>
                  <a:tcPr anchor="ctr"/>
                </a:tc>
                <a:extLst>
                  <a:ext uri="{0D108BD9-81ED-4DB2-BD59-A6C34878D82A}">
                    <a16:rowId xmlns:a16="http://schemas.microsoft.com/office/drawing/2014/main" val="3994428567"/>
                  </a:ext>
                </a:extLst>
              </a:tr>
              <a:tr h="370840">
                <a:tc>
                  <a:txBody>
                    <a:bodyPr/>
                    <a:lstStyle/>
                    <a:p>
                      <a:r>
                        <a:rPr lang="de-DE" b="1" dirty="0">
                          <a:effectLst/>
                        </a:rPr>
                        <a:t>PDF/X (</a:t>
                      </a:r>
                      <a:r>
                        <a:rPr lang="de-DE" b="1" dirty="0" err="1">
                          <a:effectLst/>
                        </a:rPr>
                        <a:t>Xchange</a:t>
                      </a:r>
                      <a:r>
                        <a:rPr lang="de-DE" b="1" dirty="0">
                          <a:effectLst/>
                        </a:rPr>
                        <a:t>)</a:t>
                      </a:r>
                      <a:endParaRPr lang="de-DE" dirty="0">
                        <a:effectLst/>
                      </a:endParaRPr>
                    </a:p>
                  </a:txBody>
                  <a:tcPr anchor="ctr"/>
                </a:tc>
                <a:tc>
                  <a:txBody>
                    <a:bodyPr/>
                    <a:lstStyle/>
                    <a:p>
                      <a:r>
                        <a:rPr lang="de-DE" dirty="0" err="1">
                          <a:effectLst/>
                        </a:rPr>
                        <a:t>for</a:t>
                      </a:r>
                      <a:r>
                        <a:rPr lang="de-DE" dirty="0">
                          <a:effectLst/>
                        </a:rPr>
                        <a:t> </a:t>
                      </a:r>
                      <a:r>
                        <a:rPr lang="de-DE" dirty="0" err="1">
                          <a:effectLst/>
                        </a:rPr>
                        <a:t>pre</a:t>
                      </a:r>
                      <a:r>
                        <a:rPr lang="de-DE" dirty="0">
                          <a:effectLst/>
                        </a:rPr>
                        <a:t>-press (Druckvorstufe)</a:t>
                      </a:r>
                    </a:p>
                  </a:txBody>
                  <a:tcPr anchor="ctr"/>
                </a:tc>
                <a:extLst>
                  <a:ext uri="{0D108BD9-81ED-4DB2-BD59-A6C34878D82A}">
                    <a16:rowId xmlns:a16="http://schemas.microsoft.com/office/drawing/2014/main" val="2910167687"/>
                  </a:ext>
                </a:extLst>
              </a:tr>
            </a:tbl>
          </a:graphicData>
        </a:graphic>
      </p:graphicFrame>
      <p:sp>
        <p:nvSpPr>
          <p:cNvPr id="5" name="Textfeld 4">
            <a:extLst>
              <a:ext uri="{FF2B5EF4-FFF2-40B4-BE49-F238E27FC236}">
                <a16:creationId xmlns:a16="http://schemas.microsoft.com/office/drawing/2014/main" id="{6D8496B4-1E2A-458C-8F2E-0271B7EA9EB4}"/>
              </a:ext>
            </a:extLst>
          </p:cNvPr>
          <p:cNvSpPr txBox="1"/>
          <p:nvPr/>
        </p:nvSpPr>
        <p:spPr>
          <a:xfrm>
            <a:off x="460084" y="2427734"/>
            <a:ext cx="8576412" cy="1946687"/>
          </a:xfrm>
          <a:prstGeom prst="rect">
            <a:avLst/>
          </a:prstGeom>
          <a:noFill/>
        </p:spPr>
        <p:txBody>
          <a:bodyPr wrap="square" rtlCol="0">
            <a:spAutoFit/>
          </a:bodyPr>
          <a:lstStyle/>
          <a:p>
            <a:pPr>
              <a:spcAft>
                <a:spcPts val="600"/>
              </a:spcAft>
            </a:pPr>
            <a:r>
              <a:rPr lang="en-US" b="1" dirty="0"/>
              <a:t>PDF/A:</a:t>
            </a:r>
          </a:p>
          <a:p>
            <a:pPr marL="285750" indent="-285750">
              <a:spcAft>
                <a:spcPts val="300"/>
              </a:spcAft>
              <a:buFont typeface="Arial" panose="020B0604020202020204" pitchFamily="34" charset="0"/>
              <a:buChar char="•"/>
            </a:pPr>
            <a:r>
              <a:rPr lang="en-US" dirty="0"/>
              <a:t>All fonts and images used in the document are embedded.</a:t>
            </a:r>
          </a:p>
          <a:p>
            <a:pPr marL="285750" indent="-285750">
              <a:spcAft>
                <a:spcPts val="300"/>
              </a:spcAft>
              <a:buFont typeface="Arial" panose="020B0604020202020204" pitchFamily="34" charset="0"/>
              <a:buChar char="•"/>
            </a:pPr>
            <a:r>
              <a:rPr lang="en-US" dirty="0"/>
              <a:t>Animations, videos, and other elements that need external software are not embedded.</a:t>
            </a:r>
          </a:p>
          <a:p>
            <a:pPr marL="285750" indent="-285750">
              <a:spcAft>
                <a:spcPts val="300"/>
              </a:spcAft>
              <a:buFont typeface="Arial" panose="020B0604020202020204" pitchFamily="34" charset="0"/>
              <a:buChar char="•"/>
            </a:pPr>
            <a:r>
              <a:rPr lang="en-US" dirty="0"/>
              <a:t>Colors as close as possible to the colors in the document</a:t>
            </a:r>
          </a:p>
          <a:p>
            <a:pPr marL="285750" indent="-285750">
              <a:spcAft>
                <a:spcPts val="300"/>
              </a:spcAft>
              <a:buFont typeface="Arial" panose="020B0604020202020204" pitchFamily="34" charset="0"/>
              <a:buChar char="•"/>
            </a:pPr>
            <a:r>
              <a:rPr lang="en-US" dirty="0"/>
              <a:t>No encryption</a:t>
            </a:r>
            <a:endParaRPr lang="de-DE" dirty="0"/>
          </a:p>
        </p:txBody>
      </p:sp>
    </p:spTree>
    <p:extLst>
      <p:ext uri="{BB962C8B-B14F-4D97-AF65-F5344CB8AC3E}">
        <p14:creationId xmlns:p14="http://schemas.microsoft.com/office/powerpoint/2010/main" val="1164278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mit Pfeil 1"/>
          <p:cNvCxnSpPr/>
          <p:nvPr/>
        </p:nvCxnSpPr>
        <p:spPr>
          <a:xfrm>
            <a:off x="5076056" y="2714029"/>
            <a:ext cx="158417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5267026" y="2714029"/>
            <a:ext cx="1177182" cy="307777"/>
          </a:xfrm>
          <a:prstGeom prst="rect">
            <a:avLst/>
          </a:prstGeom>
          <a:noFill/>
        </p:spPr>
        <p:txBody>
          <a:bodyPr wrap="none" rtlCol="0">
            <a:spAutoFit/>
          </a:bodyPr>
          <a:lstStyle/>
          <a:p>
            <a:r>
              <a:rPr lang="de-DE" sz="1400" dirty="0"/>
              <a:t>Export </a:t>
            </a:r>
            <a:r>
              <a:rPr lang="de-DE" sz="1400" dirty="0" err="1"/>
              <a:t>to</a:t>
            </a:r>
            <a:r>
              <a:rPr lang="de-DE" sz="1400" dirty="0"/>
              <a:t> CSV</a:t>
            </a:r>
          </a:p>
        </p:txBody>
      </p:sp>
      <p:sp>
        <p:nvSpPr>
          <p:cNvPr id="4" name="Textfeld 3"/>
          <p:cNvSpPr txBox="1"/>
          <p:nvPr/>
        </p:nvSpPr>
        <p:spPr>
          <a:xfrm>
            <a:off x="1969601" y="1340089"/>
            <a:ext cx="1299843" cy="307777"/>
          </a:xfrm>
          <a:prstGeom prst="rect">
            <a:avLst/>
          </a:prstGeom>
          <a:noFill/>
        </p:spPr>
        <p:txBody>
          <a:bodyPr wrap="none" rtlCol="0">
            <a:spAutoFit/>
          </a:bodyPr>
          <a:lstStyle/>
          <a:p>
            <a:r>
              <a:rPr lang="de-DE" sz="1400"/>
              <a:t>Microsoft </a:t>
            </a:r>
            <a:r>
              <a:rPr lang="de-DE" sz="1400" dirty="0"/>
              <a:t>Excel</a:t>
            </a:r>
          </a:p>
        </p:txBody>
      </p:sp>
      <p:graphicFrame>
        <p:nvGraphicFramePr>
          <p:cNvPr id="5" name="Tabelle 4"/>
          <p:cNvGraphicFramePr>
            <a:graphicFrameLocks noGrp="1"/>
          </p:cNvGraphicFramePr>
          <p:nvPr>
            <p:extLst>
              <p:ext uri="{D42A27DB-BD31-4B8C-83A1-F6EECF244321}">
                <p14:modId xmlns:p14="http://schemas.microsoft.com/office/powerpoint/2010/main" val="947767199"/>
              </p:ext>
            </p:extLst>
          </p:nvPr>
        </p:nvGraphicFramePr>
        <p:xfrm>
          <a:off x="395536" y="1725662"/>
          <a:ext cx="4464495" cy="1854200"/>
        </p:xfrm>
        <a:graphic>
          <a:graphicData uri="http://schemas.openxmlformats.org/drawingml/2006/table">
            <a:tbl>
              <a:tblPr firstRow="1" bandRow="1">
                <a:tableStyleId>{073A0DAA-6AF3-43AB-8588-CEC1D06C72B9}</a:tableStyleId>
              </a:tblPr>
              <a:tblGrid>
                <a:gridCol w="360039">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70840">
                <a:tc>
                  <a:txBody>
                    <a:bodyPr/>
                    <a:lstStyle/>
                    <a:p>
                      <a:pPr algn="ctr"/>
                      <a:endParaRPr lang="de-DE" dirty="0"/>
                    </a:p>
                  </a:txBody>
                  <a:tcPr>
                    <a:solidFill>
                      <a:schemeClr val="bg1">
                        <a:lumMod val="85000"/>
                      </a:schemeClr>
                    </a:solidFill>
                  </a:tcPr>
                </a:tc>
                <a:tc>
                  <a:txBody>
                    <a:bodyPr/>
                    <a:lstStyle/>
                    <a:p>
                      <a:pPr algn="ctr"/>
                      <a:r>
                        <a:rPr lang="de-DE" dirty="0">
                          <a:solidFill>
                            <a:schemeClr val="tx1"/>
                          </a:solidFill>
                        </a:rPr>
                        <a:t>A</a:t>
                      </a:r>
                    </a:p>
                  </a:txBody>
                  <a:tcPr>
                    <a:solidFill>
                      <a:schemeClr val="bg1">
                        <a:lumMod val="85000"/>
                      </a:schemeClr>
                    </a:solidFill>
                  </a:tcPr>
                </a:tc>
                <a:tc>
                  <a:txBody>
                    <a:bodyPr/>
                    <a:lstStyle/>
                    <a:p>
                      <a:pPr algn="ctr"/>
                      <a:r>
                        <a:rPr lang="de-DE" dirty="0">
                          <a:solidFill>
                            <a:schemeClr val="tx1"/>
                          </a:solidFill>
                        </a:rPr>
                        <a:t>B</a:t>
                      </a:r>
                    </a:p>
                  </a:txBody>
                  <a:tcPr>
                    <a:solidFill>
                      <a:schemeClr val="bg1">
                        <a:lumMod val="85000"/>
                      </a:schemeClr>
                    </a:solidFill>
                  </a:tcPr>
                </a:tc>
                <a:tc>
                  <a:txBody>
                    <a:bodyPr/>
                    <a:lstStyle/>
                    <a:p>
                      <a:pPr algn="ctr"/>
                      <a:r>
                        <a:rPr lang="de-DE" dirty="0">
                          <a:solidFill>
                            <a:schemeClr val="tx1"/>
                          </a:solidFill>
                        </a:rPr>
                        <a:t>C</a:t>
                      </a: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de-DE" dirty="0"/>
                        <a:t>1</a:t>
                      </a:r>
                    </a:p>
                  </a:txBody>
                  <a:tcPr>
                    <a:solidFill>
                      <a:schemeClr val="bg1">
                        <a:lumMod val="85000"/>
                      </a:schemeClr>
                    </a:solidFill>
                  </a:tcPr>
                </a:tc>
                <a:tc>
                  <a:txBody>
                    <a:bodyPr/>
                    <a:lstStyle/>
                    <a:p>
                      <a:r>
                        <a:rPr lang="de-DE" dirty="0"/>
                        <a:t>x</a:t>
                      </a:r>
                    </a:p>
                  </a:txBody>
                  <a:tcPr>
                    <a:solidFill>
                      <a:schemeClr val="bg1">
                        <a:lumMod val="95000"/>
                      </a:schemeClr>
                    </a:solidFill>
                  </a:tcPr>
                </a:tc>
                <a:tc>
                  <a:txBody>
                    <a:bodyPr/>
                    <a:lstStyle/>
                    <a:p>
                      <a:r>
                        <a:rPr lang="de-DE" dirty="0"/>
                        <a:t>y</a:t>
                      </a:r>
                    </a:p>
                  </a:txBody>
                  <a:tcPr>
                    <a:solidFill>
                      <a:schemeClr val="bg1">
                        <a:lumMod val="95000"/>
                      </a:schemeClr>
                    </a:solidFill>
                  </a:tcPr>
                </a:tc>
                <a:tc>
                  <a:txBody>
                    <a:bodyPr/>
                    <a:lstStyle/>
                    <a:p>
                      <a:endParaRPr lang="de-DE" dirty="0"/>
                    </a:p>
                  </a:txBody>
                  <a:tcPr>
                    <a:solidFill>
                      <a:schemeClr val="bg1">
                        <a:lumMod val="95000"/>
                      </a:schemeClr>
                    </a:solidFill>
                  </a:tcPr>
                </a:tc>
                <a:extLst>
                  <a:ext uri="{0D108BD9-81ED-4DB2-BD59-A6C34878D82A}">
                    <a16:rowId xmlns:a16="http://schemas.microsoft.com/office/drawing/2014/main" val="10001"/>
                  </a:ext>
                </a:extLst>
              </a:tr>
              <a:tr h="370840">
                <a:tc>
                  <a:txBody>
                    <a:bodyPr/>
                    <a:lstStyle/>
                    <a:p>
                      <a:r>
                        <a:rPr lang="de-DE" dirty="0"/>
                        <a:t>2</a:t>
                      </a:r>
                    </a:p>
                  </a:txBody>
                  <a:tcPr>
                    <a:solidFill>
                      <a:schemeClr val="bg1">
                        <a:lumMod val="85000"/>
                      </a:schemeClr>
                    </a:solidFill>
                  </a:tcPr>
                </a:tc>
                <a:tc>
                  <a:txBody>
                    <a:bodyPr/>
                    <a:lstStyle/>
                    <a:p>
                      <a:r>
                        <a:rPr lang="de-DE" dirty="0"/>
                        <a:t>1</a:t>
                      </a:r>
                    </a:p>
                  </a:txBody>
                  <a:tcPr>
                    <a:solidFill>
                      <a:schemeClr val="bg1">
                        <a:lumMod val="95000"/>
                      </a:schemeClr>
                    </a:solidFill>
                  </a:tcPr>
                </a:tc>
                <a:tc>
                  <a:txBody>
                    <a:bodyPr/>
                    <a:lstStyle/>
                    <a:p>
                      <a:r>
                        <a:rPr lang="de-DE" dirty="0"/>
                        <a:t>3</a:t>
                      </a:r>
                    </a:p>
                  </a:txBody>
                  <a:tcPr>
                    <a:solidFill>
                      <a:schemeClr val="bg1">
                        <a:lumMod val="95000"/>
                      </a:schemeClr>
                    </a:solidFill>
                  </a:tcPr>
                </a:tc>
                <a:tc>
                  <a:txBody>
                    <a:bodyPr/>
                    <a:lstStyle/>
                    <a:p>
                      <a:endParaRPr lang="de-DE" dirty="0"/>
                    </a:p>
                  </a:txBody>
                  <a:tcPr>
                    <a:solidFill>
                      <a:schemeClr val="bg1">
                        <a:lumMod val="95000"/>
                      </a:schemeClr>
                    </a:solidFill>
                  </a:tcPr>
                </a:tc>
                <a:extLst>
                  <a:ext uri="{0D108BD9-81ED-4DB2-BD59-A6C34878D82A}">
                    <a16:rowId xmlns:a16="http://schemas.microsoft.com/office/drawing/2014/main" val="10002"/>
                  </a:ext>
                </a:extLst>
              </a:tr>
              <a:tr h="370840">
                <a:tc>
                  <a:txBody>
                    <a:bodyPr/>
                    <a:lstStyle/>
                    <a:p>
                      <a:r>
                        <a:rPr lang="de-DE" dirty="0"/>
                        <a:t>3</a:t>
                      </a:r>
                    </a:p>
                  </a:txBody>
                  <a:tcPr>
                    <a:solidFill>
                      <a:schemeClr val="bg1">
                        <a:lumMod val="85000"/>
                      </a:schemeClr>
                    </a:solidFill>
                  </a:tcPr>
                </a:tc>
                <a:tc>
                  <a:txBody>
                    <a:bodyPr/>
                    <a:lstStyle/>
                    <a:p>
                      <a:r>
                        <a:rPr lang="de-DE" dirty="0"/>
                        <a:t>1.5</a:t>
                      </a:r>
                    </a:p>
                  </a:txBody>
                  <a:tcPr>
                    <a:solidFill>
                      <a:schemeClr val="bg1">
                        <a:lumMod val="95000"/>
                      </a:schemeClr>
                    </a:solidFill>
                  </a:tcPr>
                </a:tc>
                <a:tc>
                  <a:txBody>
                    <a:bodyPr/>
                    <a:lstStyle/>
                    <a:p>
                      <a:r>
                        <a:rPr lang="de-DE" dirty="0"/>
                        <a:t>3.5</a:t>
                      </a:r>
                    </a:p>
                  </a:txBody>
                  <a:tcPr>
                    <a:solidFill>
                      <a:schemeClr val="bg1">
                        <a:lumMod val="95000"/>
                      </a:schemeClr>
                    </a:solidFill>
                  </a:tcPr>
                </a:tc>
                <a:tc>
                  <a:txBody>
                    <a:bodyPr/>
                    <a:lstStyle/>
                    <a:p>
                      <a:endParaRPr lang="de-DE" dirty="0"/>
                    </a:p>
                  </a:txBody>
                  <a:tcPr>
                    <a:solidFill>
                      <a:schemeClr val="bg1">
                        <a:lumMod val="95000"/>
                      </a:schemeClr>
                    </a:solidFill>
                  </a:tcPr>
                </a:tc>
                <a:extLst>
                  <a:ext uri="{0D108BD9-81ED-4DB2-BD59-A6C34878D82A}">
                    <a16:rowId xmlns:a16="http://schemas.microsoft.com/office/drawing/2014/main" val="10003"/>
                  </a:ext>
                </a:extLst>
              </a:tr>
              <a:tr h="370840">
                <a:tc>
                  <a:txBody>
                    <a:bodyPr/>
                    <a:lstStyle/>
                    <a:p>
                      <a:r>
                        <a:rPr lang="de-DE" dirty="0"/>
                        <a:t>4</a:t>
                      </a:r>
                    </a:p>
                  </a:txBody>
                  <a:tcPr>
                    <a:solidFill>
                      <a:schemeClr val="bg1">
                        <a:lumMod val="85000"/>
                      </a:schemeClr>
                    </a:solidFill>
                  </a:tcPr>
                </a:tc>
                <a:tc>
                  <a:txBody>
                    <a:bodyPr/>
                    <a:lstStyle/>
                    <a:p>
                      <a:r>
                        <a:rPr lang="de-DE" dirty="0">
                          <a:solidFill>
                            <a:srgbClr val="FF0000"/>
                          </a:solidFill>
                        </a:rPr>
                        <a:t>1</a:t>
                      </a:r>
                    </a:p>
                  </a:txBody>
                  <a:tcPr>
                    <a:solidFill>
                      <a:schemeClr val="bg1">
                        <a:lumMod val="95000"/>
                      </a:schemeClr>
                    </a:solidFill>
                  </a:tcPr>
                </a:tc>
                <a:tc>
                  <a:txBody>
                    <a:bodyPr/>
                    <a:lstStyle/>
                    <a:p>
                      <a:r>
                        <a:rPr lang="de-DE" dirty="0">
                          <a:solidFill>
                            <a:srgbClr val="FF0000"/>
                          </a:solidFill>
                        </a:rPr>
                        <a:t>4</a:t>
                      </a:r>
                    </a:p>
                  </a:txBody>
                  <a:tcPr>
                    <a:solidFill>
                      <a:schemeClr val="bg1">
                        <a:lumMod val="95000"/>
                      </a:schemeClr>
                    </a:solidFill>
                  </a:tcPr>
                </a:tc>
                <a:tc>
                  <a:txBody>
                    <a:bodyPr/>
                    <a:lstStyle/>
                    <a:p>
                      <a:endParaRPr lang="de-DE"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Rechteck 5"/>
          <p:cNvSpPr/>
          <p:nvPr/>
        </p:nvSpPr>
        <p:spPr>
          <a:xfrm>
            <a:off x="6876255" y="1984075"/>
            <a:ext cx="1763284" cy="1595787"/>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55576" y="2093003"/>
            <a:ext cx="288032" cy="369332"/>
          </a:xfrm>
          <a:prstGeom prst="rect">
            <a:avLst/>
          </a:prstGeom>
          <a:noFill/>
        </p:spPr>
        <p:txBody>
          <a:bodyPr wrap="square" rtlCol="0">
            <a:spAutoFit/>
          </a:bodyPr>
          <a:lstStyle/>
          <a:p>
            <a:r>
              <a:rPr lang="de-DE" dirty="0"/>
              <a:t>x</a:t>
            </a:r>
          </a:p>
        </p:txBody>
      </p:sp>
      <p:sp>
        <p:nvSpPr>
          <p:cNvPr id="8" name="Textfeld 7"/>
          <p:cNvSpPr txBox="1"/>
          <p:nvPr/>
        </p:nvSpPr>
        <p:spPr>
          <a:xfrm>
            <a:off x="7060014" y="2099983"/>
            <a:ext cx="216024" cy="369332"/>
          </a:xfrm>
          <a:prstGeom prst="rect">
            <a:avLst/>
          </a:prstGeom>
          <a:noFill/>
        </p:spPr>
        <p:txBody>
          <a:bodyPr wrap="square" rtlCol="0">
            <a:spAutoFit/>
          </a:bodyPr>
          <a:lstStyle/>
          <a:p>
            <a:r>
              <a:rPr lang="de-DE" dirty="0"/>
              <a:t>;</a:t>
            </a:r>
          </a:p>
        </p:txBody>
      </p:sp>
      <p:sp>
        <p:nvSpPr>
          <p:cNvPr id="9" name="Textfeld 8"/>
          <p:cNvSpPr txBox="1"/>
          <p:nvPr/>
        </p:nvSpPr>
        <p:spPr>
          <a:xfrm>
            <a:off x="2123728" y="2099191"/>
            <a:ext cx="277921" cy="369332"/>
          </a:xfrm>
          <a:prstGeom prst="rect">
            <a:avLst/>
          </a:prstGeom>
          <a:noFill/>
        </p:spPr>
        <p:txBody>
          <a:bodyPr wrap="square" rtlCol="0">
            <a:spAutoFit/>
          </a:bodyPr>
          <a:lstStyle/>
          <a:p>
            <a:r>
              <a:rPr lang="de-DE" dirty="0"/>
              <a:t>y</a:t>
            </a:r>
          </a:p>
        </p:txBody>
      </p:sp>
      <p:sp>
        <p:nvSpPr>
          <p:cNvPr id="10" name="Textfeld 9"/>
          <p:cNvSpPr txBox="1"/>
          <p:nvPr/>
        </p:nvSpPr>
        <p:spPr>
          <a:xfrm>
            <a:off x="755576" y="2467092"/>
            <a:ext cx="301686" cy="369332"/>
          </a:xfrm>
          <a:prstGeom prst="rect">
            <a:avLst/>
          </a:prstGeom>
          <a:noFill/>
        </p:spPr>
        <p:txBody>
          <a:bodyPr wrap="none" rtlCol="0">
            <a:spAutoFit/>
          </a:bodyPr>
          <a:lstStyle/>
          <a:p>
            <a:r>
              <a:rPr lang="de-DE" dirty="0"/>
              <a:t>1</a:t>
            </a:r>
          </a:p>
        </p:txBody>
      </p:sp>
      <p:sp>
        <p:nvSpPr>
          <p:cNvPr id="11" name="Textfeld 10"/>
          <p:cNvSpPr txBox="1"/>
          <p:nvPr/>
        </p:nvSpPr>
        <p:spPr>
          <a:xfrm>
            <a:off x="7060014" y="2462022"/>
            <a:ext cx="247184" cy="369332"/>
          </a:xfrm>
          <a:prstGeom prst="rect">
            <a:avLst/>
          </a:prstGeom>
          <a:noFill/>
        </p:spPr>
        <p:txBody>
          <a:bodyPr wrap="none" rtlCol="0">
            <a:spAutoFit/>
          </a:bodyPr>
          <a:lstStyle/>
          <a:p>
            <a:r>
              <a:rPr lang="de-DE" dirty="0"/>
              <a:t>;</a:t>
            </a:r>
          </a:p>
        </p:txBody>
      </p:sp>
      <p:sp>
        <p:nvSpPr>
          <p:cNvPr id="12" name="Textfeld 11"/>
          <p:cNvSpPr txBox="1"/>
          <p:nvPr/>
        </p:nvSpPr>
        <p:spPr>
          <a:xfrm>
            <a:off x="2123422" y="2469009"/>
            <a:ext cx="301686" cy="369332"/>
          </a:xfrm>
          <a:prstGeom prst="rect">
            <a:avLst/>
          </a:prstGeom>
          <a:noFill/>
        </p:spPr>
        <p:txBody>
          <a:bodyPr wrap="none" rtlCol="0">
            <a:spAutoFit/>
          </a:bodyPr>
          <a:lstStyle/>
          <a:p>
            <a:r>
              <a:rPr lang="de-DE" dirty="0"/>
              <a:t>3</a:t>
            </a:r>
          </a:p>
        </p:txBody>
      </p:sp>
      <p:sp>
        <p:nvSpPr>
          <p:cNvPr id="13" name="Textfeld 12"/>
          <p:cNvSpPr txBox="1"/>
          <p:nvPr/>
        </p:nvSpPr>
        <p:spPr>
          <a:xfrm>
            <a:off x="755576" y="2832442"/>
            <a:ext cx="476412" cy="369332"/>
          </a:xfrm>
          <a:prstGeom prst="rect">
            <a:avLst/>
          </a:prstGeom>
          <a:noFill/>
        </p:spPr>
        <p:txBody>
          <a:bodyPr wrap="none" rtlCol="0">
            <a:spAutoFit/>
          </a:bodyPr>
          <a:lstStyle/>
          <a:p>
            <a:r>
              <a:rPr lang="de-DE" dirty="0"/>
              <a:t>1.5</a:t>
            </a:r>
          </a:p>
        </p:txBody>
      </p:sp>
      <p:sp>
        <p:nvSpPr>
          <p:cNvPr id="14" name="Textfeld 13"/>
          <p:cNvSpPr txBox="1"/>
          <p:nvPr/>
        </p:nvSpPr>
        <p:spPr>
          <a:xfrm>
            <a:off x="7222336" y="2822674"/>
            <a:ext cx="247184" cy="369332"/>
          </a:xfrm>
          <a:prstGeom prst="rect">
            <a:avLst/>
          </a:prstGeom>
          <a:noFill/>
        </p:spPr>
        <p:txBody>
          <a:bodyPr wrap="none" rtlCol="0">
            <a:spAutoFit/>
          </a:bodyPr>
          <a:lstStyle/>
          <a:p>
            <a:r>
              <a:rPr lang="de-DE" dirty="0"/>
              <a:t>;</a:t>
            </a:r>
          </a:p>
        </p:txBody>
      </p:sp>
      <p:sp>
        <p:nvSpPr>
          <p:cNvPr id="15" name="Textfeld 14"/>
          <p:cNvSpPr txBox="1"/>
          <p:nvPr/>
        </p:nvSpPr>
        <p:spPr>
          <a:xfrm>
            <a:off x="2123728" y="2843879"/>
            <a:ext cx="476412" cy="369332"/>
          </a:xfrm>
          <a:prstGeom prst="rect">
            <a:avLst/>
          </a:prstGeom>
          <a:noFill/>
        </p:spPr>
        <p:txBody>
          <a:bodyPr wrap="none" rtlCol="0">
            <a:spAutoFit/>
          </a:bodyPr>
          <a:lstStyle/>
          <a:p>
            <a:r>
              <a:rPr lang="de-DE" dirty="0"/>
              <a:t>3.5</a:t>
            </a:r>
          </a:p>
        </p:txBody>
      </p:sp>
      <p:sp>
        <p:nvSpPr>
          <p:cNvPr id="16" name="Textfeld 15"/>
          <p:cNvSpPr txBox="1"/>
          <p:nvPr/>
        </p:nvSpPr>
        <p:spPr>
          <a:xfrm>
            <a:off x="755576" y="3203550"/>
            <a:ext cx="301686" cy="369332"/>
          </a:xfrm>
          <a:prstGeom prst="rect">
            <a:avLst/>
          </a:prstGeom>
          <a:noFill/>
        </p:spPr>
        <p:txBody>
          <a:bodyPr wrap="none" rtlCol="0">
            <a:spAutoFit/>
          </a:bodyPr>
          <a:lstStyle/>
          <a:p>
            <a:r>
              <a:rPr lang="de-DE" dirty="0">
                <a:solidFill>
                  <a:srgbClr val="FF0000"/>
                </a:solidFill>
              </a:rPr>
              <a:t>1</a:t>
            </a:r>
          </a:p>
        </p:txBody>
      </p:sp>
      <p:sp>
        <p:nvSpPr>
          <p:cNvPr id="17" name="Textfeld 16"/>
          <p:cNvSpPr txBox="1"/>
          <p:nvPr/>
        </p:nvSpPr>
        <p:spPr>
          <a:xfrm>
            <a:off x="6516216" y="1563638"/>
            <a:ext cx="2400785" cy="307777"/>
          </a:xfrm>
          <a:prstGeom prst="rect">
            <a:avLst/>
          </a:prstGeom>
          <a:noFill/>
        </p:spPr>
        <p:txBody>
          <a:bodyPr wrap="none" rtlCol="0">
            <a:spAutoFit/>
          </a:bodyPr>
          <a:lstStyle/>
          <a:p>
            <a:r>
              <a:rPr lang="de-DE" sz="1400" dirty="0" err="1"/>
              <a:t>Comma</a:t>
            </a:r>
            <a:r>
              <a:rPr lang="de-DE" sz="1400" dirty="0"/>
              <a:t> </a:t>
            </a:r>
            <a:r>
              <a:rPr lang="de-DE" sz="1400" dirty="0" err="1"/>
              <a:t>Separated</a:t>
            </a:r>
            <a:r>
              <a:rPr lang="de-DE" sz="1400" dirty="0"/>
              <a:t> Value (CSV)</a:t>
            </a:r>
          </a:p>
        </p:txBody>
      </p:sp>
      <p:sp>
        <p:nvSpPr>
          <p:cNvPr id="18" name="Textfeld 17"/>
          <p:cNvSpPr txBox="1"/>
          <p:nvPr/>
        </p:nvSpPr>
        <p:spPr>
          <a:xfrm>
            <a:off x="7065467" y="3168910"/>
            <a:ext cx="247184" cy="369332"/>
          </a:xfrm>
          <a:prstGeom prst="rect">
            <a:avLst/>
          </a:prstGeom>
          <a:noFill/>
        </p:spPr>
        <p:txBody>
          <a:bodyPr wrap="none" rtlCol="0">
            <a:spAutoFit/>
          </a:bodyPr>
          <a:lstStyle/>
          <a:p>
            <a:r>
              <a:rPr lang="de-DE" dirty="0"/>
              <a:t>;</a:t>
            </a:r>
          </a:p>
        </p:txBody>
      </p:sp>
      <p:sp>
        <p:nvSpPr>
          <p:cNvPr id="19" name="Textfeld 18"/>
          <p:cNvSpPr txBox="1"/>
          <p:nvPr/>
        </p:nvSpPr>
        <p:spPr>
          <a:xfrm>
            <a:off x="2126116" y="3207875"/>
            <a:ext cx="301686" cy="369332"/>
          </a:xfrm>
          <a:prstGeom prst="rect">
            <a:avLst/>
          </a:prstGeom>
          <a:noFill/>
        </p:spPr>
        <p:txBody>
          <a:bodyPr wrap="none" rtlCol="0">
            <a:spAutoFit/>
          </a:bodyPr>
          <a:lstStyle/>
          <a:p>
            <a:r>
              <a:rPr lang="de-DE" dirty="0">
                <a:solidFill>
                  <a:srgbClr val="FF0000"/>
                </a:solidFill>
              </a:rPr>
              <a:t>4</a:t>
            </a:r>
          </a:p>
        </p:txBody>
      </p:sp>
      <p:sp>
        <p:nvSpPr>
          <p:cNvPr id="20" name="Textfeld 19"/>
          <p:cNvSpPr txBox="1"/>
          <p:nvPr/>
        </p:nvSpPr>
        <p:spPr>
          <a:xfrm>
            <a:off x="3491880" y="2099983"/>
            <a:ext cx="1270284" cy="369332"/>
          </a:xfrm>
          <a:prstGeom prst="rect">
            <a:avLst/>
          </a:prstGeom>
          <a:noFill/>
        </p:spPr>
        <p:txBody>
          <a:bodyPr wrap="none" rtlCol="0">
            <a:spAutoFit/>
          </a:bodyPr>
          <a:lstStyle/>
          <a:p>
            <a:r>
              <a:rPr lang="de-DE" dirty="0" err="1"/>
              <a:t>Importance</a:t>
            </a:r>
            <a:endParaRPr lang="de-DE" dirty="0"/>
          </a:p>
        </p:txBody>
      </p:sp>
      <p:sp>
        <p:nvSpPr>
          <p:cNvPr id="21" name="Textfeld 20"/>
          <p:cNvSpPr txBox="1"/>
          <p:nvPr/>
        </p:nvSpPr>
        <p:spPr>
          <a:xfrm>
            <a:off x="2361934" y="4155926"/>
            <a:ext cx="237566" cy="369332"/>
          </a:xfrm>
          <a:prstGeom prst="rect">
            <a:avLst/>
          </a:prstGeom>
          <a:noFill/>
        </p:spPr>
        <p:txBody>
          <a:bodyPr wrap="none" rtlCol="0">
            <a:spAutoFit/>
          </a:bodyPr>
          <a:lstStyle/>
          <a:p>
            <a:r>
              <a:rPr lang="de-DE" dirty="0"/>
              <a:t> </a:t>
            </a:r>
          </a:p>
        </p:txBody>
      </p:sp>
      <p:sp>
        <p:nvSpPr>
          <p:cNvPr id="22" name="Textfeld 21"/>
          <p:cNvSpPr txBox="1"/>
          <p:nvPr/>
        </p:nvSpPr>
        <p:spPr>
          <a:xfrm>
            <a:off x="7283014" y="2106038"/>
            <a:ext cx="1385700" cy="369332"/>
          </a:xfrm>
          <a:prstGeom prst="rect">
            <a:avLst/>
          </a:prstGeom>
          <a:noFill/>
        </p:spPr>
        <p:txBody>
          <a:bodyPr wrap="none" rtlCol="0">
            <a:spAutoFit/>
          </a:bodyPr>
          <a:lstStyle/>
          <a:p>
            <a:r>
              <a:rPr lang="de-DE" dirty="0"/>
              <a:t>; </a:t>
            </a:r>
            <a:r>
              <a:rPr lang="de-DE" dirty="0" err="1"/>
              <a:t>Importance</a:t>
            </a:r>
            <a:endParaRPr lang="de-DE" dirty="0"/>
          </a:p>
        </p:txBody>
      </p:sp>
      <p:sp>
        <p:nvSpPr>
          <p:cNvPr id="23" name="Textfeld 22"/>
          <p:cNvSpPr txBox="1"/>
          <p:nvPr/>
        </p:nvSpPr>
        <p:spPr>
          <a:xfrm>
            <a:off x="7287176" y="2465259"/>
            <a:ext cx="247184" cy="369332"/>
          </a:xfrm>
          <a:prstGeom prst="rect">
            <a:avLst/>
          </a:prstGeom>
          <a:noFill/>
        </p:spPr>
        <p:txBody>
          <a:bodyPr wrap="none" rtlCol="0">
            <a:spAutoFit/>
          </a:bodyPr>
          <a:lstStyle/>
          <a:p>
            <a:r>
              <a:rPr lang="de-DE" dirty="0"/>
              <a:t>;</a:t>
            </a:r>
          </a:p>
        </p:txBody>
      </p:sp>
      <p:sp>
        <p:nvSpPr>
          <p:cNvPr id="24" name="Textfeld 23"/>
          <p:cNvSpPr txBox="1"/>
          <p:nvPr/>
        </p:nvSpPr>
        <p:spPr>
          <a:xfrm>
            <a:off x="3527154" y="3203550"/>
            <a:ext cx="1127103" cy="369332"/>
          </a:xfrm>
          <a:prstGeom prst="rect">
            <a:avLst/>
          </a:prstGeom>
          <a:noFill/>
        </p:spPr>
        <p:txBody>
          <a:bodyPr wrap="none" rtlCol="0">
            <a:spAutoFit/>
          </a:bodyPr>
          <a:lstStyle/>
          <a:p>
            <a:r>
              <a:rPr lang="de-DE" dirty="0" err="1">
                <a:solidFill>
                  <a:srgbClr val="FF0000"/>
                </a:solidFill>
              </a:rPr>
              <a:t>important</a:t>
            </a:r>
            <a:endParaRPr lang="de-DE" dirty="0">
              <a:solidFill>
                <a:srgbClr val="FF0000"/>
              </a:solidFill>
            </a:endParaRPr>
          </a:p>
        </p:txBody>
      </p:sp>
      <p:sp>
        <p:nvSpPr>
          <p:cNvPr id="25" name="Textfeld 24"/>
          <p:cNvSpPr txBox="1"/>
          <p:nvPr/>
        </p:nvSpPr>
        <p:spPr>
          <a:xfrm>
            <a:off x="7288282" y="3168910"/>
            <a:ext cx="1242520" cy="369332"/>
          </a:xfrm>
          <a:prstGeom prst="rect">
            <a:avLst/>
          </a:prstGeom>
          <a:noFill/>
        </p:spPr>
        <p:txBody>
          <a:bodyPr wrap="none" rtlCol="0">
            <a:spAutoFit/>
          </a:bodyPr>
          <a:lstStyle/>
          <a:p>
            <a:r>
              <a:rPr lang="de-DE" dirty="0"/>
              <a:t>; </a:t>
            </a:r>
            <a:r>
              <a:rPr lang="de-DE" dirty="0" err="1"/>
              <a:t>important</a:t>
            </a:r>
            <a:endParaRPr lang="de-DE" dirty="0"/>
          </a:p>
        </p:txBody>
      </p:sp>
      <p:sp>
        <p:nvSpPr>
          <p:cNvPr id="26" name="Textfeld 25"/>
          <p:cNvSpPr txBox="1"/>
          <p:nvPr/>
        </p:nvSpPr>
        <p:spPr>
          <a:xfrm>
            <a:off x="7643858" y="2824680"/>
            <a:ext cx="247184" cy="369332"/>
          </a:xfrm>
          <a:prstGeom prst="rect">
            <a:avLst/>
          </a:prstGeom>
          <a:noFill/>
        </p:spPr>
        <p:txBody>
          <a:bodyPr wrap="none" rtlCol="0">
            <a:spAutoFit/>
          </a:bodyPr>
          <a:lstStyle/>
          <a:p>
            <a:r>
              <a:rPr lang="de-DE" dirty="0"/>
              <a:t>;</a:t>
            </a:r>
          </a:p>
        </p:txBody>
      </p:sp>
      <p:sp>
        <p:nvSpPr>
          <p:cNvPr id="27" name="Textfeld 26"/>
          <p:cNvSpPr txBox="1"/>
          <p:nvPr/>
        </p:nvSpPr>
        <p:spPr>
          <a:xfrm>
            <a:off x="3419872" y="4340592"/>
            <a:ext cx="237566" cy="369332"/>
          </a:xfrm>
          <a:prstGeom prst="rect">
            <a:avLst/>
          </a:prstGeom>
          <a:noFill/>
        </p:spPr>
        <p:txBody>
          <a:bodyPr wrap="none" rtlCol="0">
            <a:spAutoFit/>
          </a:bodyPr>
          <a:lstStyle/>
          <a:p>
            <a:r>
              <a:rPr lang="de-DE" dirty="0"/>
              <a:t> </a:t>
            </a:r>
          </a:p>
        </p:txBody>
      </p:sp>
      <p:sp>
        <p:nvSpPr>
          <p:cNvPr id="28" name="Textfeld 27"/>
          <p:cNvSpPr txBox="1"/>
          <p:nvPr/>
        </p:nvSpPr>
        <p:spPr>
          <a:xfrm>
            <a:off x="4283968" y="4299942"/>
            <a:ext cx="237566" cy="369332"/>
          </a:xfrm>
          <a:prstGeom prst="rect">
            <a:avLst/>
          </a:prstGeom>
          <a:noFill/>
        </p:spPr>
        <p:txBody>
          <a:bodyPr wrap="none" rtlCol="0">
            <a:spAutoFit/>
          </a:bodyPr>
          <a:lstStyle/>
          <a:p>
            <a:r>
              <a:rPr lang="de-DE" dirty="0"/>
              <a:t> </a:t>
            </a:r>
          </a:p>
        </p:txBody>
      </p:sp>
      <p:sp>
        <p:nvSpPr>
          <p:cNvPr id="29" name="Textfeld 28"/>
          <p:cNvSpPr txBox="1"/>
          <p:nvPr/>
        </p:nvSpPr>
        <p:spPr>
          <a:xfrm>
            <a:off x="1331640" y="4340592"/>
            <a:ext cx="237566" cy="369332"/>
          </a:xfrm>
          <a:prstGeom prst="rect">
            <a:avLst/>
          </a:prstGeom>
          <a:noFill/>
        </p:spPr>
        <p:txBody>
          <a:bodyPr wrap="none" rtlCol="0">
            <a:spAutoFit/>
          </a:bodyPr>
          <a:lstStyle/>
          <a:p>
            <a:r>
              <a:rPr lang="de-DE" dirty="0"/>
              <a:t> </a:t>
            </a:r>
          </a:p>
        </p:txBody>
      </p:sp>
      <p:sp>
        <p:nvSpPr>
          <p:cNvPr id="30" name="Titel 29"/>
          <p:cNvSpPr>
            <a:spLocks noGrp="1"/>
          </p:cNvSpPr>
          <p:nvPr>
            <p:ph type="title"/>
          </p:nvPr>
        </p:nvSpPr>
        <p:spPr/>
        <p:txBody>
          <a:bodyPr>
            <a:normAutofit fontScale="90000"/>
          </a:bodyPr>
          <a:lstStyle/>
          <a:p>
            <a:r>
              <a:rPr lang="de-DE" dirty="0"/>
              <a:t>Spreadsheet </a:t>
            </a:r>
          </a:p>
        </p:txBody>
      </p:sp>
    </p:spTree>
    <p:extLst>
      <p:ext uri="{BB962C8B-B14F-4D97-AF65-F5344CB8AC3E}">
        <p14:creationId xmlns:p14="http://schemas.microsoft.com/office/powerpoint/2010/main" val="3103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2000"/>
                                  </p:stCondLst>
                                  <p:childTnLst>
                                    <p:animMotion origin="layout" path="M -3.88889E-6 3.96791E-6 L 0.67743 3.96791E-6 " pathEditMode="relative" rAng="0" ptsTypes="AA">
                                      <p:cBhvr>
                                        <p:cTn id="6" dur="2000" fill="hold"/>
                                        <p:tgtEl>
                                          <p:spTgt spid="7"/>
                                        </p:tgtEl>
                                        <p:attrNameLst>
                                          <p:attrName>ppt_x</p:attrName>
                                          <p:attrName>ppt_y</p:attrName>
                                        </p:attrNameLst>
                                      </p:cBhvr>
                                      <p:rCtr x="33872" y="0"/>
                                    </p:animMotion>
                                  </p:childTnLst>
                                </p:cTn>
                              </p:par>
                            </p:childTnLst>
                          </p:cTn>
                        </p:par>
                        <p:par>
                          <p:cTn id="7" fill="hold">
                            <p:stCondLst>
                              <p:cond delay="400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4.16667E-6 -3.36212E-6 L 0.55191 0.00031 " pathEditMode="relative" rAng="0" ptsTypes="AA">
                                      <p:cBhvr>
                                        <p:cTn id="12" dur="2000" fill="hold"/>
                                        <p:tgtEl>
                                          <p:spTgt spid="9"/>
                                        </p:tgtEl>
                                        <p:attrNameLst>
                                          <p:attrName>ppt_x</p:attrName>
                                          <p:attrName>ppt_y</p:attrName>
                                        </p:attrNameLst>
                                      </p:cBhvr>
                                      <p:rCtr x="27587" y="0"/>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1.94444E-6 -4.12708E-6 L 0.67656 -0.00154 " pathEditMode="relative" rAng="0" ptsTypes="AA">
                                      <p:cBhvr>
                                        <p:cTn id="15" dur="2000" fill="hold"/>
                                        <p:tgtEl>
                                          <p:spTgt spid="10"/>
                                        </p:tgtEl>
                                        <p:attrNameLst>
                                          <p:attrName>ppt_x</p:attrName>
                                          <p:attrName>ppt_y</p:attrName>
                                        </p:attrNameLst>
                                      </p:cBhvr>
                                      <p:rCtr x="33819" y="-93"/>
                                    </p:animMotion>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8000"/>
                            </p:stCondLst>
                            <p:childTnLst>
                              <p:par>
                                <p:cTn id="20" presetID="42" presetClass="path" presetSubtype="0" accel="50000" decel="50000" fill="hold" grpId="0" nodeType="afterEffect">
                                  <p:stCondLst>
                                    <p:cond delay="0"/>
                                  </p:stCondLst>
                                  <p:childTnLst>
                                    <p:animMotion origin="layout" path="M -4.72222E-6 -2.57866E-6 L 0.55053 -0.00185 " pathEditMode="relative" rAng="0" ptsTypes="AA">
                                      <p:cBhvr>
                                        <p:cTn id="21" dur="2000" fill="hold"/>
                                        <p:tgtEl>
                                          <p:spTgt spid="12"/>
                                        </p:tgtEl>
                                        <p:attrNameLst>
                                          <p:attrName>ppt_x</p:attrName>
                                          <p:attrName>ppt_y</p:attrName>
                                        </p:attrNameLst>
                                      </p:cBhvr>
                                      <p:rCtr x="27517" y="-93"/>
                                    </p:animMotion>
                                  </p:childTnLst>
                                </p:cTn>
                              </p:par>
                            </p:childTnLst>
                          </p:cTn>
                        </p:par>
                        <p:par>
                          <p:cTn id="22" fill="hold">
                            <p:stCondLst>
                              <p:cond delay="10000"/>
                            </p:stCondLst>
                            <p:childTnLst>
                              <p:par>
                                <p:cTn id="23" presetID="42" presetClass="path" presetSubtype="0" accel="50000" decel="50000" fill="hold" grpId="0" nodeType="afterEffect">
                                  <p:stCondLst>
                                    <p:cond delay="0"/>
                                  </p:stCondLst>
                                  <p:childTnLst>
                                    <p:animMotion origin="layout" path="M 0.00139 2.46914E-7 L 0.67622 -0.0037 " pathEditMode="relative" rAng="0" ptsTypes="AA">
                                      <p:cBhvr>
                                        <p:cTn id="24" dur="2000" fill="hold"/>
                                        <p:tgtEl>
                                          <p:spTgt spid="13"/>
                                        </p:tgtEl>
                                        <p:attrNameLst>
                                          <p:attrName>ppt_x</p:attrName>
                                          <p:attrName>ppt_y</p:attrName>
                                        </p:attrNameLst>
                                      </p:cBhvr>
                                      <p:rCtr x="33733" y="-185"/>
                                    </p:animMotion>
                                  </p:childTnLst>
                                </p:cTn>
                              </p:par>
                            </p:childTnLst>
                          </p:cTn>
                        </p:par>
                        <p:par>
                          <p:cTn id="25" fill="hold">
                            <p:stCondLst>
                              <p:cond delay="1200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12000"/>
                            </p:stCondLst>
                            <p:childTnLst>
                              <p:par>
                                <p:cTn id="29" presetID="42" presetClass="path" presetSubtype="0" accel="50000" decel="50000" fill="hold" grpId="0" nodeType="afterEffect">
                                  <p:stCondLst>
                                    <p:cond delay="0"/>
                                  </p:stCondLst>
                                  <p:childTnLst>
                                    <p:animMotion origin="layout" path="M -3.33333E-6 -2.46914E-7 L 0.5724 -0.0037 " pathEditMode="relative" rAng="0" ptsTypes="AA">
                                      <p:cBhvr>
                                        <p:cTn id="30" dur="2000" fill="hold"/>
                                        <p:tgtEl>
                                          <p:spTgt spid="15"/>
                                        </p:tgtEl>
                                        <p:attrNameLst>
                                          <p:attrName>ppt_x</p:attrName>
                                          <p:attrName>ppt_y</p:attrName>
                                        </p:attrNameLst>
                                      </p:cBhvr>
                                      <p:rCtr x="28611" y="-185"/>
                                    </p:animMotion>
                                  </p:childTnLst>
                                </p:cTn>
                              </p:par>
                            </p:childTnLst>
                          </p:cTn>
                        </p:par>
                        <p:par>
                          <p:cTn id="31" fill="hold">
                            <p:stCondLst>
                              <p:cond delay="14000"/>
                            </p:stCondLst>
                            <p:childTnLst>
                              <p:par>
                                <p:cTn id="32" presetID="42" presetClass="path" presetSubtype="0" accel="50000" decel="50000" fill="hold" grpId="0" nodeType="afterEffect">
                                  <p:stCondLst>
                                    <p:cond delay="0"/>
                                  </p:stCondLst>
                                  <p:childTnLst>
                                    <p:animMotion origin="layout" path="M -1.94444E-6 1.24653E-6 L 0.67656 -0.00463 " pathEditMode="relative" rAng="0" ptsTypes="AA">
                                      <p:cBhvr>
                                        <p:cTn id="33" dur="2000" fill="hold"/>
                                        <p:tgtEl>
                                          <p:spTgt spid="16"/>
                                        </p:tgtEl>
                                        <p:attrNameLst>
                                          <p:attrName>ppt_x</p:attrName>
                                          <p:attrName>ppt_y</p:attrName>
                                        </p:attrNameLst>
                                      </p:cBhvr>
                                      <p:rCtr x="33819" y="-247"/>
                                    </p:animMotion>
                                  </p:childTnLst>
                                  <p:subTnLst>
                                    <p:animClr clrSpc="rgb" dir="cw">
                                      <p:cBhvr override="childStyle">
                                        <p:cTn dur="1" fill="hold" display="0" masterRel="nextClick" afterEffect="1"/>
                                        <p:tgtEl>
                                          <p:spTgt spid="16"/>
                                        </p:tgtEl>
                                        <p:attrNameLst>
                                          <p:attrName>ppt_c</p:attrName>
                                        </p:attrNameLst>
                                      </p:cBhvr>
                                      <p:to>
                                        <a:schemeClr val="tx1"/>
                                      </p:to>
                                    </p:animClr>
                                  </p:subTnLst>
                                </p:cTn>
                              </p:par>
                            </p:childTnLst>
                          </p:cTn>
                        </p:par>
                        <p:par>
                          <p:cTn id="34" fill="hold">
                            <p:stCondLst>
                              <p:cond delay="16000"/>
                            </p:stCondLst>
                            <p:childTnLst>
                              <p:par>
                                <p:cTn id="35" presetID="1"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16000"/>
                            </p:stCondLst>
                            <p:childTnLst>
                              <p:par>
                                <p:cTn id="38" presetID="42" presetClass="path" presetSubtype="0" accel="50000" decel="50000" fill="hold" grpId="0" nodeType="afterEffect">
                                  <p:stCondLst>
                                    <p:cond delay="0"/>
                                  </p:stCondLst>
                                  <p:childTnLst>
                                    <p:animMotion origin="layout" path="M 1.66667E-6 2.09877E-6 L 0.55052 -0.00556 " pathEditMode="relative" rAng="0" ptsTypes="AA">
                                      <p:cBhvr>
                                        <p:cTn id="39" dur="2000" fill="hold"/>
                                        <p:tgtEl>
                                          <p:spTgt spid="19"/>
                                        </p:tgtEl>
                                        <p:attrNameLst>
                                          <p:attrName>ppt_x</p:attrName>
                                          <p:attrName>ppt_y</p:attrName>
                                        </p:attrNameLst>
                                      </p:cBhvr>
                                      <p:rCtr x="27517" y="-278"/>
                                    </p:animMotion>
                                  </p:childTnLst>
                                  <p:subTnLst>
                                    <p:animClr clrSpc="rgb" dir="cw">
                                      <p:cBhvr override="childStyle">
                                        <p:cTn dur="1" fill="hold" display="0" masterRel="nextClick" afterEffect="1"/>
                                        <p:tgtEl>
                                          <p:spTgt spid="19"/>
                                        </p:tgtEl>
                                        <p:attrNameLst>
                                          <p:attrName>ppt_c</p:attrName>
                                        </p:attrNameLst>
                                      </p:cBhvr>
                                      <p:to>
                                        <a:schemeClr val="tx1"/>
                                      </p:to>
                                    </p:animClr>
                                  </p:subTnLst>
                                </p:cTn>
                              </p:par>
                            </p:childTnLst>
                          </p:cTn>
                        </p:par>
                        <p:par>
                          <p:cTn id="40" fill="hold">
                            <p:stCondLst>
                              <p:cond delay="18000"/>
                            </p:stCondLst>
                            <p:childTnLst>
                              <p:par>
                                <p:cTn id="41" presetID="1"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18000"/>
                            </p:stCondLst>
                            <p:childTnLst>
                              <p:par>
                                <p:cTn id="44" presetID="1" presetClass="entr" presetSubtype="0" fill="hold" grpId="0" nodeType="afterEffect">
                                  <p:stCondLst>
                                    <p:cond delay="3200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50000"/>
                            </p:stCondLst>
                            <p:childTnLst>
                              <p:par>
                                <p:cTn id="47" presetID="1"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1000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PublicData</a:t>
            </a:r>
            <a:r>
              <a:rPr lang="de-DE" dirty="0"/>
              <a:t>: Quality </a:t>
            </a:r>
            <a:r>
              <a:rPr lang="de-DE" dirty="0" err="1"/>
              <a:t>control</a:t>
            </a:r>
            <a:r>
              <a:rPr lang="de-DE" dirty="0"/>
              <a:t> </a:t>
            </a:r>
            <a:r>
              <a:rPr lang="de-DE" dirty="0" err="1"/>
              <a:t>compulsory</a:t>
            </a:r>
            <a:r>
              <a:rPr lang="de-DE" dirty="0"/>
              <a:t> </a:t>
            </a:r>
            <a:r>
              <a:rPr lang="de-DE" dirty="0" err="1"/>
              <a:t>before</a:t>
            </a:r>
            <a:r>
              <a:rPr lang="de-DE" dirty="0"/>
              <a:t> DOI </a:t>
            </a:r>
            <a:r>
              <a:rPr lang="de-DE" dirty="0" err="1"/>
              <a:t>creation</a:t>
            </a:r>
            <a:endParaRPr lang="de-DE" dirty="0"/>
          </a:p>
        </p:txBody>
      </p:sp>
      <p:sp>
        <p:nvSpPr>
          <p:cNvPr id="19" name="Inhaltsplatzhalter 2"/>
          <p:cNvSpPr>
            <a:spLocks noGrp="1"/>
          </p:cNvSpPr>
          <p:nvPr>
            <p:ph idx="4294967295"/>
          </p:nvPr>
        </p:nvSpPr>
        <p:spPr>
          <a:xfrm>
            <a:off x="467544" y="2369288"/>
            <a:ext cx="8102600" cy="2002662"/>
          </a:xfrm>
        </p:spPr>
        <p:txBody>
          <a:bodyPr>
            <a:normAutofit fontScale="62500" lnSpcReduction="20000"/>
          </a:bodyPr>
          <a:lstStyle/>
          <a:p>
            <a:pPr marL="0" indent="0">
              <a:buNone/>
            </a:pPr>
            <a:r>
              <a:rPr lang="de-DE" b="1" dirty="0" err="1"/>
              <a:t>Your</a:t>
            </a:r>
            <a:r>
              <a:rPr lang="de-DE" b="1" dirty="0"/>
              <a:t> </a:t>
            </a:r>
            <a:r>
              <a:rPr lang="de-DE" b="1" dirty="0" err="1"/>
              <a:t>quality</a:t>
            </a:r>
            <a:r>
              <a:rPr lang="de-DE" b="1" dirty="0"/>
              <a:t> </a:t>
            </a:r>
            <a:r>
              <a:rPr lang="de-DE" b="1" dirty="0" err="1"/>
              <a:t>control</a:t>
            </a:r>
            <a:r>
              <a:rPr lang="de-DE" b="1" dirty="0"/>
              <a:t> </a:t>
            </a:r>
            <a:r>
              <a:rPr lang="de-DE" b="1" dirty="0" err="1"/>
              <a:t>report</a:t>
            </a:r>
            <a:endParaRPr lang="de-DE" b="1" dirty="0"/>
          </a:p>
          <a:p>
            <a:pPr marL="432000" lvl="1">
              <a:spcBef>
                <a:spcPts val="900"/>
              </a:spcBef>
              <a:spcAft>
                <a:spcPts val="400"/>
              </a:spcAft>
              <a:buFont typeface="Arial" panose="020B0604020202020204" pitchFamily="34" charset="0"/>
              <a:buChar char="•"/>
            </a:pPr>
            <a:r>
              <a:rPr lang="de-DE" dirty="0"/>
              <a:t>English</a:t>
            </a:r>
          </a:p>
          <a:p>
            <a:pPr marL="432000" lvl="1">
              <a:spcBef>
                <a:spcPts val="0"/>
              </a:spcBef>
              <a:spcAft>
                <a:spcPts val="600"/>
              </a:spcAft>
              <a:buFont typeface="Arial" panose="020B0604020202020204" pitchFamily="34" charset="0"/>
              <a:buChar char="•"/>
            </a:pPr>
            <a:r>
              <a:rPr lang="en-US" dirty="0"/>
              <a:t>Lists control steps, e.g. “Plausibility and completeness of the data checked through visualization with…”</a:t>
            </a:r>
          </a:p>
          <a:p>
            <a:pPr marL="432000" lvl="1">
              <a:spcBef>
                <a:spcPts val="0"/>
              </a:spcBef>
              <a:spcAft>
                <a:spcPts val="600"/>
              </a:spcAft>
              <a:buFont typeface="Arial" panose="020B0604020202020204" pitchFamily="34" charset="0"/>
              <a:buChar char="•"/>
            </a:pPr>
            <a:r>
              <a:rPr lang="de-DE" dirty="0"/>
              <a:t>At least </a:t>
            </a:r>
            <a:r>
              <a:rPr lang="de-DE" dirty="0" err="1"/>
              <a:t>readability</a:t>
            </a:r>
            <a:r>
              <a:rPr lang="de-DE" dirty="0"/>
              <a:t> </a:t>
            </a:r>
            <a:r>
              <a:rPr lang="de-DE" dirty="0" err="1"/>
              <a:t>tests</a:t>
            </a:r>
            <a:r>
              <a:rPr lang="de-DE" dirty="0"/>
              <a:t>: “</a:t>
            </a:r>
            <a:r>
              <a:rPr lang="en-US" dirty="0"/>
              <a:t>All files in </a:t>
            </a:r>
            <a:r>
              <a:rPr lang="en-US" dirty="0" err="1"/>
              <a:t>xyz</a:t>
            </a:r>
            <a:r>
              <a:rPr lang="en-US" dirty="0"/>
              <a:t> format can be read with software XYZ.”</a:t>
            </a:r>
          </a:p>
          <a:p>
            <a:pPr marL="432000" lvl="1">
              <a:spcBef>
                <a:spcPts val="0"/>
              </a:spcBef>
              <a:spcAft>
                <a:spcPts val="600"/>
              </a:spcAft>
              <a:buFont typeface="Arial" panose="020B0604020202020204" pitchFamily="34" charset="0"/>
              <a:buChar char="•"/>
            </a:pPr>
            <a:r>
              <a:rPr lang="de-DE" dirty="0"/>
              <a:t>Send </a:t>
            </a:r>
            <a:r>
              <a:rPr lang="de-DE" dirty="0" err="1"/>
              <a:t>it</a:t>
            </a:r>
            <a:r>
              <a:rPr lang="de-DE" dirty="0"/>
              <a:t> </a:t>
            </a:r>
            <a:r>
              <a:rPr lang="de-DE" dirty="0" err="1"/>
              <a:t>to</a:t>
            </a:r>
            <a:r>
              <a:rPr lang="de-DE" dirty="0"/>
              <a:t> rathmann@uni-wuppertal.de</a:t>
            </a:r>
          </a:p>
          <a:p>
            <a:pPr lvl="1">
              <a:buFont typeface="Arial" panose="020B0604020202020204" pitchFamily="34" charset="0"/>
              <a:buChar char="•"/>
            </a:pPr>
            <a:endParaRPr lang="de-DE" dirty="0"/>
          </a:p>
        </p:txBody>
      </p:sp>
      <p:sp>
        <p:nvSpPr>
          <p:cNvPr id="7" name="Eingekerbter Richtungspfeil 6"/>
          <p:cNvSpPr/>
          <p:nvPr/>
        </p:nvSpPr>
        <p:spPr>
          <a:xfrm>
            <a:off x="935596" y="771550"/>
            <a:ext cx="2160240" cy="1404156"/>
          </a:xfrm>
          <a:prstGeom prst="chevron">
            <a:avLst/>
          </a:prstGeom>
          <a:gradFill flip="none" rotWithShape="1">
            <a:gsLst>
              <a:gs pos="0">
                <a:schemeClr val="tx2"/>
              </a:gs>
              <a:gs pos="100000">
                <a:schemeClr val="accent1">
                  <a:lumMod val="20000"/>
                  <a:lumOff val="80000"/>
                </a:schemeClr>
              </a:gs>
              <a:gs pos="100000">
                <a:srgbClr val="C4D6EB"/>
              </a:gs>
              <a:gs pos="100000">
                <a:srgbClr val="FFEBFA"/>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dirty="0">
              <a:solidFill>
                <a:schemeClr val="tx1"/>
              </a:solidFill>
            </a:endParaRPr>
          </a:p>
        </p:txBody>
      </p:sp>
      <p:sp>
        <p:nvSpPr>
          <p:cNvPr id="8" name="Eingekerbter Richtungspfeil 7"/>
          <p:cNvSpPr/>
          <p:nvPr/>
        </p:nvSpPr>
        <p:spPr>
          <a:xfrm>
            <a:off x="2555776" y="771550"/>
            <a:ext cx="2160240" cy="1404156"/>
          </a:xfrm>
          <a:prstGeom prst="chevr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dirty="0">
              <a:solidFill>
                <a:schemeClr val="bg1"/>
              </a:solidFill>
            </a:endParaRPr>
          </a:p>
        </p:txBody>
      </p:sp>
      <p:sp>
        <p:nvSpPr>
          <p:cNvPr id="9" name="Eingekerbter Richtungspfeil 8"/>
          <p:cNvSpPr/>
          <p:nvPr/>
        </p:nvSpPr>
        <p:spPr>
          <a:xfrm>
            <a:off x="4175956" y="771550"/>
            <a:ext cx="2160240" cy="1404156"/>
          </a:xfrm>
          <a:prstGeom prst="chevr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1" name="Eingekerbter Richtungspfeil 10"/>
          <p:cNvSpPr/>
          <p:nvPr/>
        </p:nvSpPr>
        <p:spPr>
          <a:xfrm>
            <a:off x="5796136" y="771550"/>
            <a:ext cx="2160240" cy="1404156"/>
          </a:xfrm>
          <a:prstGeom prst="chevr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12" name="Textfeld 11"/>
          <p:cNvSpPr txBox="1"/>
          <p:nvPr/>
        </p:nvSpPr>
        <p:spPr>
          <a:xfrm>
            <a:off x="1619672" y="1214517"/>
            <a:ext cx="917559" cy="530915"/>
          </a:xfrm>
          <a:prstGeom prst="rect">
            <a:avLst/>
          </a:prstGeom>
          <a:noFill/>
        </p:spPr>
        <p:txBody>
          <a:bodyPr wrap="none" lIns="68580" tIns="34290" rIns="68580" bIns="34290" rtlCol="0">
            <a:spAutoFit/>
          </a:bodyPr>
          <a:lstStyle/>
          <a:p>
            <a:r>
              <a:rPr lang="de-DE" sz="1500" dirty="0" err="1"/>
              <a:t>Submit</a:t>
            </a:r>
            <a:br>
              <a:rPr lang="de-DE" sz="1500" dirty="0"/>
            </a:br>
            <a:r>
              <a:rPr lang="de-DE" sz="1500" dirty="0"/>
              <a:t>Workflow</a:t>
            </a:r>
          </a:p>
        </p:txBody>
      </p:sp>
      <p:sp>
        <p:nvSpPr>
          <p:cNvPr id="15" name="Textfeld 14"/>
          <p:cNvSpPr txBox="1"/>
          <p:nvPr/>
        </p:nvSpPr>
        <p:spPr>
          <a:xfrm>
            <a:off x="3289412" y="1208170"/>
            <a:ext cx="701154" cy="530915"/>
          </a:xfrm>
          <a:prstGeom prst="rect">
            <a:avLst/>
          </a:prstGeom>
          <a:noFill/>
        </p:spPr>
        <p:txBody>
          <a:bodyPr wrap="none" lIns="68580" tIns="34290" rIns="68580" bIns="34290" rtlCol="0">
            <a:spAutoFit/>
          </a:bodyPr>
          <a:lstStyle/>
          <a:p>
            <a:r>
              <a:rPr lang="de-DE" sz="1500" dirty="0">
                <a:solidFill>
                  <a:schemeClr val="bg1"/>
                </a:solidFill>
              </a:rPr>
              <a:t>Quality</a:t>
            </a:r>
          </a:p>
          <a:p>
            <a:r>
              <a:rPr lang="de-DE" sz="1500" dirty="0" err="1">
                <a:solidFill>
                  <a:schemeClr val="bg1"/>
                </a:solidFill>
              </a:rPr>
              <a:t>control</a:t>
            </a:r>
            <a:endParaRPr lang="de-DE" sz="1500" dirty="0">
              <a:solidFill>
                <a:schemeClr val="bg1"/>
              </a:solidFill>
            </a:endParaRPr>
          </a:p>
        </p:txBody>
      </p:sp>
      <p:sp>
        <p:nvSpPr>
          <p:cNvPr id="16" name="Textfeld 15"/>
          <p:cNvSpPr txBox="1"/>
          <p:nvPr/>
        </p:nvSpPr>
        <p:spPr>
          <a:xfrm>
            <a:off x="4878034" y="1095587"/>
            <a:ext cx="701154" cy="761747"/>
          </a:xfrm>
          <a:prstGeom prst="rect">
            <a:avLst/>
          </a:prstGeom>
          <a:noFill/>
        </p:spPr>
        <p:txBody>
          <a:bodyPr wrap="none" lIns="68580" tIns="34290" rIns="68580" bIns="34290" rtlCol="0">
            <a:spAutoFit/>
          </a:bodyPr>
          <a:lstStyle/>
          <a:p>
            <a:r>
              <a:rPr lang="de-DE" sz="1500" dirty="0">
                <a:solidFill>
                  <a:schemeClr val="bg1"/>
                </a:solidFill>
              </a:rPr>
              <a:t>Quality</a:t>
            </a:r>
          </a:p>
          <a:p>
            <a:r>
              <a:rPr lang="de-DE" sz="1500" dirty="0" err="1">
                <a:solidFill>
                  <a:schemeClr val="bg1"/>
                </a:solidFill>
              </a:rPr>
              <a:t>control</a:t>
            </a:r>
            <a:endParaRPr lang="de-DE" sz="1500" dirty="0">
              <a:solidFill>
                <a:schemeClr val="bg1"/>
              </a:solidFill>
            </a:endParaRPr>
          </a:p>
          <a:p>
            <a:r>
              <a:rPr lang="de-DE" sz="1500" dirty="0" err="1">
                <a:solidFill>
                  <a:schemeClr val="bg1"/>
                </a:solidFill>
              </a:rPr>
              <a:t>report</a:t>
            </a:r>
            <a:endParaRPr lang="de-DE" sz="1500" dirty="0">
              <a:solidFill>
                <a:schemeClr val="bg1"/>
              </a:solidFill>
            </a:endParaRPr>
          </a:p>
        </p:txBody>
      </p:sp>
      <p:sp>
        <p:nvSpPr>
          <p:cNvPr id="18" name="Textfeld 17"/>
          <p:cNvSpPr txBox="1"/>
          <p:nvPr/>
        </p:nvSpPr>
        <p:spPr>
          <a:xfrm>
            <a:off x="6507114" y="1303480"/>
            <a:ext cx="1118383" cy="300082"/>
          </a:xfrm>
          <a:prstGeom prst="rect">
            <a:avLst/>
          </a:prstGeom>
          <a:noFill/>
        </p:spPr>
        <p:txBody>
          <a:bodyPr wrap="none" lIns="68580" tIns="34290" rIns="68580" bIns="34290" rtlCol="0">
            <a:spAutoFit/>
          </a:bodyPr>
          <a:lstStyle/>
          <a:p>
            <a:r>
              <a:rPr lang="de-DE" sz="1500" dirty="0">
                <a:solidFill>
                  <a:schemeClr val="bg1"/>
                </a:solidFill>
              </a:rPr>
              <a:t>DOI </a:t>
            </a:r>
            <a:r>
              <a:rPr lang="de-DE" sz="1500" dirty="0" err="1">
                <a:solidFill>
                  <a:schemeClr val="bg1"/>
                </a:solidFill>
              </a:rPr>
              <a:t>creation</a:t>
            </a:r>
            <a:endParaRPr lang="de-DE" sz="1500" dirty="0">
              <a:solidFill>
                <a:schemeClr val="bg1"/>
              </a:solidFill>
            </a:endParaRPr>
          </a:p>
        </p:txBody>
      </p:sp>
    </p:spTree>
    <p:extLst>
      <p:ext uri="{BB962C8B-B14F-4D97-AF65-F5344CB8AC3E}">
        <p14:creationId xmlns:p14="http://schemas.microsoft.com/office/powerpoint/2010/main" val="1007608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i_Panorama.jpg"/>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21704" y="17608"/>
            <a:ext cx="9144000" cy="5143499"/>
          </a:xfrm>
          <a:prstGeom prst="rect">
            <a:avLst/>
          </a:prstGeom>
        </p:spPr>
      </p:pic>
      <p:sp>
        <p:nvSpPr>
          <p:cNvPr id="3" name="Freihandform 2"/>
          <p:cNvSpPr/>
          <p:nvPr/>
        </p:nvSpPr>
        <p:spPr>
          <a:xfrm>
            <a:off x="1604449" y="867450"/>
            <a:ext cx="6037737" cy="260829"/>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a:bevelT w="127000" h="25400" prst="softRound"/>
          </a:sp3d>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ctr" anchorCtr="0">
            <a:noAutofit/>
          </a:bodyPr>
          <a:lstStyle/>
          <a:p>
            <a:pPr lvl="0" algn="ctr" defTabSz="622300">
              <a:lnSpc>
                <a:spcPct val="90000"/>
              </a:lnSpc>
              <a:spcBef>
                <a:spcPct val="0"/>
              </a:spcBef>
              <a:spcAft>
                <a:spcPct val="35000"/>
              </a:spcAft>
            </a:pPr>
            <a:r>
              <a:rPr lang="de-DE" sz="2800" dirty="0" err="1">
                <a:solidFill>
                  <a:schemeClr val="bg1"/>
                </a:solidFill>
                <a:latin typeface="Arial"/>
                <a:cs typeface="Arial"/>
              </a:rPr>
              <a:t>Thanks</a:t>
            </a:r>
            <a:r>
              <a:rPr lang="de-DE" sz="2800" dirty="0">
                <a:solidFill>
                  <a:schemeClr val="bg1"/>
                </a:solidFill>
                <a:latin typeface="Arial"/>
                <a:cs typeface="Arial"/>
              </a:rPr>
              <a:t> </a:t>
            </a:r>
            <a:r>
              <a:rPr lang="de-DE" sz="2800" dirty="0" err="1">
                <a:solidFill>
                  <a:schemeClr val="bg1"/>
                </a:solidFill>
                <a:latin typeface="Arial"/>
                <a:cs typeface="Arial"/>
              </a:rPr>
              <a:t>for</a:t>
            </a:r>
            <a:r>
              <a:rPr lang="de-DE" sz="2800" dirty="0">
                <a:solidFill>
                  <a:schemeClr val="bg1"/>
                </a:solidFill>
                <a:latin typeface="Arial"/>
                <a:cs typeface="Arial"/>
              </a:rPr>
              <a:t> </a:t>
            </a:r>
            <a:r>
              <a:rPr lang="de-DE" sz="2800" dirty="0" err="1">
                <a:solidFill>
                  <a:schemeClr val="bg1"/>
                </a:solidFill>
                <a:latin typeface="Arial"/>
                <a:cs typeface="Arial"/>
              </a:rPr>
              <a:t>your</a:t>
            </a:r>
            <a:r>
              <a:rPr lang="de-DE" sz="2800" dirty="0">
                <a:solidFill>
                  <a:schemeClr val="bg1"/>
                </a:solidFill>
                <a:latin typeface="Arial"/>
                <a:cs typeface="Arial"/>
              </a:rPr>
              <a:t> </a:t>
            </a:r>
            <a:r>
              <a:rPr lang="de-DE" sz="2800" dirty="0" err="1">
                <a:solidFill>
                  <a:schemeClr val="bg1"/>
                </a:solidFill>
                <a:latin typeface="Arial"/>
                <a:cs typeface="Arial"/>
              </a:rPr>
              <a:t>attention</a:t>
            </a:r>
            <a:r>
              <a:rPr lang="de-DE" sz="2800" dirty="0">
                <a:solidFill>
                  <a:schemeClr val="bg1"/>
                </a:solidFill>
                <a:latin typeface="Arial"/>
                <a:cs typeface="Arial"/>
              </a:rPr>
              <a:t>!</a:t>
            </a:r>
          </a:p>
        </p:txBody>
      </p:sp>
      <p:sp>
        <p:nvSpPr>
          <p:cNvPr id="6" name="Rechteck 5"/>
          <p:cNvSpPr/>
          <p:nvPr/>
        </p:nvSpPr>
        <p:spPr>
          <a:xfrm>
            <a:off x="7416316" y="4299942"/>
            <a:ext cx="1727684" cy="540060"/>
          </a:xfrm>
          <a:prstGeom prst="rect">
            <a:avLst/>
          </a:prstGeom>
          <a:solidFill>
            <a:srgbClr val="89BA17"/>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pic>
        <p:nvPicPr>
          <p:cNvPr id="7" name="Bild 7" descr="BUW_Logo-weis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018" y="4363291"/>
            <a:ext cx="1146086" cy="417590"/>
          </a:xfrm>
          <a:prstGeom prst="rect">
            <a:avLst/>
          </a:prstGeom>
        </p:spPr>
      </p:pic>
      <p:sp>
        <p:nvSpPr>
          <p:cNvPr id="8" name="Textfeld 7">
            <a:extLst>
              <a:ext uri="{FF2B5EF4-FFF2-40B4-BE49-F238E27FC236}">
                <a16:creationId xmlns:a16="http://schemas.microsoft.com/office/drawing/2014/main" id="{6C6B1CE2-67BA-4FD7-8A18-0131263A95F6}"/>
              </a:ext>
            </a:extLst>
          </p:cNvPr>
          <p:cNvSpPr txBox="1"/>
          <p:nvPr/>
        </p:nvSpPr>
        <p:spPr>
          <a:xfrm>
            <a:off x="7595829" y="4841425"/>
            <a:ext cx="1548171" cy="246221"/>
          </a:xfrm>
          <a:prstGeom prst="rect">
            <a:avLst/>
          </a:prstGeom>
          <a:noFill/>
        </p:spPr>
        <p:txBody>
          <a:bodyPr wrap="square" rtlCol="0">
            <a:spAutoFit/>
          </a:bodyPr>
          <a:lstStyle/>
          <a:p>
            <a:r>
              <a:rPr lang="de-DE" sz="1000" dirty="0" err="1">
                <a:solidFill>
                  <a:schemeClr val="bg1"/>
                </a:solidFill>
              </a:rPr>
              <a:t>Photo</a:t>
            </a:r>
            <a:r>
              <a:rPr lang="de-DE" sz="1000" dirty="0">
                <a:solidFill>
                  <a:schemeClr val="bg1"/>
                </a:solidFill>
              </a:rPr>
              <a:t>: Sebastian </a:t>
            </a:r>
            <a:r>
              <a:rPr lang="de-DE" sz="1000" dirty="0" err="1">
                <a:solidFill>
                  <a:schemeClr val="bg1"/>
                </a:solidFill>
              </a:rPr>
              <a:t>Jarych</a:t>
            </a:r>
            <a:endParaRPr lang="de-DE" sz="1000" dirty="0">
              <a:solidFill>
                <a:schemeClr val="bg1"/>
              </a:solidFill>
            </a:endParaRPr>
          </a:p>
        </p:txBody>
      </p:sp>
    </p:spTree>
    <p:extLst>
      <p:ext uri="{BB962C8B-B14F-4D97-AF65-F5344CB8AC3E}">
        <p14:creationId xmlns:p14="http://schemas.microsoft.com/office/powerpoint/2010/main" val="191289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a:blip r:embed="rId3">
            <a:alphaModFix amt="14000"/>
          </a:blip>
          <a:stretch/>
        </a:blipFill>
        <a:effectLst/>
      </p:bgPr>
    </p:bg>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normAutofit fontScale="90000"/>
          </a:bodyPr>
          <a:lstStyle/>
          <a:p>
            <a:pPr>
              <a:defRPr/>
            </a:pPr>
            <a:r>
              <a:rPr lang="de-DE" dirty="0" err="1"/>
              <a:t>Why</a:t>
            </a:r>
            <a:r>
              <a:rPr lang="de-DE" dirty="0"/>
              <a:t> </a:t>
            </a:r>
            <a:r>
              <a:rPr lang="de-DE" dirty="0" err="1"/>
              <a:t>research</a:t>
            </a:r>
            <a:r>
              <a:rPr lang="de-DE" dirty="0"/>
              <a:t> </a:t>
            </a:r>
            <a:r>
              <a:rPr lang="de-DE" dirty="0" err="1"/>
              <a:t>data</a:t>
            </a:r>
            <a:r>
              <a:rPr lang="de-DE" dirty="0"/>
              <a:t> </a:t>
            </a:r>
            <a:r>
              <a:rPr lang="de-DE" dirty="0" err="1"/>
              <a:t>management</a:t>
            </a:r>
            <a:r>
              <a:rPr lang="de-DE" dirty="0"/>
              <a:t>?</a:t>
            </a:r>
            <a:endParaRPr dirty="0"/>
          </a:p>
        </p:txBody>
      </p:sp>
      <p:grpSp>
        <p:nvGrpSpPr>
          <p:cNvPr id="6" name="Diagram 1"/>
          <p:cNvGrpSpPr/>
          <p:nvPr/>
        </p:nvGrpSpPr>
        <p:grpSpPr bwMode="auto">
          <a:xfrm rot="16200000">
            <a:off x="3682806" y="148577"/>
            <a:ext cx="6045002" cy="4554645"/>
            <a:chOff x="168087" y="-33144"/>
            <a:chExt cx="8060002" cy="6072859"/>
          </a:xfrm>
        </p:grpSpPr>
        <p:sp>
          <p:nvSpPr>
            <p:cNvPr id="7" name="Hexagon 6"/>
            <p:cNvSpPr/>
            <p:nvPr/>
          </p:nvSpPr>
          <p:spPr bwMode="auto">
            <a:xfrm rot="5400000">
              <a:off x="1457826" y="145613"/>
              <a:ext cx="2238889" cy="1947835"/>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2390" tIns="72390" rIns="72390" bIns="72390" numCol="1" spcCol="1270" anchor="ctr" anchorCtr="0">
              <a:noAutofit/>
            </a:bodyPr>
            <a:lstStyle/>
            <a:p>
              <a:pPr algn="ctr" defTabSz="633398">
                <a:lnSpc>
                  <a:spcPct val="90000"/>
                </a:lnSpc>
                <a:defRPr/>
              </a:pPr>
              <a:r>
                <a:rPr lang="de-DE" sz="1400" kern="0" dirty="0" err="1">
                  <a:solidFill>
                    <a:srgbClr val="FFFFFF"/>
                  </a:solidFill>
                </a:rPr>
                <a:t>Avoid</a:t>
              </a:r>
              <a:r>
                <a:rPr lang="de-DE" sz="1400" kern="0" dirty="0">
                  <a:solidFill>
                    <a:srgbClr val="FFFFFF"/>
                  </a:solidFill>
                </a:rPr>
                <a:t> </a:t>
              </a:r>
              <a:r>
                <a:rPr lang="de-DE" sz="1400" kern="0" dirty="0" err="1">
                  <a:solidFill>
                    <a:srgbClr val="FFFFFF"/>
                  </a:solidFill>
                </a:rPr>
                <a:t>duplication</a:t>
              </a:r>
              <a:endParaRPr lang="de-DE" sz="1400" kern="0" dirty="0">
                <a:solidFill>
                  <a:srgbClr val="FFFFFF"/>
                </a:solidFill>
              </a:endParaRPr>
            </a:p>
          </p:txBody>
        </p:sp>
        <p:sp>
          <p:nvSpPr>
            <p:cNvPr id="8" name="Rectangle 7"/>
            <p:cNvSpPr/>
            <p:nvPr/>
          </p:nvSpPr>
          <p:spPr bwMode="auto">
            <a:xfrm>
              <a:off x="5729489" y="447865"/>
              <a:ext cx="2498600" cy="1343333"/>
            </a:xfrm>
            <a:prstGeom prst="rect">
              <a:avLst/>
            </a:prstGeom>
            <a:noFill/>
            <a:ln>
              <a:noFill/>
            </a:ln>
          </p:spPr>
          <p:style>
            <a:lnRef idx="0">
              <a:srgbClr val="000000"/>
            </a:lnRef>
            <a:fillRef idx="0">
              <a:srgbClr val="000000"/>
            </a:fillRef>
            <a:effectRef idx="0">
              <a:srgbClr val="000000"/>
            </a:effectRef>
            <a:fontRef idx="minor"/>
          </p:style>
        </p:sp>
        <p:sp>
          <p:nvSpPr>
            <p:cNvPr id="9" name="Hexagon 8"/>
            <p:cNvSpPr/>
            <p:nvPr/>
          </p:nvSpPr>
          <p:spPr bwMode="auto">
            <a:xfrm rot="5400000">
              <a:off x="3570061" y="112383"/>
              <a:ext cx="2238889" cy="1947835"/>
            </a:xfrm>
            <a:prstGeom prst="hexagon">
              <a:avLst>
                <a:gd name="adj" fmla="val 25000"/>
                <a:gd name="vf" fmla="val 115470"/>
              </a:avLst>
            </a:prstGeom>
            <a:noFill/>
            <a:ln w="12700" cap="flat" cmpd="sng" algn="ctr">
              <a:solidFill>
                <a:schemeClr val="tx2"/>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algn="ctr" defTabSz="1200120">
                <a:lnSpc>
                  <a:spcPct val="90000"/>
                </a:lnSpc>
                <a:defRPr/>
              </a:pPr>
              <a:endParaRPr lang="en-US" sz="2700" kern="0">
                <a:solidFill>
                  <a:srgbClr val="FFFFFF"/>
                </a:solidFill>
              </a:endParaRPr>
            </a:p>
          </p:txBody>
        </p:sp>
        <p:sp>
          <p:nvSpPr>
            <p:cNvPr id="10" name="Hexagon 9"/>
            <p:cNvSpPr/>
            <p:nvPr/>
          </p:nvSpPr>
          <p:spPr bwMode="auto">
            <a:xfrm rot="5400000">
              <a:off x="2521160" y="2045984"/>
              <a:ext cx="2238889" cy="1947834"/>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2390" tIns="72390" rIns="72390" bIns="72390" numCol="1" spcCol="1270" anchor="ctr" anchorCtr="0">
              <a:noAutofit/>
            </a:bodyPr>
            <a:lstStyle/>
            <a:p>
              <a:pPr algn="ctr" defTabSz="633398">
                <a:lnSpc>
                  <a:spcPct val="90000"/>
                </a:lnSpc>
                <a:defRPr/>
              </a:pPr>
              <a:r>
                <a:rPr lang="de-DE" sz="1400" kern="0" dirty="0" err="1">
                  <a:solidFill>
                    <a:srgbClr val="FFFFFF"/>
                  </a:solidFill>
                </a:rPr>
                <a:t>Enable</a:t>
              </a:r>
              <a:r>
                <a:rPr lang="de-DE" sz="1400" kern="0" dirty="0">
                  <a:solidFill>
                    <a:srgbClr val="FFFFFF"/>
                  </a:solidFill>
                </a:rPr>
                <a:t> </a:t>
              </a:r>
              <a:r>
                <a:rPr lang="de-DE" sz="1400" kern="0" dirty="0" err="1">
                  <a:solidFill>
                    <a:srgbClr val="FFFFFF"/>
                  </a:solidFill>
                </a:rPr>
                <a:t>re-use</a:t>
              </a:r>
              <a:endParaRPr sz="1400" kern="0" dirty="0">
                <a:solidFill>
                  <a:srgbClr val="FFFFFF"/>
                </a:solidFill>
              </a:endParaRPr>
            </a:p>
          </p:txBody>
        </p:sp>
        <p:sp>
          <p:nvSpPr>
            <p:cNvPr id="11" name="Rectangle 10"/>
            <p:cNvSpPr/>
            <p:nvPr/>
          </p:nvSpPr>
          <p:spPr bwMode="auto">
            <a:xfrm>
              <a:off x="168087" y="2348234"/>
              <a:ext cx="2418000" cy="1343333"/>
            </a:xfrm>
            <a:prstGeom prst="rect">
              <a:avLst/>
            </a:prstGeom>
            <a:noFill/>
            <a:ln>
              <a:noFill/>
            </a:ln>
          </p:spPr>
          <p:style>
            <a:lnRef idx="0">
              <a:srgbClr val="000000"/>
            </a:lnRef>
            <a:fillRef idx="0">
              <a:srgbClr val="000000"/>
            </a:fillRef>
            <a:effectRef idx="0">
              <a:srgbClr val="000000"/>
            </a:effectRef>
            <a:fontRef idx="minor"/>
          </p:style>
        </p:sp>
        <p:sp>
          <p:nvSpPr>
            <p:cNvPr id="13" name="Hexagon 12"/>
            <p:cNvSpPr/>
            <p:nvPr/>
          </p:nvSpPr>
          <p:spPr bwMode="auto">
            <a:xfrm rot="5400000">
              <a:off x="3577020" y="3946354"/>
              <a:ext cx="2238889" cy="1947834"/>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2390" tIns="72390" rIns="72390" bIns="72390" numCol="1" spcCol="1270" anchor="ctr" anchorCtr="0">
              <a:noAutofit/>
            </a:bodyPr>
            <a:lstStyle/>
            <a:p>
              <a:pPr algn="ctr" defTabSz="633398">
                <a:lnSpc>
                  <a:spcPct val="90000"/>
                </a:lnSpc>
                <a:defRPr/>
              </a:pPr>
              <a:r>
                <a:rPr lang="en-US" sz="1400" kern="0" dirty="0">
                  <a:solidFill>
                    <a:srgbClr val="FFFFFF"/>
                  </a:solidFill>
                </a:rPr>
                <a:t>Good Research Practice </a:t>
              </a:r>
              <a:endParaRPr sz="1400" kern="0" dirty="0">
                <a:solidFill>
                  <a:srgbClr val="FFFFFF"/>
                </a:solidFill>
              </a:endParaRPr>
            </a:p>
          </p:txBody>
        </p:sp>
        <p:sp>
          <p:nvSpPr>
            <p:cNvPr id="14" name="Rectangle 13"/>
            <p:cNvSpPr/>
            <p:nvPr/>
          </p:nvSpPr>
          <p:spPr bwMode="auto">
            <a:xfrm>
              <a:off x="5729489" y="4248604"/>
              <a:ext cx="2498600" cy="1343333"/>
            </a:xfrm>
            <a:prstGeom prst="rect">
              <a:avLst/>
            </a:prstGeom>
            <a:noFill/>
            <a:ln>
              <a:noFill/>
            </a:ln>
          </p:spPr>
          <p:style>
            <a:lnRef idx="0">
              <a:srgbClr val="000000"/>
            </a:lnRef>
            <a:fillRef idx="0">
              <a:srgbClr val="000000"/>
            </a:fillRef>
            <a:effectRef idx="0">
              <a:srgbClr val="000000"/>
            </a:effectRef>
            <a:fontRef idx="minor"/>
          </p:style>
        </p:sp>
        <p:sp>
          <p:nvSpPr>
            <p:cNvPr id="15" name="Hexagon 14"/>
            <p:cNvSpPr/>
            <p:nvPr/>
          </p:nvSpPr>
          <p:spPr bwMode="auto">
            <a:xfrm rot="5400000">
              <a:off x="1473360" y="3946354"/>
              <a:ext cx="2238889" cy="1947834"/>
            </a:xfrm>
            <a:prstGeom prst="hexagon">
              <a:avLst>
                <a:gd name="adj" fmla="val 25000"/>
                <a:gd name="vf" fmla="val 115470"/>
              </a:avLst>
            </a:prstGeom>
            <a:noFill/>
            <a:ln w="12700" cap="flat" cmpd="sng" algn="ctr">
              <a:solidFill>
                <a:schemeClr val="tx2"/>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algn="ctr" defTabSz="1200120">
                <a:lnSpc>
                  <a:spcPct val="90000"/>
                </a:lnSpc>
                <a:defRPr/>
              </a:pPr>
              <a:endParaRPr lang="en-US" sz="2700" kern="0">
                <a:solidFill>
                  <a:srgbClr val="FFFFFF"/>
                </a:solidFill>
              </a:endParaRPr>
            </a:p>
          </p:txBody>
        </p:sp>
      </p:grpSp>
    </p:spTree>
    <p:extLst>
      <p:ext uri="{BB962C8B-B14F-4D97-AF65-F5344CB8AC3E}">
        <p14:creationId xmlns:p14="http://schemas.microsoft.com/office/powerpoint/2010/main" val="373187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Diagram 1"/>
          <p:cNvGrpSpPr/>
          <p:nvPr/>
        </p:nvGrpSpPr>
        <p:grpSpPr bwMode="auto">
          <a:xfrm>
            <a:off x="4128609" y="198067"/>
            <a:ext cx="4264249" cy="4202843"/>
            <a:chOff x="2202333" y="3442"/>
            <a:chExt cx="5685665" cy="5603791"/>
          </a:xfrm>
        </p:grpSpPr>
        <p:sp>
          <p:nvSpPr>
            <p:cNvPr id="9" name="Hexagon 8"/>
            <p:cNvSpPr/>
            <p:nvPr/>
          </p:nvSpPr>
          <p:spPr bwMode="auto">
            <a:xfrm rot="5400000">
              <a:off x="4607053" y="106100"/>
              <a:ext cx="1579351" cy="1374035"/>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square" lIns="76200" tIns="76200" rIns="76200" bIns="76200" numCol="1" spcCol="1270" anchor="ctr" anchorCtr="0">
              <a:noAutofit/>
            </a:bodyPr>
            <a:lstStyle/>
            <a:p>
              <a:pPr algn="ctr" defTabSz="666750">
                <a:lnSpc>
                  <a:spcPct val="90000"/>
                </a:lnSpc>
                <a:defRPr/>
              </a:pPr>
              <a:r>
                <a:rPr lang="en-US" sz="1400" dirty="0"/>
                <a:t>Safety</a:t>
              </a:r>
              <a:endParaRPr sz="1400" dirty="0"/>
            </a:p>
          </p:txBody>
        </p:sp>
        <p:sp>
          <p:nvSpPr>
            <p:cNvPr id="10" name="Rectangle 9"/>
            <p:cNvSpPr/>
            <p:nvPr/>
          </p:nvSpPr>
          <p:spPr bwMode="auto">
            <a:xfrm>
              <a:off x="6125442" y="319312"/>
              <a:ext cx="1762556" cy="947610"/>
            </a:xfrm>
            <a:prstGeom prst="rect">
              <a:avLst/>
            </a:prstGeom>
            <a:noFill/>
            <a:ln>
              <a:noFill/>
            </a:ln>
          </p:spPr>
          <p:style>
            <a:lnRef idx="0">
              <a:srgbClr val="000000"/>
            </a:lnRef>
            <a:fillRef idx="0">
              <a:srgbClr val="000000"/>
            </a:fillRef>
            <a:effectRef idx="0">
              <a:srgbClr val="000000"/>
            </a:effectRef>
            <a:fontRef idx="minor"/>
          </p:style>
        </p:sp>
        <p:sp>
          <p:nvSpPr>
            <p:cNvPr id="11" name="Hexagon 10"/>
            <p:cNvSpPr/>
            <p:nvPr/>
          </p:nvSpPr>
          <p:spPr bwMode="auto">
            <a:xfrm rot="5400000">
              <a:off x="3123095" y="108879"/>
              <a:ext cx="1579351" cy="1374035"/>
            </a:xfrm>
            <a:prstGeom prst="hexagon">
              <a:avLst>
                <a:gd name="adj" fmla="val 25000"/>
                <a:gd name="vf" fmla="val 115470"/>
              </a:avLst>
            </a:prstGeom>
            <a:noFill/>
            <a:ln w="19050" cap="flat" cmpd="sng" algn="ctr">
              <a:solidFill>
                <a:schemeClr val="accent4"/>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sp>
          <p:nvSpPr>
            <p:cNvPr id="12" name="Hexagon 11"/>
            <p:cNvSpPr/>
            <p:nvPr/>
          </p:nvSpPr>
          <p:spPr bwMode="auto">
            <a:xfrm rot="5400000">
              <a:off x="3862231" y="1446653"/>
              <a:ext cx="1579351" cy="1374035"/>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none" lIns="36000" tIns="76200" rIns="36000" bIns="76200" numCol="1" spcCol="1270" anchor="ctr" anchorCtr="0">
              <a:noAutofit/>
            </a:bodyPr>
            <a:lstStyle/>
            <a:p>
              <a:pPr algn="ctr" defTabSz="666750">
                <a:lnSpc>
                  <a:spcPct val="90000"/>
                </a:lnSpc>
                <a:defRPr/>
              </a:pPr>
              <a:r>
                <a:rPr lang="de-DE" sz="1400" dirty="0"/>
                <a:t>Security</a:t>
              </a:r>
              <a:endParaRPr sz="1400" dirty="0"/>
            </a:p>
          </p:txBody>
        </p:sp>
        <p:sp>
          <p:nvSpPr>
            <p:cNvPr id="13" name="Rectangle 12"/>
            <p:cNvSpPr/>
            <p:nvPr/>
          </p:nvSpPr>
          <p:spPr bwMode="auto">
            <a:xfrm>
              <a:off x="2202333" y="1659866"/>
              <a:ext cx="1705699" cy="947610"/>
            </a:xfrm>
            <a:prstGeom prst="rect">
              <a:avLst/>
            </a:prstGeom>
            <a:noFill/>
            <a:ln>
              <a:noFill/>
            </a:ln>
          </p:spPr>
          <p:style>
            <a:lnRef idx="0">
              <a:srgbClr val="000000"/>
            </a:lnRef>
            <a:fillRef idx="0">
              <a:srgbClr val="000000"/>
            </a:fillRef>
            <a:effectRef idx="0">
              <a:srgbClr val="000000"/>
            </a:effectRef>
            <a:fontRef idx="minor"/>
          </p:style>
        </p:sp>
        <p:sp>
          <p:nvSpPr>
            <p:cNvPr id="14" name="Hexagon 13"/>
            <p:cNvSpPr/>
            <p:nvPr/>
          </p:nvSpPr>
          <p:spPr bwMode="auto">
            <a:xfrm rot="5400000">
              <a:off x="5346190" y="1449432"/>
              <a:ext cx="1579351" cy="1374035"/>
            </a:xfrm>
            <a:prstGeom prst="hexagon">
              <a:avLst>
                <a:gd name="adj" fmla="val 25000"/>
                <a:gd name="vf" fmla="val 115470"/>
              </a:avLst>
            </a:prstGeom>
            <a:noFill/>
            <a:ln w="19050" cap="flat" cmpd="sng" algn="ctr">
              <a:solidFill>
                <a:schemeClr val="accent4"/>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sp>
          <p:nvSpPr>
            <p:cNvPr id="15" name="Hexagon 14"/>
            <p:cNvSpPr/>
            <p:nvPr/>
          </p:nvSpPr>
          <p:spPr bwMode="auto">
            <a:xfrm rot="5400000">
              <a:off x="4607053" y="2787207"/>
              <a:ext cx="1579351" cy="1374035"/>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none" lIns="76200" tIns="76200" rIns="76200" bIns="76200" numCol="1" spcCol="1270" anchor="ctr" anchorCtr="0">
              <a:noAutofit/>
            </a:bodyPr>
            <a:lstStyle/>
            <a:p>
              <a:pPr algn="ctr" defTabSz="666750">
                <a:lnSpc>
                  <a:spcPct val="90000"/>
                </a:lnSpc>
                <a:defRPr/>
              </a:pPr>
              <a:r>
                <a:rPr lang="de-DE" sz="1400" dirty="0" err="1"/>
                <a:t>Curation</a:t>
              </a:r>
              <a:endParaRPr lang="de-DE" sz="1400" dirty="0"/>
            </a:p>
          </p:txBody>
        </p:sp>
        <p:sp>
          <p:nvSpPr>
            <p:cNvPr id="17" name="Hexagon 16"/>
            <p:cNvSpPr/>
            <p:nvPr/>
          </p:nvSpPr>
          <p:spPr bwMode="auto">
            <a:xfrm rot="5400000">
              <a:off x="3123095" y="2789987"/>
              <a:ext cx="1579351" cy="1374035"/>
            </a:xfrm>
            <a:prstGeom prst="hexagon">
              <a:avLst>
                <a:gd name="adj" fmla="val 25000"/>
                <a:gd name="vf" fmla="val 115470"/>
              </a:avLst>
            </a:prstGeom>
            <a:noFill/>
            <a:ln w="19050" cap="flat" cmpd="sng" algn="ctr">
              <a:solidFill>
                <a:schemeClr val="accent4"/>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sp>
          <p:nvSpPr>
            <p:cNvPr id="18" name="Hexagon 17"/>
            <p:cNvSpPr/>
            <p:nvPr/>
          </p:nvSpPr>
          <p:spPr bwMode="auto">
            <a:xfrm rot="5400000">
              <a:off x="3862231" y="4127760"/>
              <a:ext cx="1579351" cy="1374035"/>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square" lIns="76200" tIns="76200" rIns="76200" bIns="76200" numCol="1" spcCol="1270" anchor="ctr" anchorCtr="0">
              <a:noAutofit/>
            </a:bodyPr>
            <a:lstStyle/>
            <a:p>
              <a:pPr algn="ctr" defTabSz="666750">
                <a:lnSpc>
                  <a:spcPct val="90000"/>
                </a:lnSpc>
                <a:defRPr/>
              </a:pPr>
              <a:r>
                <a:rPr lang="en-US" sz="1500" dirty="0"/>
                <a:t>Long-term</a:t>
              </a:r>
              <a:endParaRPr dirty="0"/>
            </a:p>
          </p:txBody>
        </p:sp>
        <p:sp>
          <p:nvSpPr>
            <p:cNvPr id="19" name="Rectangle 18"/>
            <p:cNvSpPr/>
            <p:nvPr/>
          </p:nvSpPr>
          <p:spPr bwMode="auto">
            <a:xfrm>
              <a:off x="2202333" y="4340973"/>
              <a:ext cx="1705699" cy="947610"/>
            </a:xfrm>
            <a:prstGeom prst="rect">
              <a:avLst/>
            </a:prstGeom>
            <a:noFill/>
            <a:ln>
              <a:noFill/>
            </a:ln>
          </p:spPr>
          <p:style>
            <a:lnRef idx="0">
              <a:srgbClr val="000000"/>
            </a:lnRef>
            <a:fillRef idx="0">
              <a:srgbClr val="000000"/>
            </a:fillRef>
            <a:effectRef idx="0">
              <a:srgbClr val="000000"/>
            </a:effectRef>
            <a:fontRef idx="minor"/>
          </p:style>
        </p:sp>
        <p:sp>
          <p:nvSpPr>
            <p:cNvPr id="20" name="Hexagon 19"/>
            <p:cNvSpPr/>
            <p:nvPr/>
          </p:nvSpPr>
          <p:spPr bwMode="auto">
            <a:xfrm rot="5400000">
              <a:off x="5346190" y="4130540"/>
              <a:ext cx="1579351" cy="1374035"/>
            </a:xfrm>
            <a:prstGeom prst="hexagon">
              <a:avLst>
                <a:gd name="adj" fmla="val 25000"/>
                <a:gd name="vf" fmla="val 115470"/>
              </a:avLst>
            </a:prstGeom>
            <a:noFill/>
            <a:ln w="19050" cap="flat" cmpd="sng" algn="ctr">
              <a:solidFill>
                <a:schemeClr val="accent4"/>
              </a:solidFill>
              <a:prstDash val="solid"/>
              <a:miter lim="800000"/>
            </a:ln>
          </p:spPr>
          <p:style>
            <a:lnRef idx="3">
              <a:srgbClr val="000000"/>
            </a:lnRef>
            <a:fillRef idx="1">
              <a:srgbClr val="000000"/>
            </a:fillRef>
            <a:effectRef idx="1">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grpSp>
      <p:pic>
        <p:nvPicPr>
          <p:cNvPr id="2054" name="Picture 6" descr="C:\Users\Rathmann\Documents\FoDaKo\Schulungen\Materialien\Grundlagen\9Lissab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66"/>
            <a:ext cx="3384376" cy="451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6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Picture 5"/>
          <p:cNvPicPr>
            <a:picLocks noChangeAspect="1"/>
          </p:cNvPicPr>
          <p:nvPr/>
        </p:nvPicPr>
        <p:blipFill>
          <a:blip r:embed="rId3"/>
          <a:stretch/>
        </p:blipFill>
        <p:spPr bwMode="auto">
          <a:xfrm flipH="1">
            <a:off x="35496" y="-761066"/>
            <a:ext cx="4680520" cy="5268648"/>
          </a:xfrm>
          <a:prstGeom prst="rect">
            <a:avLst/>
          </a:prstGeom>
        </p:spPr>
      </p:pic>
      <p:grpSp>
        <p:nvGrpSpPr>
          <p:cNvPr id="6" name="Diagram 1"/>
          <p:cNvGrpSpPr/>
          <p:nvPr/>
        </p:nvGrpSpPr>
        <p:grpSpPr bwMode="auto">
          <a:xfrm>
            <a:off x="3805531" y="262057"/>
            <a:ext cx="5970547" cy="4181840"/>
            <a:chOff x="168087" y="86"/>
            <a:chExt cx="8060002" cy="6039629"/>
          </a:xfrm>
        </p:grpSpPr>
        <p:sp>
          <p:nvSpPr>
            <p:cNvPr id="7" name="Hexagon 6"/>
            <p:cNvSpPr/>
            <p:nvPr/>
          </p:nvSpPr>
          <p:spPr bwMode="auto">
            <a:xfrm rot="5400000">
              <a:off x="3577019" y="145614"/>
              <a:ext cx="2238889" cy="194783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vert270" wrap="square" lIns="72390" tIns="72390" rIns="72390" bIns="72390" numCol="1" spcCol="1270" anchor="ctr" anchorCtr="0">
              <a:noAutofit/>
            </a:bodyPr>
            <a:lstStyle/>
            <a:p>
              <a:pPr algn="ctr" defTabSz="633413">
                <a:lnSpc>
                  <a:spcPct val="90000"/>
                </a:lnSpc>
                <a:defRPr/>
              </a:pPr>
              <a:r>
                <a:rPr lang="de-DE" sz="1400" dirty="0"/>
                <a:t>Funding</a:t>
              </a:r>
              <a:endParaRPr sz="1400" dirty="0"/>
            </a:p>
          </p:txBody>
        </p:sp>
        <p:sp>
          <p:nvSpPr>
            <p:cNvPr id="8" name="Rectangle 7"/>
            <p:cNvSpPr/>
            <p:nvPr/>
          </p:nvSpPr>
          <p:spPr bwMode="auto">
            <a:xfrm>
              <a:off x="5729489" y="447865"/>
              <a:ext cx="2498600" cy="1343333"/>
            </a:xfrm>
            <a:prstGeom prst="rect">
              <a:avLst/>
            </a:prstGeom>
            <a:noFill/>
            <a:ln>
              <a:noFill/>
            </a:ln>
          </p:spPr>
          <p:style>
            <a:lnRef idx="0">
              <a:srgbClr val="000000"/>
            </a:lnRef>
            <a:fillRef idx="0">
              <a:srgbClr val="000000"/>
            </a:fillRef>
            <a:effectRef idx="0">
              <a:srgbClr val="000000"/>
            </a:effectRef>
            <a:fontRef idx="minor"/>
          </p:style>
        </p:sp>
        <p:sp>
          <p:nvSpPr>
            <p:cNvPr id="9" name="Hexagon 8"/>
            <p:cNvSpPr/>
            <p:nvPr/>
          </p:nvSpPr>
          <p:spPr bwMode="auto">
            <a:xfrm rot="5400000">
              <a:off x="1473360" y="164623"/>
              <a:ext cx="2238889" cy="1947834"/>
            </a:xfrm>
            <a:prstGeom prst="hexagon">
              <a:avLst>
                <a:gd name="adj" fmla="val 25000"/>
                <a:gd name="vf" fmla="val 115470"/>
              </a:avLst>
            </a:prstGeom>
            <a:noFill/>
            <a:ln w="12700" cap="flat" cmpd="sng" algn="ctr">
              <a:solidFill>
                <a:schemeClr val="accent3"/>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sp>
          <p:nvSpPr>
            <p:cNvPr id="10" name="Hexagon 9"/>
            <p:cNvSpPr/>
            <p:nvPr/>
          </p:nvSpPr>
          <p:spPr bwMode="auto">
            <a:xfrm rot="5400000">
              <a:off x="2521160" y="2045984"/>
              <a:ext cx="2238889" cy="194783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vert270" wrap="square" lIns="72390" tIns="72390" rIns="72390" bIns="72390" numCol="1" spcCol="1270" anchor="ctr" anchorCtr="0">
              <a:noAutofit/>
            </a:bodyPr>
            <a:lstStyle/>
            <a:p>
              <a:pPr algn="ctr" defTabSz="633413">
                <a:lnSpc>
                  <a:spcPct val="90000"/>
                </a:lnSpc>
                <a:defRPr/>
              </a:pPr>
              <a:r>
                <a:rPr lang="de-DE" sz="1400" dirty="0"/>
                <a:t>Help</a:t>
              </a:r>
              <a:endParaRPr sz="1400" dirty="0"/>
            </a:p>
          </p:txBody>
        </p:sp>
        <p:sp>
          <p:nvSpPr>
            <p:cNvPr id="11" name="Rectangle 10"/>
            <p:cNvSpPr/>
            <p:nvPr/>
          </p:nvSpPr>
          <p:spPr bwMode="auto">
            <a:xfrm>
              <a:off x="168087" y="2348234"/>
              <a:ext cx="2418000" cy="1343333"/>
            </a:xfrm>
            <a:prstGeom prst="rect">
              <a:avLst/>
            </a:prstGeom>
            <a:noFill/>
            <a:ln>
              <a:noFill/>
            </a:ln>
          </p:spPr>
          <p:style>
            <a:lnRef idx="0">
              <a:srgbClr val="000000"/>
            </a:lnRef>
            <a:fillRef idx="0">
              <a:srgbClr val="000000"/>
            </a:fillRef>
            <a:effectRef idx="0">
              <a:srgbClr val="000000"/>
            </a:effectRef>
            <a:fontRef idx="minor"/>
          </p:style>
        </p:sp>
        <p:sp>
          <p:nvSpPr>
            <p:cNvPr id="12" name="Hexagon 11"/>
            <p:cNvSpPr/>
            <p:nvPr/>
          </p:nvSpPr>
          <p:spPr bwMode="auto">
            <a:xfrm rot="5400000">
              <a:off x="4624821" y="2064992"/>
              <a:ext cx="2238889" cy="1947834"/>
            </a:xfrm>
            <a:prstGeom prst="hexagon">
              <a:avLst>
                <a:gd name="adj" fmla="val 25000"/>
                <a:gd name="vf" fmla="val 115470"/>
              </a:avLst>
            </a:prstGeom>
            <a:noFill/>
            <a:ln w="12700" cap="flat" cmpd="sng" algn="ctr">
              <a:solidFill>
                <a:schemeClr val="accent3"/>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sp>
          <p:nvSpPr>
            <p:cNvPr id="13" name="Hexagon 12"/>
            <p:cNvSpPr/>
            <p:nvPr/>
          </p:nvSpPr>
          <p:spPr bwMode="auto">
            <a:xfrm rot="5400000">
              <a:off x="3577020" y="3946354"/>
              <a:ext cx="2238889" cy="194783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vert270" wrap="square" lIns="72390" tIns="72390" rIns="72390" bIns="72390" numCol="1" spcCol="1270" anchor="ctr" anchorCtr="0">
              <a:noAutofit/>
            </a:bodyPr>
            <a:lstStyle/>
            <a:p>
              <a:pPr algn="ctr" defTabSz="633413">
                <a:lnSpc>
                  <a:spcPct val="90000"/>
                </a:lnSpc>
                <a:defRPr/>
              </a:pPr>
              <a:r>
                <a:rPr lang="en-US" sz="1400" dirty="0"/>
                <a:t>Visibility</a:t>
              </a:r>
              <a:endParaRPr dirty="0"/>
            </a:p>
          </p:txBody>
        </p:sp>
        <p:sp>
          <p:nvSpPr>
            <p:cNvPr id="14" name="Rectangle 13"/>
            <p:cNvSpPr/>
            <p:nvPr/>
          </p:nvSpPr>
          <p:spPr bwMode="auto">
            <a:xfrm>
              <a:off x="5729489" y="4248604"/>
              <a:ext cx="2498600" cy="1343333"/>
            </a:xfrm>
            <a:prstGeom prst="rect">
              <a:avLst/>
            </a:prstGeom>
            <a:noFill/>
            <a:ln>
              <a:noFill/>
            </a:ln>
          </p:spPr>
          <p:style>
            <a:lnRef idx="0">
              <a:srgbClr val="000000"/>
            </a:lnRef>
            <a:fillRef idx="0">
              <a:srgbClr val="000000"/>
            </a:fillRef>
            <a:effectRef idx="0">
              <a:srgbClr val="000000"/>
            </a:effectRef>
            <a:fontRef idx="minor"/>
          </p:style>
        </p:sp>
        <p:sp>
          <p:nvSpPr>
            <p:cNvPr id="15" name="Hexagon 14"/>
            <p:cNvSpPr/>
            <p:nvPr/>
          </p:nvSpPr>
          <p:spPr bwMode="auto">
            <a:xfrm rot="5400000">
              <a:off x="1473360" y="3946354"/>
              <a:ext cx="2238889" cy="1947834"/>
            </a:xfrm>
            <a:prstGeom prst="hexagon">
              <a:avLst>
                <a:gd name="adj" fmla="val 25000"/>
                <a:gd name="vf" fmla="val 115470"/>
              </a:avLst>
            </a:prstGeom>
            <a:noFill/>
            <a:ln w="12700" cap="flat" cmpd="sng" algn="ctr">
              <a:solidFill>
                <a:schemeClr val="accent3"/>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vert270" wrap="square" lIns="0" tIns="0" rIns="0" bIns="0" numCol="1" spcCol="1270" anchor="ctr" anchorCtr="0">
              <a:noAutofit/>
            </a:bodyPr>
            <a:lstStyle/>
            <a:p>
              <a:pPr algn="ctr" defTabSz="1200150">
                <a:lnSpc>
                  <a:spcPct val="90000"/>
                </a:lnSpc>
                <a:defRPr/>
              </a:pPr>
              <a:endParaRPr lang="en-US" sz="2700"/>
            </a:p>
          </p:txBody>
        </p:sp>
      </p:grpSp>
    </p:spTree>
    <p:extLst>
      <p:ext uri="{BB962C8B-B14F-4D97-AF65-F5344CB8AC3E}">
        <p14:creationId xmlns:p14="http://schemas.microsoft.com/office/powerpoint/2010/main" val="1609777594"/>
      </p:ext>
    </p:extLst>
  </p:cSld>
  <p:clrMapOvr>
    <a:masterClrMapping/>
  </p:clrMapOvr>
</p:sld>
</file>

<file path=ppt/theme/theme1.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Vorlage-Uni">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a:ln>
              <a:noFill/>
            </a:ln>
            <a:solidFill>
              <a:schemeClr val="tx1"/>
            </a:solidFill>
            <a:effectLst/>
            <a:latin typeface="Times" pitchFamily="6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a:ln>
              <a:noFill/>
            </a:ln>
            <a:solidFill>
              <a:schemeClr val="tx1"/>
            </a:solidFill>
            <a:effectLst/>
            <a:latin typeface="Times" pitchFamily="67"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3646</Words>
  <Application>Microsoft Office PowerPoint</Application>
  <PresentationFormat>Bildschirmpräsentation (16:9)</PresentationFormat>
  <Paragraphs>646</Paragraphs>
  <Slides>69</Slides>
  <Notes>14</Notes>
  <HiddenSlides>0</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69</vt:i4>
      </vt:variant>
    </vt:vector>
  </HeadingPairs>
  <TitlesOfParts>
    <vt:vector size="82" baseType="lpstr">
      <vt:lpstr>Arial</vt:lpstr>
      <vt:lpstr>Calibri</vt:lpstr>
      <vt:lpstr>Century Schoolbook</vt:lpstr>
      <vt:lpstr>Courier New</vt:lpstr>
      <vt:lpstr>inherit</vt:lpstr>
      <vt:lpstr>Times</vt:lpstr>
      <vt:lpstr>Verdana</vt:lpstr>
      <vt:lpstr>Webdings</vt:lpstr>
      <vt:lpstr>Wingdings</vt:lpstr>
      <vt:lpstr>2_Benutzerdefiniertes Design</vt:lpstr>
      <vt:lpstr>4_Benutzerdefiniertes Design</vt:lpstr>
      <vt:lpstr>3_Benutzerdefiniertes Design</vt:lpstr>
      <vt:lpstr>PPT-Vorlage-Uni</vt:lpstr>
      <vt:lpstr>PowerPoint-Präsentation</vt:lpstr>
      <vt:lpstr>Topics</vt:lpstr>
      <vt:lpstr>PowerPoint-Präsentation</vt:lpstr>
      <vt:lpstr>What are research data? From DFG Checklist: </vt:lpstr>
      <vt:lpstr>Exercise data lifecycle</vt:lpstr>
      <vt:lpstr>Data lifecycle</vt:lpstr>
      <vt:lpstr>Why research data management?</vt:lpstr>
      <vt:lpstr>PowerPoint-Präsentation</vt:lpstr>
      <vt:lpstr>PowerPoint-Präsentation</vt:lpstr>
      <vt:lpstr>PowerPoint-Präsentation</vt:lpstr>
      <vt:lpstr>Where are publicly accessible research data stored?</vt:lpstr>
      <vt:lpstr>How can I find research data?</vt:lpstr>
      <vt:lpstr>PowerPoint-Präsentation</vt:lpstr>
      <vt:lpstr>PowerPoint-Präsentation</vt:lpstr>
      <vt:lpstr>Why are "web addresses" (URLs) not sufficient?</vt:lpstr>
      <vt:lpstr>Idea: PID instead of “Web address“</vt:lpstr>
      <vt:lpstr>Principle of PID systems</vt:lpstr>
      <vt:lpstr>URN (Uniform Resource Name)</vt:lpstr>
      <vt:lpstr>DOI (Digital Object Identifier)</vt:lpstr>
      <vt:lpstr>DOI (Digital Object Identifier)</vt:lpstr>
      <vt:lpstr>Differences and similarities</vt:lpstr>
      <vt:lpstr>PowerPoint-Präsentation</vt:lpstr>
      <vt:lpstr>Why are personal names not sufficient? </vt:lpstr>
      <vt:lpstr>ORCID (Open Researcher and Contributor Identification)</vt:lpstr>
      <vt:lpstr>Publikationsrichtlinie der Bergischen Universität Wuppertal </vt:lpstr>
      <vt:lpstr>PowerPoint-Präsentation</vt:lpstr>
      <vt:lpstr>Open, persistent identifier for organisations: Research Organization Registry (ROR)</vt:lpstr>
      <vt:lpstr>PowerPoint-Präsentation</vt:lpstr>
      <vt:lpstr>Why licenses for research data that reach the level of originality ("Schöpfungshöhe")?</vt:lpstr>
      <vt:lpstr>Creative Commons (CC)</vt:lpstr>
      <vt:lpstr>What do SA and ND mean?</vt:lpstr>
      <vt:lpstr>What do NonCommercial (NC) mean?</vt:lpstr>
      <vt:lpstr>Licenses for software (examples)</vt:lpstr>
      <vt:lpstr>Open Data Commons (ODC) licenses for databases</vt:lpstr>
      <vt:lpstr>What are the minimum requirements for a research data license?</vt:lpstr>
      <vt:lpstr>Attention!</vt:lpstr>
      <vt:lpstr>PowerPoint-Präsentation</vt:lpstr>
      <vt:lpstr>PowerPoint-Präsentation</vt:lpstr>
      <vt:lpstr>Offers of the Service Centre Research Data Management</vt:lpstr>
      <vt:lpstr>PowerPoint-Präsentation</vt:lpstr>
      <vt:lpstr>DFG: Code of Conduct (2019) </vt:lpstr>
      <vt:lpstr>FAIR Data Principles (force11.org)</vt:lpstr>
      <vt:lpstr>DFG Guidelines on the Handling of Research Data (2015) </vt:lpstr>
      <vt:lpstr>Laws, contracts, and ethics can prevent opening up. Otherwise, weigh the options.</vt:lpstr>
      <vt:lpstr>DFG: Checklist Regarding the Handling of Research Data (2021) </vt:lpstr>
      <vt:lpstr>PowerPoint-Präsentation</vt:lpstr>
      <vt:lpstr>DMP: Definition</vt:lpstr>
      <vt:lpstr>DMP: Aims</vt:lpstr>
      <vt:lpstr>DMP: When should planning be started?</vt:lpstr>
      <vt:lpstr>Controlled vocabulary: </vt:lpstr>
      <vt:lpstr>PowerPoint-Präsentation</vt:lpstr>
      <vt:lpstr>RDMO: widespread in Germany</vt:lpstr>
      <vt:lpstr>Tool-selection</vt:lpstr>
      <vt:lpstr>RDMO: question answer assignment</vt:lpstr>
      <vt:lpstr>Technical quality assessment</vt:lpstr>
      <vt:lpstr>Quality control for numerical data</vt:lpstr>
      <vt:lpstr>Check for completeness</vt:lpstr>
      <vt:lpstr>PowerPoint-Präsentation</vt:lpstr>
      <vt:lpstr>PublicData: institutional research data repository of our university</vt:lpstr>
      <vt:lpstr>PublicData: structure</vt:lpstr>
      <vt:lpstr>PublicData: prepare for storage</vt:lpstr>
      <vt:lpstr>PublicData: submit workflow</vt:lpstr>
      <vt:lpstr>PublicData: involved services</vt:lpstr>
      <vt:lpstr>Metadata (metadata scheme: Dublin Core). Please enter them in English:</vt:lpstr>
      <vt:lpstr>Data formats for long-term archiving</vt:lpstr>
      <vt:lpstr>Text: PDF (Portable Document Format)</vt:lpstr>
      <vt:lpstr>Spreadsheet </vt:lpstr>
      <vt:lpstr>PublicData: Quality control compulsory before DOI creation</vt:lpstr>
      <vt:lpstr>PowerPoint-Präsentation</vt:lpstr>
    </vt:vector>
  </TitlesOfParts>
  <Company>Bergische Universität Wuppertal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Stephanie Saage</dc:creator>
  <cp:lastModifiedBy>Rathmann</cp:lastModifiedBy>
  <cp:revision>1501</cp:revision>
  <cp:lastPrinted>2015-01-07T13:01:17Z</cp:lastPrinted>
  <dcterms:created xsi:type="dcterms:W3CDTF">2013-01-14T08:49:01Z</dcterms:created>
  <dcterms:modified xsi:type="dcterms:W3CDTF">2026-02-24T19:55:42Z</dcterms:modified>
</cp:coreProperties>
</file>