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78" r:id="rId2"/>
    <p:sldMasterId id="2147483672" r:id="rId3"/>
    <p:sldMasterId id="2147483676" r:id="rId4"/>
  </p:sldMasterIdLst>
  <p:notesMasterIdLst>
    <p:notesMasterId r:id="rId43"/>
  </p:notesMasterIdLst>
  <p:handoutMasterIdLst>
    <p:handoutMasterId r:id="rId44"/>
  </p:handoutMasterIdLst>
  <p:sldIdLst>
    <p:sldId id="316" r:id="rId5"/>
    <p:sldId id="317" r:id="rId6"/>
    <p:sldId id="296" r:id="rId7"/>
    <p:sldId id="270" r:id="rId8"/>
    <p:sldId id="271" r:id="rId9"/>
    <p:sldId id="289" r:id="rId10"/>
    <p:sldId id="275" r:id="rId11"/>
    <p:sldId id="276" r:id="rId12"/>
    <p:sldId id="277" r:id="rId13"/>
    <p:sldId id="281" r:id="rId14"/>
    <p:sldId id="284" r:id="rId15"/>
    <p:sldId id="285" r:id="rId16"/>
    <p:sldId id="273" r:id="rId17"/>
    <p:sldId id="292" r:id="rId18"/>
    <p:sldId id="290" r:id="rId19"/>
    <p:sldId id="294" r:id="rId20"/>
    <p:sldId id="291" r:id="rId21"/>
    <p:sldId id="295" r:id="rId22"/>
    <p:sldId id="297" r:id="rId23"/>
    <p:sldId id="298" r:id="rId24"/>
    <p:sldId id="299" r:id="rId25"/>
    <p:sldId id="306" r:id="rId26"/>
    <p:sldId id="300" r:id="rId27"/>
    <p:sldId id="301" r:id="rId28"/>
    <p:sldId id="319" r:id="rId29"/>
    <p:sldId id="302" r:id="rId30"/>
    <p:sldId id="303" r:id="rId31"/>
    <p:sldId id="304" r:id="rId32"/>
    <p:sldId id="305" r:id="rId33"/>
    <p:sldId id="307" r:id="rId34"/>
    <p:sldId id="318" r:id="rId35"/>
    <p:sldId id="283" r:id="rId36"/>
    <p:sldId id="308" r:id="rId37"/>
    <p:sldId id="311" r:id="rId38"/>
    <p:sldId id="315" r:id="rId39"/>
    <p:sldId id="312" r:id="rId40"/>
    <p:sldId id="314" r:id="rId41"/>
    <p:sldId id="313" r:id="rId42"/>
  </p:sldIdLst>
  <p:sldSz cx="9144000" cy="5143500" type="screen16x9"/>
  <p:notesSz cx="6805613" cy="99393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89" userDrawn="1">
          <p15:clr>
            <a:srgbClr val="A4A3A4"/>
          </p15:clr>
        </p15:guide>
        <p15:guide id="2" orient="horz" pos="98" userDrawn="1">
          <p15:clr>
            <a:srgbClr val="A4A3A4"/>
          </p15:clr>
        </p15:guide>
        <p15:guide id="3" orient="horz" pos="444" userDrawn="1">
          <p15:clr>
            <a:srgbClr val="A4A3A4"/>
          </p15:clr>
        </p15:guide>
        <p15:guide id="4" orient="horz" pos="608" userDrawn="1">
          <p15:clr>
            <a:srgbClr val="A4A3A4"/>
          </p15:clr>
        </p15:guide>
        <p15:guide id="5" orient="horz" pos="1369" userDrawn="1">
          <p15:clr>
            <a:srgbClr val="A4A3A4"/>
          </p15:clr>
        </p15:guide>
        <p15:guide id="6" orient="horz" pos="1887" userDrawn="1">
          <p15:clr>
            <a:srgbClr val="A4A3A4"/>
          </p15:clr>
        </p15:guide>
        <p15:guide id="7" orient="horz" pos="2743" userDrawn="1">
          <p15:clr>
            <a:srgbClr val="A4A3A4"/>
          </p15:clr>
        </p15:guide>
        <p15:guide id="8" orient="horz" pos="972" userDrawn="1">
          <p15:clr>
            <a:srgbClr val="A4A3A4"/>
          </p15:clr>
        </p15:guide>
        <p15:guide id="9" orient="horz" pos="830" userDrawn="1">
          <p15:clr>
            <a:srgbClr val="A4A3A4"/>
          </p15:clr>
        </p15:guide>
        <p15:guide id="10" orient="horz" pos="1610" userDrawn="1">
          <p15:clr>
            <a:srgbClr val="A4A3A4"/>
          </p15:clr>
        </p15:guide>
        <p15:guide id="11" orient="horz" pos="1207" userDrawn="1">
          <p15:clr>
            <a:srgbClr val="A4A3A4"/>
          </p15:clr>
        </p15:guide>
        <p15:guide id="12" pos="4612" userDrawn="1">
          <p15:clr>
            <a:srgbClr val="A4A3A4"/>
          </p15:clr>
        </p15:guide>
        <p15:guide id="13" pos="5587" userDrawn="1">
          <p15:clr>
            <a:srgbClr val="A4A3A4"/>
          </p15:clr>
        </p15:guide>
        <p15:guide id="14" pos="448" userDrawn="1">
          <p15:clr>
            <a:srgbClr val="A4A3A4"/>
          </p15:clr>
        </p15:guide>
        <p15:guide id="15" pos="1830" userDrawn="1">
          <p15:clr>
            <a:srgbClr val="A4A3A4"/>
          </p15:clr>
        </p15:guide>
        <p15:guide id="16" pos="2277" userDrawn="1">
          <p15:clr>
            <a:srgbClr val="A4A3A4"/>
          </p15:clr>
        </p15:guide>
        <p15:guide id="17" pos="4208" userDrawn="1">
          <p15:clr>
            <a:srgbClr val="A4A3A4"/>
          </p15:clr>
        </p15:guide>
        <p15:guide id="18" pos="3766" userDrawn="1">
          <p15:clr>
            <a:srgbClr val="A4A3A4"/>
          </p15:clr>
        </p15:guide>
        <p15:guide id="19" pos="5632" userDrawn="1">
          <p15:clr>
            <a:srgbClr val="A4A3A4"/>
          </p15:clr>
        </p15:guide>
        <p15:guide id="20" orient="horz" pos="2879" userDrawn="1">
          <p15:clr>
            <a:srgbClr val="A4A3A4"/>
          </p15:clr>
        </p15:guide>
        <p15:guide id="21" orient="horz" pos="122" userDrawn="1">
          <p15:clr>
            <a:srgbClr val="A4A3A4"/>
          </p15:clr>
        </p15:guide>
        <p15:guide id="22" orient="horz" pos="3134" userDrawn="1">
          <p15:clr>
            <a:srgbClr val="A4A3A4"/>
          </p15:clr>
        </p15:guide>
        <p15:guide id="24" orient="horz" pos="486" userDrawn="1">
          <p15:clr>
            <a:srgbClr val="A4A3A4"/>
          </p15:clr>
        </p15:guide>
        <p15:guide id="25" orient="horz" pos="2530" userDrawn="1">
          <p15:clr>
            <a:srgbClr val="A4A3A4"/>
          </p15:clr>
        </p15:guide>
        <p15:guide id="26" orient="horz" pos="1619" userDrawn="1">
          <p15:clr>
            <a:srgbClr val="A4A3A4"/>
          </p15:clr>
        </p15:guide>
        <p15:guide id="27" orient="horz" pos="602" userDrawn="1">
          <p15:clr>
            <a:srgbClr val="A4A3A4"/>
          </p15:clr>
        </p15:guide>
        <p15:guide id="28" pos="5463" userDrawn="1">
          <p15:clr>
            <a:srgbClr val="A4A3A4"/>
          </p15:clr>
        </p15:guide>
        <p15:guide id="29" pos="676" userDrawn="1">
          <p15:clr>
            <a:srgbClr val="A4A3A4"/>
          </p15:clr>
        </p15:guide>
        <p15:guide id="30" pos="426" userDrawn="1">
          <p15:clr>
            <a:srgbClr val="A4A3A4"/>
          </p15:clr>
        </p15:guide>
        <p15:guide id="31" pos="255" userDrawn="1">
          <p15:clr>
            <a:srgbClr val="A4A3A4"/>
          </p15:clr>
        </p15:guide>
        <p15:guide id="32" pos="2880" userDrawn="1">
          <p15:clr>
            <a:srgbClr val="A4A3A4"/>
          </p15:clr>
        </p15:guide>
        <p15:guide id="33" pos="1428" userDrawn="1">
          <p15:clr>
            <a:srgbClr val="A4A3A4"/>
          </p15:clr>
        </p15:guide>
        <p15:guide id="34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nsch, Johannes" initials="B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01D"/>
    <a:srgbClr val="89BA17"/>
    <a:srgbClr val="7FAD18"/>
    <a:srgbClr val="70A51C"/>
    <a:srgbClr val="7AB800"/>
    <a:srgbClr val="4C1920"/>
    <a:srgbClr val="008B95"/>
    <a:srgbClr val="6D005E"/>
    <a:srgbClr val="616365"/>
    <a:srgbClr val="438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91" autoAdjust="0"/>
    <p:restoredTop sz="86410" autoAdjust="0"/>
  </p:normalViewPr>
  <p:slideViewPr>
    <p:cSldViewPr snapToObjects="1">
      <p:cViewPr varScale="1">
        <p:scale>
          <a:sx n="118" d="100"/>
          <a:sy n="118" d="100"/>
        </p:scale>
        <p:origin x="-67" y="-326"/>
      </p:cViewPr>
      <p:guideLst>
        <p:guide orient="horz" pos="2489"/>
        <p:guide orient="horz" pos="98"/>
        <p:guide orient="horz" pos="444"/>
        <p:guide orient="horz" pos="608"/>
        <p:guide orient="horz" pos="1369"/>
        <p:guide orient="horz" pos="1887"/>
        <p:guide orient="horz" pos="2743"/>
        <p:guide orient="horz" pos="972"/>
        <p:guide orient="horz" pos="830"/>
        <p:guide orient="horz" pos="1610"/>
        <p:guide orient="horz" pos="1207"/>
        <p:guide orient="horz" pos="2879"/>
        <p:guide orient="horz" pos="122"/>
        <p:guide orient="horz" pos="3134"/>
        <p:guide orient="horz" pos="486"/>
        <p:guide orient="horz" pos="2530"/>
        <p:guide orient="horz" pos="1619"/>
        <p:guide orient="horz" pos="602"/>
        <p:guide orient="horz"/>
        <p:guide pos="4612"/>
        <p:guide pos="5587"/>
        <p:guide pos="448"/>
        <p:guide pos="1830"/>
        <p:guide pos="2277"/>
        <p:guide pos="4208"/>
        <p:guide pos="3766"/>
        <p:guide pos="5632"/>
        <p:guide pos="5463"/>
        <p:guide pos="676"/>
        <p:guide pos="426"/>
        <p:guide pos="255"/>
        <p:guide pos="2880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08" y="-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7FADF-6F91-4700-ADCF-C6A210CCAC3A}" type="datetimeFigureOut">
              <a:rPr lang="de-DE" smtClean="0"/>
              <a:pPr/>
              <a:t>19.12.2023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D27AB-4923-45BF-B71A-4571650FE1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825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43A1-47CC-44BB-A150-350EA94E6F24}" type="datetimeFigureOut">
              <a:rPr lang="de-DE" smtClean="0"/>
              <a:pPr/>
              <a:t>19.12.2023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A32CE-79EA-4318-80AF-4528CE357D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95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4870032" y="1484784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pPr lvl="0" defTabSz="622300">
              <a:lnSpc>
                <a:spcPts val="3400"/>
              </a:lnSpc>
              <a:spcBef>
                <a:spcPct val="0"/>
              </a:spcBef>
            </a:pP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TITEL DER 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PRÄSENTATION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UNTERTITEL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9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2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91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7"/>
          <p:cNvSpPr txBox="1">
            <a:spLocks/>
          </p:cNvSpPr>
          <p:nvPr userDrawn="1"/>
        </p:nvSpPr>
        <p:spPr>
          <a:xfrm>
            <a:off x="323529" y="204679"/>
            <a:ext cx="8856784" cy="422854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322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1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zweizeilig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7"/>
          <p:cNvSpPr txBox="1">
            <a:spLocks/>
          </p:cNvSpPr>
          <p:nvPr userDrawn="1"/>
        </p:nvSpPr>
        <p:spPr>
          <a:xfrm>
            <a:off x="323528" y="204678"/>
            <a:ext cx="9000999" cy="710888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538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1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0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7"/>
          <p:cNvSpPr txBox="1">
            <a:spLocks/>
          </p:cNvSpPr>
          <p:nvPr userDrawn="1"/>
        </p:nvSpPr>
        <p:spPr>
          <a:xfrm>
            <a:off x="323529" y="204679"/>
            <a:ext cx="8856784" cy="422854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322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398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586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orient="horz" pos="2879" userDrawn="1">
          <p15:clr>
            <a:srgbClr val="FBAE40"/>
          </p15:clr>
        </p15:guide>
        <p15:guide id="4" orient="horz" pos="3134" userDrawn="1">
          <p15:clr>
            <a:srgbClr val="FBAE40"/>
          </p15:clr>
        </p15:guide>
        <p15:guide id="5" orient="horz" pos="1637" userDrawn="1">
          <p15:clr>
            <a:srgbClr val="FBAE40"/>
          </p15:clr>
        </p15:guide>
        <p15:guide id="6" orient="horz" pos="378" userDrawn="1">
          <p15:clr>
            <a:srgbClr val="FBAE40"/>
          </p15:clr>
        </p15:guide>
        <p15:guide id="7" pos="3061" userDrawn="1">
          <p15:clr>
            <a:srgbClr val="FBAE40"/>
          </p15:clr>
        </p15:guide>
        <p15:guide id="8" pos="5420" userDrawn="1">
          <p15:clr>
            <a:srgbClr val="FBAE40"/>
          </p15:clr>
        </p15:guide>
        <p15:guide id="9" pos="4672" userDrawn="1">
          <p15:clr>
            <a:srgbClr val="FBAE40"/>
          </p15:clr>
        </p15:guide>
        <p15:guide id="10" pos="4604" userDrawn="1">
          <p15:clr>
            <a:srgbClr val="FBAE40"/>
          </p15:clr>
        </p15:guide>
        <p15:guide id="11" pos="544" userDrawn="1">
          <p15:clr>
            <a:srgbClr val="FBAE40"/>
          </p15:clr>
        </p15:guide>
        <p15:guide id="12" pos="295" userDrawn="1">
          <p15:clr>
            <a:srgbClr val="FBAE40"/>
          </p15:clr>
        </p15:guide>
        <p15:guide id="13" orient="horz" pos="28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zweizeilig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7"/>
          <p:cNvSpPr txBox="1">
            <a:spLocks/>
          </p:cNvSpPr>
          <p:nvPr userDrawn="1"/>
        </p:nvSpPr>
        <p:spPr>
          <a:xfrm>
            <a:off x="323528" y="204678"/>
            <a:ext cx="9000999" cy="710888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538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04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093CACB-378E-1242-8103-1B978FAF62D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6551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4870032" y="1113588"/>
            <a:ext cx="38164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22300">
              <a:lnSpc>
                <a:spcPts val="3400"/>
              </a:lnSpc>
              <a:spcBef>
                <a:spcPct val="0"/>
              </a:spcBef>
            </a:pP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TITEL DER 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PRÄSENTATION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UNTERTITEL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81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572000" y="0"/>
            <a:ext cx="4584612" cy="5155572"/>
          </a:xfrm>
          <a:prstGeom prst="rect">
            <a:avLst/>
          </a:prstGeom>
          <a:solidFill>
            <a:srgbClr val="89B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7428928" y="4069534"/>
            <a:ext cx="1727684" cy="540060"/>
          </a:xfrm>
          <a:prstGeom prst="rect">
            <a:avLst/>
          </a:prstGeom>
          <a:solidFill>
            <a:srgbClr val="7FAD18"/>
          </a:solidFill>
          <a:ln>
            <a:noFill/>
          </a:ln>
          <a:effectLst>
            <a:outerShdw blurRad="136525" dist="63500" dir="2400000" algn="tl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 descr="BUW_Logo-weis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630" y="4135276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7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8436770" cy="10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491630"/>
            <a:ext cx="8436770" cy="299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7668344" y="4533496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Bild 13" descr="BUW_Logo-weiss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587975"/>
            <a:ext cx="1019946" cy="341244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323528" y="4533496"/>
            <a:ext cx="7272808" cy="44093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50800" dir="87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68313" y="4533496"/>
            <a:ext cx="547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Planung</a:t>
            </a:r>
          </a:p>
          <a:p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Dr. Torsten </a:t>
            </a:r>
            <a:r>
              <a:rPr lang="de-DE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Rathmann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| Forschungsdatenmanagement</a:t>
            </a:r>
            <a:r>
              <a:rPr lang="de-DE" sz="11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		</a:t>
            </a:r>
            <a:fld id="{D2B725D8-4EF0-4FF3-9B4A-C803504CF189}" type="slidenum">
              <a:rPr lang="de-DE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‹Nr.›</a:t>
            </a:fld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-12192" y="1"/>
            <a:ext cx="9156700" cy="5143499"/>
          </a:xfrm>
          <a:prstGeom prst="rect">
            <a:avLst/>
          </a:prstGeom>
          <a:gradFill flip="none" rotWithShape="1">
            <a:gsLst>
              <a:gs pos="0">
                <a:srgbClr val="818C98">
                  <a:alpha val="75000"/>
                </a:srgbClr>
              </a:gs>
              <a:gs pos="100000">
                <a:schemeClr val="bg1">
                  <a:lumMod val="95000"/>
                  <a:alpha val="73000"/>
                </a:schemeClr>
              </a:gs>
              <a:gs pos="51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Bild 11" descr="Logo_BUW-1.Weiss-01.png"/>
          <p:cNvPicPr>
            <a:picLocks noChangeAspect="1"/>
          </p:cNvPicPr>
          <p:nvPr/>
        </p:nvPicPr>
        <p:blipFill>
          <a:blip r:embed="rId7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657" y="708543"/>
            <a:ext cx="2606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7668344" y="4533496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5" name="Bild 13" descr="BUW_Logo-weiss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587975"/>
            <a:ext cx="1019946" cy="341244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323528" y="4533496"/>
            <a:ext cx="7272808" cy="44093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50800" dir="87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68313" y="4533496"/>
            <a:ext cx="547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Planung</a:t>
            </a:r>
          </a:p>
          <a:p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Dr. Torsten </a:t>
            </a:r>
            <a:r>
              <a:rPr lang="de-DE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Rathmann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| Forschungsdatenmanagement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8436770" cy="10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1"/>
          </p:nvPr>
        </p:nvSpPr>
        <p:spPr>
          <a:xfrm>
            <a:off x="323528" y="1491630"/>
            <a:ext cx="8436770" cy="299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88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Gerade Verbindung 12"/>
          <p:cNvCxnSpPr>
            <a:cxnSpLocks noChangeShapeType="1"/>
          </p:cNvCxnSpPr>
          <p:nvPr userDrawn="1"/>
        </p:nvCxnSpPr>
        <p:spPr bwMode="auto">
          <a:xfrm>
            <a:off x="-6350" y="699542"/>
            <a:ext cx="9163050" cy="1191"/>
          </a:xfrm>
          <a:prstGeom prst="line">
            <a:avLst/>
          </a:prstGeom>
          <a:noFill/>
          <a:ln w="25400">
            <a:solidFill>
              <a:srgbClr val="89B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3646419" y="439956"/>
            <a:ext cx="762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7563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817563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1A85F193-EBA8-BD46-9CCC-E5C7B97770D7}" type="slidenum">
              <a:rPr lang="de-DE" sz="900" smtClean="0">
                <a:solidFill>
                  <a:srgbClr val="000000"/>
                </a:solidFill>
                <a:latin typeface="Arial" charset="0"/>
                <a:cs typeface="Univers 55" charset="0"/>
              </a:rPr>
              <a:pPr algn="r"/>
              <a:t>‹Nr.›</a:t>
            </a:fld>
            <a:r>
              <a:rPr lang="de-DE" sz="900" dirty="0" smtClean="0">
                <a:solidFill>
                  <a:srgbClr val="000000"/>
                </a:solidFill>
                <a:latin typeface="Arial" charset="0"/>
                <a:cs typeface="Univers 55" charset="0"/>
              </a:rPr>
              <a:t> </a:t>
            </a:r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von 20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231775" y="134542"/>
            <a:ext cx="350996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1100" b="1" dirty="0">
                <a:solidFill>
                  <a:srgbClr val="000000"/>
                </a:solidFill>
                <a:latin typeface="Arial" charset="0"/>
                <a:cs typeface="Univers 65 Bold" charset="0"/>
              </a:rPr>
              <a:t>PROF. DR. MAXIMILIAN MUSTERMANN</a:t>
            </a:r>
          </a:p>
          <a:p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BEISPIELVORLESUNG ZUM THEMA </a:t>
            </a:r>
          </a:p>
          <a:p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„MUSTERÜBERSCHRIFTEN FÜR </a:t>
            </a:r>
            <a:r>
              <a:rPr lang="de-DE" sz="900" dirty="0" smtClean="0">
                <a:solidFill>
                  <a:srgbClr val="000000"/>
                </a:solidFill>
                <a:latin typeface="Arial" charset="0"/>
                <a:cs typeface="Univers 55" charset="0"/>
              </a:rPr>
              <a:t>POWERPOINTFOLIEN“</a:t>
            </a:r>
            <a:endParaRPr lang="de-DE" sz="900" dirty="0">
              <a:solidFill>
                <a:srgbClr val="000000"/>
              </a:solidFill>
              <a:latin typeface="Arial" charset="0"/>
              <a:cs typeface="Univers 55" charset="0"/>
            </a:endParaRPr>
          </a:p>
        </p:txBody>
      </p:sp>
      <p:pic>
        <p:nvPicPr>
          <p:cNvPr id="1032" name="Bild 17" descr="beispiel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38" y="147928"/>
            <a:ext cx="1200474" cy="51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7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7668344" y="123478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2" name="Bild 13" descr="BUW_Logo-weiss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77957"/>
            <a:ext cx="1019946" cy="3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timing>
    <p:tnLst>
      <p:par>
        <p:cTn id="1" dur="indefinite" restart="never" nodeType="tmRoot"/>
      </p:par>
    </p:tnLst>
  </p:timing>
  <p:txStyles>
    <p:titleStyle>
      <a:lvl1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2pPr>
      <a:lvl3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3pPr>
      <a:lvl4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4pPr>
      <a:lvl5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5pPr>
      <a:lvl6pPr marL="4572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6pPr>
      <a:lvl7pPr marL="9144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7pPr>
      <a:lvl8pPr marL="13716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8pPr>
      <a:lvl9pPr marL="18288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9pPr>
    </p:titleStyle>
    <p:bodyStyle>
      <a:lvl1pPr marL="255588" indent="-255588" algn="l" defTabSz="817563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65000"/>
        <a:buFont typeface="Wingdings" charset="0"/>
        <a:buChar char="n"/>
        <a:defRPr sz="16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588963" indent="-163513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  <a:ea typeface="ＭＳ Ｐゴシック" pitchFamily="67" charset="-128"/>
        </a:defRPr>
      </a:lvl2pPr>
      <a:lvl3pPr marL="939800" indent="-180975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  <a:ea typeface="ＭＳ Ｐゴシック" pitchFamily="67" charset="-128"/>
        </a:defRPr>
      </a:lvl3pPr>
      <a:lvl4pPr marL="1274763" indent="-165100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000">
          <a:solidFill>
            <a:schemeClr val="tx1"/>
          </a:solidFill>
          <a:latin typeface="Verdana" pitchFamily="67" charset="0"/>
          <a:ea typeface="ＭＳ Ｐゴシック" pitchFamily="67" charset="-128"/>
        </a:defRPr>
      </a:lvl4pPr>
      <a:lvl5pPr marL="19034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5pPr>
      <a:lvl6pPr marL="23606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6pPr>
      <a:lvl7pPr marL="28178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7pPr>
      <a:lvl8pPr marL="32750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8pPr>
      <a:lvl9pPr marL="37322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docs/2021-2027/horizon/temp-form/report/data-management-plan-template_he_en.docx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wiz.leibniz-psychology.org/DataWiz/" TargetMode="External"/><Relationship Id="rId2" Type="http://schemas.openxmlformats.org/officeDocument/2006/relationships/hyperlink" Target="https://www.clarin-d.net/en/preparation/data-management-plan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Uni 05_2015_2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-79431"/>
            <a:ext cx="9144001" cy="5201284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>
          <a:xfrm>
            <a:off x="633413" y="598228"/>
            <a:ext cx="8331075" cy="1521956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1200"/>
              </a:spcAft>
            </a:pPr>
            <a:r>
              <a:rPr lang="de-DE" sz="3200" dirty="0" smtClean="0">
                <a:solidFill>
                  <a:schemeClr val="tx1"/>
                </a:solidFill>
                <a:latin typeface="Arial"/>
                <a:cs typeface="Arial"/>
              </a:rPr>
              <a:t>Forschungsdatenmanagement - </a:t>
            </a:r>
            <a:r>
              <a:rPr lang="de-DE" sz="2800" dirty="0" smtClean="0">
                <a:solidFill>
                  <a:schemeClr val="tx1"/>
                </a:solidFill>
                <a:latin typeface="Arial"/>
                <a:cs typeface="Arial"/>
              </a:rPr>
              <a:t>Planung</a:t>
            </a:r>
          </a:p>
          <a:p>
            <a:pPr defTabSz="622300">
              <a:spcBef>
                <a:spcPct val="0"/>
              </a:spcBef>
            </a:pPr>
            <a:r>
              <a:rPr lang="de-DE" sz="2000" dirty="0">
                <a:solidFill>
                  <a:schemeClr val="tx1"/>
                </a:solidFill>
                <a:ea typeface="Helvetica" charset="0"/>
                <a:cs typeface="Helvetica" charset="0"/>
              </a:rPr>
              <a:t>Regelungskonformes </a:t>
            </a:r>
            <a:r>
              <a:rPr lang="de-DE" sz="2000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Forschungsdatenmanagement in </a:t>
            </a:r>
            <a:r>
              <a:rPr lang="de-DE" sz="2000" dirty="0">
                <a:solidFill>
                  <a:schemeClr val="tx1"/>
                </a:solidFill>
                <a:ea typeface="Helvetica" charset="0"/>
                <a:cs typeface="Helvetica" charset="0"/>
              </a:rPr>
              <a:t>Horizont Europa und DFG-Projekten</a:t>
            </a:r>
            <a:r>
              <a:rPr lang="de-DE" sz="2000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, Datenmanagementplan </a:t>
            </a:r>
            <a:endParaRPr lang="de-DE" sz="2000" dirty="0">
              <a:solidFill>
                <a:schemeClr val="tx1"/>
              </a:solidFill>
              <a:ea typeface="Helvetica" charset="0"/>
              <a:cs typeface="Helvetica" charset="0"/>
            </a:endParaRPr>
          </a:p>
          <a:p>
            <a:pPr lvl="0" defTabSz="622300">
              <a:spcBef>
                <a:spcPct val="0"/>
              </a:spcBef>
            </a:pPr>
            <a:endParaRPr lang="de-DE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 defTabSz="622300">
              <a:spcBef>
                <a:spcPct val="0"/>
              </a:spcBef>
            </a:pPr>
            <a:r>
              <a:rPr lang="de-DE" sz="2000" dirty="0" smtClean="0">
                <a:solidFill>
                  <a:schemeClr val="tx1"/>
                </a:solidFill>
                <a:latin typeface="Arial"/>
                <a:cs typeface="Arial"/>
              </a:rPr>
              <a:t>19.12.2023</a:t>
            </a:r>
            <a:endParaRPr lang="de-DE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16316" y="4299942"/>
            <a:ext cx="1727684" cy="540060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9" name="Bild 7" descr="BUW_Logo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018" y="4363291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1.2 Der Förderantrag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7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Horizont Europa: Eine Seite zum Forschungsdatenmanagement schon im Antrag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57204"/>
            <a:ext cx="6687483" cy="186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56" y="987574"/>
            <a:ext cx="6836094" cy="163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36240" y="699542"/>
            <a:ext cx="3343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Aus dem Standard </a:t>
            </a:r>
            <a:r>
              <a:rPr lang="de-DE" sz="1600" dirty="0" err="1" smtClean="0"/>
              <a:t>Proposal</a:t>
            </a:r>
            <a:r>
              <a:rPr lang="de-DE" sz="1600" dirty="0" smtClean="0"/>
              <a:t> Template: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013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4148" y="639728"/>
            <a:ext cx="866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 smtClean="0"/>
              <a:t>Aus </a:t>
            </a:r>
            <a:r>
              <a:rPr lang="de-DE" sz="2000" dirty="0"/>
              <a:t>dem AGA (</a:t>
            </a:r>
            <a:r>
              <a:rPr lang="de-DE" sz="2000" dirty="0" err="1"/>
              <a:t>Annotated</a:t>
            </a:r>
            <a:r>
              <a:rPr lang="de-DE" sz="2000" dirty="0"/>
              <a:t> Model Grant </a:t>
            </a:r>
            <a:r>
              <a:rPr lang="de-DE" sz="2000" dirty="0" smtClean="0"/>
              <a:t>Agreement, </a:t>
            </a:r>
            <a:r>
              <a:rPr lang="de-DE" sz="2000" dirty="0" err="1" smtClean="0"/>
              <a:t>Draft</a:t>
            </a:r>
            <a:r>
              <a:rPr lang="de-DE" sz="2000" dirty="0" smtClean="0"/>
              <a:t> von April 2023): </a:t>
            </a:r>
            <a:r>
              <a:rPr lang="de-DE" sz="2000" dirty="0"/>
              <a:t>Forschungsdaten </a:t>
            </a:r>
            <a:r>
              <a:rPr lang="de-DE" sz="2000" dirty="0" smtClean="0"/>
              <a:t>sollen in ein </a:t>
            </a:r>
            <a:r>
              <a:rPr lang="de-DE" sz="2000" b="1" dirty="0" smtClean="0"/>
              <a:t>vertrauenswürdiges Repositorium</a:t>
            </a:r>
            <a:r>
              <a:rPr lang="de-DE" sz="2000" dirty="0" smtClean="0"/>
              <a:t>, d.h.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Horizont Europa: Vertrauenswürdige Repositorien („</a:t>
            </a:r>
            <a:r>
              <a:rPr lang="de-DE" dirty="0" err="1" smtClean="0"/>
              <a:t>trusted</a:t>
            </a:r>
            <a:r>
              <a:rPr lang="de-DE" dirty="0" smtClean="0"/>
              <a:t> </a:t>
            </a:r>
            <a:r>
              <a:rPr lang="de-DE" dirty="0" err="1" smtClean="0"/>
              <a:t>repositories</a:t>
            </a:r>
            <a:r>
              <a:rPr lang="de-DE" dirty="0" smtClean="0"/>
              <a:t>“)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664460" y="1347614"/>
            <a:ext cx="7435932" cy="335728"/>
          </a:xfrm>
          <a:prstGeom prst="roundRect">
            <a:avLst/>
          </a:prstGeom>
          <a:solidFill>
            <a:srgbClr val="89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/>
              <a:t>Zertifizierung (z.B. </a:t>
            </a:r>
            <a:r>
              <a:rPr lang="de-DE" sz="2000" dirty="0" err="1"/>
              <a:t>CoreTrustSeal</a:t>
            </a:r>
            <a:r>
              <a:rPr lang="de-DE" sz="2000" dirty="0"/>
              <a:t>, nestor-Siegel DIN 31644, ISO 16363)</a:t>
            </a:r>
          </a:p>
        </p:txBody>
      </p:sp>
      <p:sp>
        <p:nvSpPr>
          <p:cNvPr id="6" name="Rechteck 5"/>
          <p:cNvSpPr/>
          <p:nvPr/>
        </p:nvSpPr>
        <p:spPr>
          <a:xfrm>
            <a:off x="7725427" y="1330812"/>
            <a:ext cx="1018227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434250"/>
            <a:r>
              <a:rPr lang="de-DE" sz="2000" dirty="0"/>
              <a:t>oder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64460" y="1712224"/>
            <a:ext cx="7435932" cy="335728"/>
          </a:xfrm>
          <a:prstGeom prst="roundRect">
            <a:avLst/>
          </a:prstGeom>
          <a:solidFill>
            <a:srgbClr val="89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/>
              <a:t>Fachspezifisch und in </a:t>
            </a:r>
            <a:r>
              <a:rPr lang="de-DE" sz="2000" dirty="0"/>
              <a:t>der Fachwelt anerkannt </a:t>
            </a:r>
          </a:p>
        </p:txBody>
      </p:sp>
      <p:sp>
        <p:nvSpPr>
          <p:cNvPr id="8" name="Rechteck 7"/>
          <p:cNvSpPr/>
          <p:nvPr/>
        </p:nvSpPr>
        <p:spPr>
          <a:xfrm>
            <a:off x="7725427" y="1697632"/>
            <a:ext cx="1075936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434250"/>
            <a:r>
              <a:rPr lang="de-DE" sz="2000" dirty="0" smtClean="0"/>
              <a:t>oder </a:t>
            </a:r>
            <a:endParaRPr lang="de-DE" sz="2000" dirty="0"/>
          </a:p>
        </p:txBody>
      </p:sp>
      <p:sp>
        <p:nvSpPr>
          <p:cNvPr id="9" name="Abgerundetes Rechteck 8"/>
          <p:cNvSpPr/>
          <p:nvPr/>
        </p:nvSpPr>
        <p:spPr>
          <a:xfrm>
            <a:off x="664460" y="2086729"/>
            <a:ext cx="7435932" cy="2357229"/>
          </a:xfrm>
          <a:prstGeom prst="roundRect">
            <a:avLst>
              <a:gd name="adj" fmla="val 2617"/>
            </a:avLst>
          </a:prstGeom>
          <a:solidFill>
            <a:srgbClr val="89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/>
              <a:t>Institutionelles oder allgemeines Repositorium u.a. mit</a:t>
            </a:r>
          </a:p>
          <a:p>
            <a:pPr marL="432000" indent="-288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Sicherung der Inhalte gegen ungewollte Veränderung</a:t>
            </a:r>
          </a:p>
          <a:p>
            <a:pPr marL="432000" indent="-288000">
              <a:buFont typeface="Arial" panose="020B0604020202020204" pitchFamily="34" charset="0"/>
              <a:buChar char="•"/>
            </a:pPr>
            <a:r>
              <a:rPr lang="de-DE" sz="1600" dirty="0"/>
              <a:t>Nutzungsbedingungen online</a:t>
            </a:r>
          </a:p>
          <a:p>
            <a:pPr marL="432000" indent="-288000">
              <a:buFont typeface="Arial" panose="020B0604020202020204" pitchFamily="34" charset="0"/>
              <a:buChar char="•"/>
            </a:pPr>
            <a:r>
              <a:rPr lang="de-DE" sz="1600" dirty="0"/>
              <a:t>Betrieb für lange Zeit gesichert, insbes. Finanzierung</a:t>
            </a:r>
          </a:p>
          <a:p>
            <a:pPr marL="432000" indent="-288000">
              <a:buFont typeface="Arial" panose="020B0604020202020204" pitchFamily="34" charset="0"/>
              <a:buChar char="•"/>
            </a:pPr>
            <a:r>
              <a:rPr lang="de-DE" sz="1600" dirty="0"/>
              <a:t>Vergabe persistenter </a:t>
            </a:r>
            <a:r>
              <a:rPr lang="de-DE" sz="1600" dirty="0" err="1"/>
              <a:t>Identifikatoren</a:t>
            </a:r>
            <a:endParaRPr lang="de-DE" sz="1600" dirty="0"/>
          </a:p>
          <a:p>
            <a:pPr marL="432000" indent="-288000">
              <a:buFont typeface="Arial" panose="020B0604020202020204" pitchFamily="34" charset="0"/>
              <a:buChar char="•"/>
            </a:pPr>
            <a:r>
              <a:rPr lang="de-DE" sz="1600" dirty="0"/>
              <a:t>Maschinenlesbare und standardisierte Metadaten (z.B. Dublin Core, </a:t>
            </a:r>
            <a:r>
              <a:rPr lang="de-DE" sz="1600" dirty="0" err="1"/>
              <a:t>DataCite</a:t>
            </a:r>
            <a:r>
              <a:rPr lang="de-DE" sz="1600" dirty="0"/>
              <a:t>)</a:t>
            </a:r>
          </a:p>
          <a:p>
            <a:pPr marL="432000" indent="-288000">
              <a:buFont typeface="Arial" panose="020B0604020202020204" pitchFamily="34" charset="0"/>
              <a:buChar char="•"/>
            </a:pPr>
            <a:r>
              <a:rPr lang="de-DE" sz="1600" dirty="0" err="1"/>
              <a:t>Datenkuratierung</a:t>
            </a:r>
            <a:endParaRPr lang="de-DE" sz="1600" dirty="0"/>
          </a:p>
          <a:p>
            <a:pPr marL="432000" indent="-288000">
              <a:buFont typeface="Arial" panose="020B0604020202020204" pitchFamily="34" charset="0"/>
              <a:buChar char="•"/>
            </a:pPr>
            <a:r>
              <a:rPr lang="de-DE" sz="1600" dirty="0"/>
              <a:t>Qualitätssicherung</a:t>
            </a:r>
          </a:p>
          <a:p>
            <a:pPr marL="432000" indent="-288000">
              <a:buFont typeface="Arial" panose="020B0604020202020204" pitchFamily="34" charset="0"/>
              <a:buChar char="•"/>
            </a:pPr>
            <a:r>
              <a:rPr lang="de-DE" sz="1600" dirty="0"/>
              <a:t>Wenn erforderlich, Vertraulichkeit der Daten (verschiedene Stufen)</a:t>
            </a:r>
          </a:p>
        </p:txBody>
      </p:sp>
    </p:spTree>
    <p:extLst>
      <p:ext uri="{BB962C8B-B14F-4D97-AF65-F5344CB8AC3E}">
        <p14:creationId xmlns:p14="http://schemas.microsoft.com/office/powerpoint/2010/main" val="35993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221" y="2355726"/>
            <a:ext cx="7886700" cy="2139553"/>
          </a:xfrm>
        </p:spPr>
        <p:txBody>
          <a:bodyPr>
            <a:normAutofit fontScale="90000"/>
          </a:bodyPr>
          <a:lstStyle/>
          <a:p>
            <a:r>
              <a:rPr lang="de-DE" sz="4800" dirty="0" smtClean="0"/>
              <a:t>1.3 Beteiligung </a:t>
            </a:r>
            <a:r>
              <a:rPr lang="de-DE" sz="4800" dirty="0"/>
              <a:t>von </a:t>
            </a:r>
            <a:r>
              <a:rPr lang="de-DE" sz="4800" dirty="0" smtClean="0"/>
              <a:t>Bürgerforschenden </a:t>
            </a:r>
            <a:r>
              <a:rPr lang="de-DE" sz="4800" dirty="0"/>
              <a:t>und anderen Akteuren</a:t>
            </a:r>
            <a:br>
              <a:rPr lang="de-DE" sz="4800" dirty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48264" y="4619626"/>
            <a:ext cx="576064" cy="273844"/>
          </a:xfrm>
        </p:spPr>
        <p:txBody>
          <a:bodyPr/>
          <a:lstStyle/>
          <a:p>
            <a:fld id="{9093CACB-378E-1242-8103-1B978FAF62D9}" type="slidenum">
              <a:rPr lang="de-DE" sz="1400" smtClean="0">
                <a:solidFill>
                  <a:prstClr val="black"/>
                </a:solidFill>
              </a:rPr>
              <a:pPr/>
              <a:t>13</a:t>
            </a:fld>
            <a:endParaRPr lang="de-D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Horizont Europa: Gemeint ist aktive Beteiligung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750011"/>
              </p:ext>
            </p:extLst>
          </p:nvPr>
        </p:nvGraphicFramePr>
        <p:xfrm>
          <a:off x="467545" y="987574"/>
          <a:ext cx="8064895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06655"/>
                <a:gridCol w="555824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Co-design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Gemeinsame Entwicklung von Forschungs-</a:t>
                      </a:r>
                      <a:r>
                        <a:rPr lang="de-DE" b="0" dirty="0" err="1" smtClean="0"/>
                        <a:t>Agendas</a:t>
                      </a:r>
                      <a:r>
                        <a:rPr lang="de-DE" b="0" dirty="0" smtClean="0"/>
                        <a:t> und Roadmaps</a:t>
                      </a:r>
                    </a:p>
                    <a:p>
                      <a:r>
                        <a:rPr lang="de-DE" b="0" dirty="0" smtClean="0"/>
                        <a:t>(Workshops</a:t>
                      </a:r>
                      <a:r>
                        <a:rPr lang="de-DE" b="0" baseline="0" dirty="0" smtClean="0"/>
                        <a:t>, Fokusgruppen,…)</a:t>
                      </a:r>
                      <a:endParaRPr lang="de-D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Co-</a:t>
                      </a:r>
                      <a:r>
                        <a:rPr lang="de-DE" b="1" dirty="0" err="1" smtClean="0"/>
                        <a:t>creation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Beteiligung direkt im Forschungsprozess</a:t>
                      </a:r>
                    </a:p>
                    <a:p>
                      <a:r>
                        <a:rPr lang="de-DE" dirty="0" smtClean="0"/>
                        <a:t>(Mitarbeit in Forschungsgruppe, </a:t>
                      </a:r>
                      <a:r>
                        <a:rPr lang="de-DE" dirty="0" err="1" smtClean="0"/>
                        <a:t>Hackaton</a:t>
                      </a:r>
                      <a:r>
                        <a:rPr lang="de-DE" dirty="0" smtClean="0"/>
                        <a:t>, offener Code,…)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</a:t>
                      </a:r>
                      <a:r>
                        <a:rPr lang="de-DE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de-DE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/>
                        <a:t>Gemeinsame Evaluation des </a:t>
                      </a:r>
                      <a:r>
                        <a:rPr lang="de-DE" dirty="0" smtClean="0"/>
                        <a:t>Forschungsprozesses (Open </a:t>
                      </a:r>
                      <a:r>
                        <a:rPr lang="de-DE" dirty="0" err="1" smtClean="0"/>
                        <a:t>Testing</a:t>
                      </a:r>
                      <a:r>
                        <a:rPr lang="de-DE" dirty="0" smtClean="0"/>
                        <a:t>,…),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Bindeglied zu Gesellschaft und Endnutzern</a:t>
                      </a: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1.4 Frühzeitiges Publizieren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8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Horizont Europa: Frühzeitiges </a:t>
            </a:r>
            <a:r>
              <a:rPr lang="de-DE" dirty="0"/>
              <a:t>Publizieren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39835"/>
              </p:ext>
            </p:extLst>
          </p:nvPr>
        </p:nvGraphicFramePr>
        <p:xfrm>
          <a:off x="323529" y="1059582"/>
          <a:ext cx="8280919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60486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err="1" smtClean="0">
                          <a:solidFill>
                            <a:schemeClr val="tx1"/>
                          </a:solidFill>
                        </a:rPr>
                        <a:t>Preregistration</a:t>
                      </a:r>
                      <a:endParaRPr lang="de-DE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Forschungsplan (Forschungshypothese, Studiendesign, Analysekonzept) wird in Repositorium veröffentlicht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/>
                        <a:t>Registered </a:t>
                      </a:r>
                      <a:r>
                        <a:rPr lang="de-DE" sz="2000" b="1" dirty="0" err="1" smtClean="0"/>
                        <a:t>reports</a:t>
                      </a:r>
                      <a:endParaRPr lang="de-DE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Zweistufiger Peer-Review: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Forschungshypothese, Studiendesign, Analysekonzept, Methode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Ergebnisse</a:t>
                      </a:r>
                      <a:r>
                        <a:rPr lang="de-DE" sz="2000" b="0" baseline="0" dirty="0" smtClean="0">
                          <a:solidFill>
                            <a:schemeClr val="tx1"/>
                          </a:solidFill>
                        </a:rPr>
                        <a:t> und Diskussion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err="1" smtClean="0"/>
                        <a:t>Preprints</a:t>
                      </a:r>
                      <a:endParaRPr lang="de-DE" sz="2000" b="1" dirty="0" smtClean="0"/>
                    </a:p>
                  </a:txBody>
                  <a:tcPr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2000" dirty="0" smtClean="0"/>
                        <a:t>Eingereichter Aufsatz</a:t>
                      </a:r>
                      <a:r>
                        <a:rPr lang="de-DE" sz="2000" baseline="0" dirty="0" smtClean="0"/>
                        <a:t> wird vor Peer-Review schon einmal in einem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Repositorium veröffentlicht.</a:t>
                      </a:r>
                      <a:endParaRPr lang="de-DE" sz="2000" dirty="0" smtClean="0"/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9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1.5 Anderer Forschungs-Output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4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Horizont Europa: Anderer Forschungs-Output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18789"/>
              </p:ext>
            </p:extLst>
          </p:nvPr>
        </p:nvGraphicFramePr>
        <p:xfrm>
          <a:off x="323529" y="1059582"/>
          <a:ext cx="8280919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19"/>
                <a:gridCol w="5400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Software</a:t>
                      </a:r>
                    </a:p>
                  </a:txBody>
                  <a:tcPr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in Software-Repositorium: 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</a:rPr>
                        <a:t>GitHub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</a:rPr>
                        <a:t>SourceForge</a:t>
                      </a:r>
                      <a:r>
                        <a:rPr lang="de-DE" sz="2000" b="0" smtClean="0">
                          <a:solidFill>
                            <a:schemeClr val="tx1"/>
                          </a:solidFill>
                        </a:rPr>
                        <a:t>, Savannah (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GPL, für GPL-lizensierte</a:t>
                      </a:r>
                      <a:r>
                        <a:rPr lang="de-DE" sz="2000" b="0" baseline="0" dirty="0" smtClean="0">
                          <a:solidFill>
                            <a:schemeClr val="tx1"/>
                          </a:solidFill>
                        </a:rPr>
                        <a:t> Software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</a:rPr>
                        <a:t>Launchpad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 (AGPL, für Open</a:t>
                      </a:r>
                      <a:r>
                        <a:rPr lang="de-DE" sz="2000" b="0" baseline="0" dirty="0" smtClean="0">
                          <a:solidFill>
                            <a:schemeClr val="tx1"/>
                          </a:solidFill>
                        </a:rPr>
                        <a:t> Source)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/>
                        <a:t>Workflows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in spezielles Repositorium: Protocol Exchange, </a:t>
                      </a:r>
                      <a:r>
                        <a:rPr lang="de-DE" sz="2000" dirty="0" err="1" smtClean="0"/>
                        <a:t>Protocols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/>
                        <a:t>Physische Proben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/>
                        <a:t>(z.B. neue Materialien, Zelllinien, Artefakte)</a:t>
                      </a:r>
                    </a:p>
                  </a:txBody>
                  <a:tcPr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2000" dirty="0" smtClean="0"/>
                        <a:t>Beispiel: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dirty="0" smtClean="0"/>
                        <a:t>Weitergabe an eine Sammlung, ggf. persistenter </a:t>
                      </a:r>
                      <a:r>
                        <a:rPr lang="de-DE" sz="2000" dirty="0" err="1" smtClean="0"/>
                        <a:t>Identifikator</a:t>
                      </a:r>
                      <a:r>
                        <a:rPr lang="de-DE" sz="2000" dirty="0" smtClean="0"/>
                        <a:t> (z.B. Katalognummer der</a:t>
                      </a:r>
                      <a:r>
                        <a:rPr lang="de-DE" sz="2000" baseline="0" dirty="0" smtClean="0"/>
                        <a:t> Sammlung</a:t>
                      </a:r>
                      <a:r>
                        <a:rPr lang="de-DE" sz="2000" dirty="0" smtClean="0"/>
                        <a:t>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2000" dirty="0" smtClean="0"/>
                        <a:t>Ggf. Digitalisierung</a:t>
                      </a: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5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1347614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5400" dirty="0" smtClean="0">
                <a:solidFill>
                  <a:srgbClr val="89BA17"/>
                </a:solidFill>
                <a:latin typeface="Arial"/>
                <a:cs typeface="Arial"/>
              </a:rPr>
              <a:t>2. DFG</a:t>
            </a:r>
          </a:p>
          <a:p>
            <a:pPr lvl="0" defTabSz="622300">
              <a:spcBef>
                <a:spcPct val="0"/>
              </a:spcBef>
              <a:spcAft>
                <a:spcPts val="1200"/>
              </a:spcAft>
            </a:pPr>
            <a:r>
              <a:rPr lang="de-DE" sz="3200" dirty="0" smtClean="0">
                <a:ea typeface="Helvetica" charset="0"/>
                <a:cs typeface="Helvetica" charset="0"/>
              </a:rPr>
              <a:t>Anforderungen der DFG an das Forschungsdatenmanagement </a:t>
            </a:r>
          </a:p>
        </p:txBody>
      </p:sp>
      <p:sp>
        <p:nvSpPr>
          <p:cNvPr id="6" name="Rechteck 5"/>
          <p:cNvSpPr/>
          <p:nvPr/>
        </p:nvSpPr>
        <p:spPr>
          <a:xfrm>
            <a:off x="7373438" y="4365864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40" y="4429213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9" y="204679"/>
            <a:ext cx="8712967" cy="32291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Heute: Planung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48651"/>
              </p:ext>
            </p:extLst>
          </p:nvPr>
        </p:nvGraphicFramePr>
        <p:xfrm>
          <a:off x="467544" y="1254110"/>
          <a:ext cx="8411595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003"/>
                <a:gridCol w="532859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Inhalte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EU Horizont Europa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Anforderungen,</a:t>
                      </a:r>
                      <a:r>
                        <a:rPr lang="de-DE" baseline="0" dirty="0" smtClean="0"/>
                        <a:t> FAIR-Prinzipien, </a:t>
                      </a:r>
                      <a:r>
                        <a:rPr lang="de-DE" baseline="0" dirty="0" err="1" smtClean="0"/>
                        <a:t>Opt</a:t>
                      </a:r>
                      <a:r>
                        <a:rPr lang="de-DE" baseline="0" dirty="0" smtClean="0"/>
                        <a:t>-out, Antrag, Bürgerforschende, frühzeitiges Publizieren, 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anderer Forschungs-Output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DFG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Kodex, Leitlinien, Checkliste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Vorstellung der Forschungsförderung,</a:t>
                      </a:r>
                      <a:r>
                        <a:rPr lang="de-DE" baseline="0" dirty="0" smtClean="0"/>
                        <a:t> Abt. 1.1, </a:t>
                      </a:r>
                      <a:r>
                        <a:rPr lang="de-DE" dirty="0" smtClean="0"/>
                        <a:t>Engelmann-Stamm, Sonnenschein, </a:t>
                      </a:r>
                      <a:r>
                        <a:rPr lang="de-DE" dirty="0" err="1" smtClean="0"/>
                        <a:t>Trempeck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Datenmanagementplan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Nutzen,</a:t>
                      </a:r>
                      <a:r>
                        <a:rPr lang="de-DE" baseline="0" dirty="0" smtClean="0"/>
                        <a:t> Themen, Tools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RDMO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Vorführung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3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DFG: Kodex (2019)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1" y="758698"/>
            <a:ext cx="2522820" cy="356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37578"/>
              </p:ext>
            </p:extLst>
          </p:nvPr>
        </p:nvGraphicFramePr>
        <p:xfrm>
          <a:off x="3059832" y="1347614"/>
          <a:ext cx="547260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453650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Leitlinie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Qualitätssicherung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Fachspezifische Standards verwenden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Dokumentation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FAIR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Rohdaten 10 Jahre speichern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DFG: Leitlinien zum Umgang mit Forschungsdaten (2015) 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987574"/>
            <a:ext cx="79928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/>
              <a:t>Forschungsdaten </a:t>
            </a:r>
            <a:r>
              <a:rPr lang="de-DE" sz="2000" dirty="0" smtClean="0"/>
              <a:t>verfügbar machen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so zeitnah wie </a:t>
            </a:r>
            <a:r>
              <a:rPr lang="de-DE" sz="2000" dirty="0" smtClean="0"/>
              <a:t>möglich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</a:t>
            </a:r>
            <a:r>
              <a:rPr lang="de-DE" sz="2000" dirty="0" smtClean="0"/>
              <a:t>enn dem nicht Rechte Dritter entgegenstehen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  einer  Verarbeitungsstufe  </a:t>
            </a:r>
            <a:r>
              <a:rPr lang="de-DE" sz="2000" dirty="0" smtClean="0"/>
              <a:t>(</a:t>
            </a:r>
            <a:r>
              <a:rPr lang="de-DE" sz="2000" dirty="0"/>
              <a:t>Rohdaten oder bereits weiter strukturierte Daten</a:t>
            </a:r>
            <a:r>
              <a:rPr lang="de-DE" sz="2000" dirty="0" smtClean="0"/>
              <a:t>), </a:t>
            </a:r>
            <a:r>
              <a:rPr lang="de-DE" sz="2000" dirty="0"/>
              <a:t>die eine sinnvolle </a:t>
            </a:r>
            <a:r>
              <a:rPr lang="de-DE" sz="2000" dirty="0" smtClean="0"/>
              <a:t>Nachnutzung </a:t>
            </a:r>
            <a:r>
              <a:rPr lang="de-DE" sz="2000" dirty="0"/>
              <a:t>durch Dritte </a:t>
            </a:r>
            <a:r>
              <a:rPr lang="de-DE" sz="2000" dirty="0" smtClean="0"/>
              <a:t>ermöglicht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279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Gesetze, Verträge und ethische Gründe können Öffnung verhindern. </a:t>
            </a:r>
            <a:r>
              <a:rPr lang="de-DE" smtClean="0"/>
              <a:t>Ansonsten abwägen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043608" y="987574"/>
            <a:ext cx="5987878" cy="3289080"/>
            <a:chOff x="259140" y="1579865"/>
            <a:chExt cx="8610128" cy="4729455"/>
          </a:xfrm>
        </p:grpSpPr>
        <p:grpSp>
          <p:nvGrpSpPr>
            <p:cNvPr id="4" name="Gruppieren 3"/>
            <p:cNvGrpSpPr/>
            <p:nvPr/>
          </p:nvGrpSpPr>
          <p:grpSpPr>
            <a:xfrm rot="200341">
              <a:off x="1711220" y="1579865"/>
              <a:ext cx="5760640" cy="792088"/>
              <a:chOff x="971600" y="1916832"/>
              <a:chExt cx="5760640" cy="792088"/>
            </a:xfrm>
          </p:grpSpPr>
          <p:grpSp>
            <p:nvGrpSpPr>
              <p:cNvPr id="20" name="Gruppieren 19"/>
              <p:cNvGrpSpPr/>
              <p:nvPr/>
            </p:nvGrpSpPr>
            <p:grpSpPr>
              <a:xfrm>
                <a:off x="971600" y="2420888"/>
                <a:ext cx="5760640" cy="288032"/>
                <a:chOff x="971600" y="2420888"/>
                <a:chExt cx="5760640" cy="288032"/>
              </a:xfrm>
              <a:solidFill>
                <a:schemeClr val="tx1"/>
              </a:solidFill>
            </p:grpSpPr>
            <p:cxnSp>
              <p:nvCxnSpPr>
                <p:cNvPr id="24" name="Gerade Verbindung 23"/>
                <p:cNvCxnSpPr/>
                <p:nvPr/>
              </p:nvCxnSpPr>
              <p:spPr>
                <a:xfrm>
                  <a:off x="971600" y="2708920"/>
                  <a:ext cx="576064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 Verbindung 24"/>
                <p:cNvCxnSpPr/>
                <p:nvPr/>
              </p:nvCxnSpPr>
              <p:spPr>
                <a:xfrm flipV="1">
                  <a:off x="971600" y="2564904"/>
                  <a:ext cx="144016" cy="14401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 Verbindung 25"/>
                <p:cNvCxnSpPr/>
                <p:nvPr/>
              </p:nvCxnSpPr>
              <p:spPr>
                <a:xfrm flipV="1">
                  <a:off x="1115616" y="2420888"/>
                  <a:ext cx="2736304" cy="14401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 Verbindung 26"/>
                <p:cNvCxnSpPr/>
                <p:nvPr/>
              </p:nvCxnSpPr>
              <p:spPr>
                <a:xfrm>
                  <a:off x="3851920" y="2420888"/>
                  <a:ext cx="2736304" cy="14401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 Verbindung 27"/>
                <p:cNvCxnSpPr/>
                <p:nvPr/>
              </p:nvCxnSpPr>
              <p:spPr>
                <a:xfrm>
                  <a:off x="6588224" y="2564904"/>
                  <a:ext cx="144016" cy="14401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Ellipse 20"/>
              <p:cNvSpPr/>
              <p:nvPr/>
            </p:nvSpPr>
            <p:spPr>
              <a:xfrm>
                <a:off x="1120229" y="261405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6531456" y="261405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3" name="Gerade Verbindung 22"/>
              <p:cNvCxnSpPr/>
              <p:nvPr/>
            </p:nvCxnSpPr>
            <p:spPr>
              <a:xfrm flipV="1">
                <a:off x="3851920" y="1916832"/>
                <a:ext cx="0" cy="504056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Ellipse 33"/>
            <p:cNvSpPr/>
            <p:nvPr/>
          </p:nvSpPr>
          <p:spPr>
            <a:xfrm>
              <a:off x="6191035" y="4874696"/>
              <a:ext cx="2158878" cy="1079439"/>
            </a:xfrm>
            <a:custGeom>
              <a:avLst/>
              <a:gdLst>
                <a:gd name="connsiteX0" fmla="*/ 0 w 2158878"/>
                <a:gd name="connsiteY0" fmla="*/ 1079439 h 2158878"/>
                <a:gd name="connsiteX1" fmla="*/ 1079439 w 2158878"/>
                <a:gd name="connsiteY1" fmla="*/ 0 h 2158878"/>
                <a:gd name="connsiteX2" fmla="*/ 2158878 w 2158878"/>
                <a:gd name="connsiteY2" fmla="*/ 1079439 h 2158878"/>
                <a:gd name="connsiteX3" fmla="*/ 1079439 w 2158878"/>
                <a:gd name="connsiteY3" fmla="*/ 2158878 h 2158878"/>
                <a:gd name="connsiteX4" fmla="*/ 0 w 2158878"/>
                <a:gd name="connsiteY4" fmla="*/ 1079439 h 2158878"/>
                <a:gd name="connsiteX0" fmla="*/ 1079439 w 2158878"/>
                <a:gd name="connsiteY0" fmla="*/ 0 h 2158878"/>
                <a:gd name="connsiteX1" fmla="*/ 2158878 w 2158878"/>
                <a:gd name="connsiteY1" fmla="*/ 1079439 h 2158878"/>
                <a:gd name="connsiteX2" fmla="*/ 1079439 w 2158878"/>
                <a:gd name="connsiteY2" fmla="*/ 2158878 h 2158878"/>
                <a:gd name="connsiteX3" fmla="*/ 0 w 2158878"/>
                <a:gd name="connsiteY3" fmla="*/ 1079439 h 2158878"/>
                <a:gd name="connsiteX4" fmla="*/ 1170879 w 2158878"/>
                <a:gd name="connsiteY4" fmla="*/ 91440 h 2158878"/>
                <a:gd name="connsiteX0" fmla="*/ 1079439 w 2158878"/>
                <a:gd name="connsiteY0" fmla="*/ 0 h 2158878"/>
                <a:gd name="connsiteX1" fmla="*/ 2158878 w 2158878"/>
                <a:gd name="connsiteY1" fmla="*/ 1079439 h 2158878"/>
                <a:gd name="connsiteX2" fmla="*/ 1079439 w 2158878"/>
                <a:gd name="connsiteY2" fmla="*/ 2158878 h 2158878"/>
                <a:gd name="connsiteX3" fmla="*/ 0 w 2158878"/>
                <a:gd name="connsiteY3" fmla="*/ 1079439 h 2158878"/>
                <a:gd name="connsiteX0" fmla="*/ 2158878 w 2158878"/>
                <a:gd name="connsiteY0" fmla="*/ 0 h 1079439"/>
                <a:gd name="connsiteX1" fmla="*/ 1079439 w 2158878"/>
                <a:gd name="connsiteY1" fmla="*/ 1079439 h 1079439"/>
                <a:gd name="connsiteX2" fmla="*/ 0 w 2158878"/>
                <a:gd name="connsiteY2" fmla="*/ 0 h 107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8878" h="1079439">
                  <a:moveTo>
                    <a:pt x="2158878" y="0"/>
                  </a:moveTo>
                  <a:cubicBezTo>
                    <a:pt x="2158878" y="596158"/>
                    <a:pt x="1675597" y="1079439"/>
                    <a:pt x="1079439" y="1079439"/>
                  </a:cubicBezTo>
                  <a:cubicBezTo>
                    <a:pt x="483281" y="1079439"/>
                    <a:pt x="0" y="596158"/>
                    <a:pt x="0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6" name="Gerade Verbindung 5"/>
            <p:cNvCxnSpPr>
              <a:stCxn id="5" idx="0"/>
              <a:endCxn id="22" idx="6"/>
            </p:cNvCxnSpPr>
            <p:nvPr/>
          </p:nvCxnSpPr>
          <p:spPr>
            <a:xfrm flipH="1" flipV="1">
              <a:off x="7293295" y="2458124"/>
              <a:ext cx="1056618" cy="2416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>
              <a:stCxn id="5" idx="2"/>
              <a:endCxn id="22" idx="2"/>
            </p:cNvCxnSpPr>
            <p:nvPr/>
          </p:nvCxnSpPr>
          <p:spPr>
            <a:xfrm flipV="1">
              <a:off x="6191035" y="2455462"/>
              <a:ext cx="1056619" cy="2419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4568473" y="1628800"/>
              <a:ext cx="0" cy="454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4496182" y="2371281"/>
              <a:ext cx="0" cy="3650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4640962" y="2371280"/>
              <a:ext cx="0" cy="3650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hteck 10"/>
            <p:cNvSpPr/>
            <p:nvPr/>
          </p:nvSpPr>
          <p:spPr>
            <a:xfrm>
              <a:off x="259140" y="6021288"/>
              <a:ext cx="8610128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56"/>
            <p:cNvSpPr/>
            <p:nvPr/>
          </p:nvSpPr>
          <p:spPr>
            <a:xfrm>
              <a:off x="4496182" y="2371280"/>
              <a:ext cx="148590" cy="3722016"/>
            </a:xfrm>
            <a:custGeom>
              <a:avLst/>
              <a:gdLst>
                <a:gd name="connsiteX0" fmla="*/ 0 w 144780"/>
                <a:gd name="connsiteY0" fmla="*/ 0 h 3722016"/>
                <a:gd name="connsiteX1" fmla="*/ 144780 w 144780"/>
                <a:gd name="connsiteY1" fmla="*/ 0 h 3722016"/>
                <a:gd name="connsiteX2" fmla="*/ 144780 w 144780"/>
                <a:gd name="connsiteY2" fmla="*/ 3722016 h 3722016"/>
                <a:gd name="connsiteX3" fmla="*/ 0 w 144780"/>
                <a:gd name="connsiteY3" fmla="*/ 3722016 h 3722016"/>
                <a:gd name="connsiteX4" fmla="*/ 0 w 144780"/>
                <a:gd name="connsiteY4" fmla="*/ 0 h 3722016"/>
                <a:gd name="connsiteX0" fmla="*/ 0 w 148590"/>
                <a:gd name="connsiteY0" fmla="*/ 0 h 3722016"/>
                <a:gd name="connsiteX1" fmla="*/ 148590 w 148590"/>
                <a:gd name="connsiteY1" fmla="*/ 7620 h 3722016"/>
                <a:gd name="connsiteX2" fmla="*/ 144780 w 148590"/>
                <a:gd name="connsiteY2" fmla="*/ 3722016 h 3722016"/>
                <a:gd name="connsiteX3" fmla="*/ 0 w 148590"/>
                <a:gd name="connsiteY3" fmla="*/ 3722016 h 3722016"/>
                <a:gd name="connsiteX4" fmla="*/ 0 w 148590"/>
                <a:gd name="connsiteY4" fmla="*/ 0 h 372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90" h="3722016">
                  <a:moveTo>
                    <a:pt x="0" y="0"/>
                  </a:moveTo>
                  <a:lnTo>
                    <a:pt x="148590" y="7620"/>
                  </a:lnTo>
                  <a:lnTo>
                    <a:pt x="144780" y="3722016"/>
                  </a:lnTo>
                  <a:lnTo>
                    <a:pt x="0" y="3722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350447" y="4880437"/>
              <a:ext cx="1850823" cy="398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Gesetze, Verträge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416874" y="5206297"/>
              <a:ext cx="1707199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Forschungsethik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756679" y="5512795"/>
              <a:ext cx="1070443" cy="398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Aufwand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Gerade Verbindung 15"/>
            <p:cNvCxnSpPr/>
            <p:nvPr/>
          </p:nvCxnSpPr>
          <p:spPr>
            <a:xfrm flipV="1">
              <a:off x="790326" y="2141622"/>
              <a:ext cx="1054876" cy="2419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33"/>
            <p:cNvSpPr/>
            <p:nvPr/>
          </p:nvSpPr>
          <p:spPr>
            <a:xfrm>
              <a:off x="790326" y="4560855"/>
              <a:ext cx="2158878" cy="1079439"/>
            </a:xfrm>
            <a:custGeom>
              <a:avLst/>
              <a:gdLst>
                <a:gd name="connsiteX0" fmla="*/ 0 w 2158878"/>
                <a:gd name="connsiteY0" fmla="*/ 1079439 h 2158878"/>
                <a:gd name="connsiteX1" fmla="*/ 1079439 w 2158878"/>
                <a:gd name="connsiteY1" fmla="*/ 0 h 2158878"/>
                <a:gd name="connsiteX2" fmla="*/ 2158878 w 2158878"/>
                <a:gd name="connsiteY2" fmla="*/ 1079439 h 2158878"/>
                <a:gd name="connsiteX3" fmla="*/ 1079439 w 2158878"/>
                <a:gd name="connsiteY3" fmla="*/ 2158878 h 2158878"/>
                <a:gd name="connsiteX4" fmla="*/ 0 w 2158878"/>
                <a:gd name="connsiteY4" fmla="*/ 1079439 h 2158878"/>
                <a:gd name="connsiteX0" fmla="*/ 1079439 w 2158878"/>
                <a:gd name="connsiteY0" fmla="*/ 0 h 2158878"/>
                <a:gd name="connsiteX1" fmla="*/ 2158878 w 2158878"/>
                <a:gd name="connsiteY1" fmla="*/ 1079439 h 2158878"/>
                <a:gd name="connsiteX2" fmla="*/ 1079439 w 2158878"/>
                <a:gd name="connsiteY2" fmla="*/ 2158878 h 2158878"/>
                <a:gd name="connsiteX3" fmla="*/ 0 w 2158878"/>
                <a:gd name="connsiteY3" fmla="*/ 1079439 h 2158878"/>
                <a:gd name="connsiteX4" fmla="*/ 1170879 w 2158878"/>
                <a:gd name="connsiteY4" fmla="*/ 91440 h 2158878"/>
                <a:gd name="connsiteX0" fmla="*/ 1079439 w 2158878"/>
                <a:gd name="connsiteY0" fmla="*/ 0 h 2158878"/>
                <a:gd name="connsiteX1" fmla="*/ 2158878 w 2158878"/>
                <a:gd name="connsiteY1" fmla="*/ 1079439 h 2158878"/>
                <a:gd name="connsiteX2" fmla="*/ 1079439 w 2158878"/>
                <a:gd name="connsiteY2" fmla="*/ 2158878 h 2158878"/>
                <a:gd name="connsiteX3" fmla="*/ 0 w 2158878"/>
                <a:gd name="connsiteY3" fmla="*/ 1079439 h 2158878"/>
                <a:gd name="connsiteX0" fmla="*/ 2158878 w 2158878"/>
                <a:gd name="connsiteY0" fmla="*/ 0 h 1079439"/>
                <a:gd name="connsiteX1" fmla="*/ 1079439 w 2158878"/>
                <a:gd name="connsiteY1" fmla="*/ 1079439 h 1079439"/>
                <a:gd name="connsiteX2" fmla="*/ 0 w 2158878"/>
                <a:gd name="connsiteY2" fmla="*/ 0 h 107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8878" h="1079439">
                  <a:moveTo>
                    <a:pt x="2158878" y="0"/>
                  </a:moveTo>
                  <a:cubicBezTo>
                    <a:pt x="2158878" y="596158"/>
                    <a:pt x="1675597" y="1079439"/>
                    <a:pt x="1079439" y="1079439"/>
                  </a:cubicBezTo>
                  <a:cubicBezTo>
                    <a:pt x="483281" y="1079439"/>
                    <a:pt x="0" y="596158"/>
                    <a:pt x="0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361601" y="4715852"/>
              <a:ext cx="1057165" cy="398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Relevanz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Gerade Verbindung 18"/>
            <p:cNvCxnSpPr>
              <a:stCxn id="17" idx="0"/>
            </p:cNvCxnSpPr>
            <p:nvPr/>
          </p:nvCxnSpPr>
          <p:spPr>
            <a:xfrm flipH="1" flipV="1">
              <a:off x="1892586" y="2144283"/>
              <a:ext cx="1056618" cy="2416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04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DFG: Checkliste zum Umgang mit Forschungsdaten (2021) 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699542"/>
            <a:ext cx="799288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im Antrag unter Punkt </a:t>
            </a:r>
            <a:r>
              <a:rPr lang="de-DE" dirty="0" smtClean="0"/>
              <a:t>2.4: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Datentypen, Entstehung, wie im Projekt zu verarbeiten, Datenvolumen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Dokumentation, Qualitätssicherung, für die Nachnutzung erforderliche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Speicherung </a:t>
            </a:r>
            <a:r>
              <a:rPr lang="de-DE" smtClean="0"/>
              <a:t>und Zugriffskontrolle, </a:t>
            </a:r>
            <a:r>
              <a:rPr lang="de-DE" dirty="0" smtClean="0"/>
              <a:t>während das Projekt läuft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Rechtliche Verpflichtungen und </a:t>
            </a:r>
            <a:r>
              <a:rPr lang="de-DE" dirty="0" smtClean="0"/>
              <a:t>Rahmenbedingungen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Wissenschaftliche </a:t>
            </a:r>
            <a:r>
              <a:rPr lang="de-DE" dirty="0"/>
              <a:t>Kodizes </a:t>
            </a:r>
            <a:r>
              <a:rPr lang="de-DE" dirty="0" smtClean="0"/>
              <a:t>und </a:t>
            </a:r>
            <a:r>
              <a:rPr lang="de-DE" dirty="0"/>
              <a:t>fachliche </a:t>
            </a:r>
            <a:r>
              <a:rPr lang="de-DE" dirty="0" smtClean="0"/>
              <a:t>Normen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Welche Daten bieten sich für die Nachnutzung </a:t>
            </a:r>
            <a:r>
              <a:rPr lang="de-DE" dirty="0" smtClean="0"/>
              <a:t>besonders </a:t>
            </a:r>
            <a:r>
              <a:rPr lang="de-DE" dirty="0"/>
              <a:t>an</a:t>
            </a:r>
            <a:r>
              <a:rPr lang="de-DE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Datenauswahl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Archivierung, Sperrfristen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Verantwortlichkeiten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Erforderliche Ressourcen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Physische 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8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1347614"/>
            <a:ext cx="8658336" cy="2664296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5400" dirty="0" smtClean="0">
                <a:solidFill>
                  <a:srgbClr val="6EA01D"/>
                </a:solidFill>
              </a:rPr>
              <a:t>Forschungsförderung</a:t>
            </a:r>
            <a:r>
              <a:rPr lang="de-DE" sz="5400" dirty="0">
                <a:solidFill>
                  <a:srgbClr val="6EA01D"/>
                </a:solidFill>
              </a:rPr>
              <a:t>, Abteilung 1.1 der </a:t>
            </a:r>
            <a:r>
              <a:rPr lang="de-DE" sz="5400" dirty="0" smtClean="0">
                <a:solidFill>
                  <a:srgbClr val="6EA01D"/>
                </a:solidFill>
              </a:rPr>
              <a:t>Verwaltung</a:t>
            </a:r>
          </a:p>
          <a:p>
            <a:pPr lvl="0" defTabSz="622300">
              <a:spcBef>
                <a:spcPct val="0"/>
              </a:spcBef>
              <a:spcAft>
                <a:spcPts val="600"/>
              </a:spcAft>
            </a:pPr>
            <a:endParaRPr lang="de-DE" sz="2400" dirty="0" smtClean="0"/>
          </a:p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2400" dirty="0" smtClean="0"/>
              <a:t>Engelmann-Stamm</a:t>
            </a:r>
            <a:r>
              <a:rPr lang="de-DE" sz="2400" dirty="0"/>
              <a:t>, </a:t>
            </a:r>
            <a:r>
              <a:rPr lang="de-DE" sz="2400" dirty="0" smtClean="0"/>
              <a:t>Sonnenschein,</a:t>
            </a:r>
            <a:r>
              <a:rPr lang="de-DE" sz="2400" dirty="0"/>
              <a:t> </a:t>
            </a:r>
            <a:r>
              <a:rPr lang="de-DE" sz="2400" dirty="0" err="1"/>
              <a:t>Trempeck</a:t>
            </a:r>
            <a:endParaRPr lang="de-DE" sz="2400" dirty="0" smtClean="0">
              <a:solidFill>
                <a:srgbClr val="89BA17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373438" y="4365864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40" y="4429213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1347614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5400" dirty="0" smtClean="0">
                <a:solidFill>
                  <a:srgbClr val="89BA17"/>
                </a:solidFill>
                <a:latin typeface="Arial"/>
                <a:cs typeface="Arial"/>
              </a:rPr>
              <a:t>3. Datenmanagementplan</a:t>
            </a:r>
          </a:p>
        </p:txBody>
      </p:sp>
      <p:sp>
        <p:nvSpPr>
          <p:cNvPr id="6" name="Rechteck 5"/>
          <p:cNvSpPr/>
          <p:nvPr/>
        </p:nvSpPr>
        <p:spPr>
          <a:xfrm>
            <a:off x="7373438" y="4365864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40" y="4429213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DMP: Definition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43608" y="1274375"/>
            <a:ext cx="66247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 err="1" smtClean="0"/>
              <a:t>Wikiversität</a:t>
            </a:r>
            <a:r>
              <a:rPr lang="de-DE" sz="2000" dirty="0" smtClean="0"/>
              <a:t>:</a:t>
            </a:r>
          </a:p>
          <a:p>
            <a:r>
              <a:rPr lang="de-DE" sz="2000" dirty="0"/>
              <a:t>Ein Datenmanagementplan (DMP) ist ein Dokument, in dem beschrieben wird, was mit Forschungsdaten während und vor allem nach dem </a:t>
            </a:r>
            <a:r>
              <a:rPr lang="de-DE" sz="2000" dirty="0" smtClean="0"/>
              <a:t>Ende geschieht.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956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DMP: Ziele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43608" y="1274375"/>
            <a:ext cx="662473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Verbindliche Basis für die Datenverarbeitung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Erleichtert Koordination von Projektpartnern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Hilft Probleme zu erkennen und Lösungen zu entwickeln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Hilft Datenverlust zu vermeiden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Definiert Verantwortlichkeiten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Regelt Zugriffsrechte</a:t>
            </a:r>
          </a:p>
        </p:txBody>
      </p:sp>
    </p:spTree>
    <p:extLst>
      <p:ext uri="{BB962C8B-B14F-4D97-AF65-F5344CB8AC3E}">
        <p14:creationId xmlns:p14="http://schemas.microsoft.com/office/powerpoint/2010/main" val="18838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5576" y="1669489"/>
            <a:ext cx="7848872" cy="27744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DMP: Wann mit der Planung beginnen?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63250" y="874265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 smtClean="0"/>
              <a:t>Am besten vor der Beantragung von Fördermitteln, denn es gibt vieles zu planen: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63971" y="18893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Datenformat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rot="21157213">
            <a:off x="984326" y="2595932"/>
            <a:ext cx="264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Kontrolliertes </a:t>
            </a:r>
            <a:r>
              <a:rPr lang="de-DE" dirty="0" smtClean="0">
                <a:solidFill>
                  <a:schemeClr val="bg1"/>
                </a:solidFill>
              </a:rPr>
              <a:t>Vokabular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21272170">
            <a:off x="3806173" y="1910017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Dateinamen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467526">
            <a:off x="3791616" y="2411266"/>
            <a:ext cx="1892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Verzeichnisnamen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729688">
            <a:off x="5907508" y="2017428"/>
            <a:ext cx="255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Datendokumentation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Software-Dokumentation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290575">
            <a:off x="2111693" y="3234100"/>
            <a:ext cx="2411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Qualitätssicherung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Qualitätskontrollbericht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21187022">
            <a:off x="4644008" y="3129287"/>
            <a:ext cx="2285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Welches Repositorium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Metadaten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Lizenz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3362541">
            <a:off x="6845981" y="3249569"/>
            <a:ext cx="14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Versionierung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rot="21404029">
            <a:off x="908371" y="3928751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Verantwortlichkeiten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DMP und Meilensteinplan</a:t>
            </a:r>
            <a:endParaRPr lang="de-DE" dirty="0"/>
          </a:p>
        </p:txBody>
      </p:sp>
      <p:pic>
        <p:nvPicPr>
          <p:cNvPr id="2050" name="Picture 2" descr="C:\Users\Rathmann\Documents\FoDaKo\Schulungen\Materialien\DMP\TimeSchedule_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1" y="672286"/>
            <a:ext cx="4092131" cy="380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788024" y="1275606"/>
            <a:ext cx="403244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Zeitliches Auseinanderziehen hilft Überlastung zu vermeiden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Sperrfrist gibt Zeit z.B. um Aufsatzpublikation fertigzustellen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883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1347614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5400" dirty="0" smtClean="0">
                <a:solidFill>
                  <a:srgbClr val="89BA17"/>
                </a:solidFill>
                <a:latin typeface="Arial"/>
                <a:cs typeface="Arial"/>
              </a:rPr>
              <a:t>1. Horizont Europa</a:t>
            </a:r>
          </a:p>
          <a:p>
            <a:pPr lvl="0" defTabSz="622300">
              <a:spcBef>
                <a:spcPct val="0"/>
              </a:spcBef>
              <a:spcAft>
                <a:spcPts val="1200"/>
              </a:spcAft>
            </a:pPr>
            <a:r>
              <a:rPr lang="de-DE" sz="3200" dirty="0" smtClean="0">
                <a:ea typeface="Helvetica" charset="0"/>
                <a:cs typeface="Helvetica" charset="0"/>
              </a:rPr>
              <a:t>Anforderungen der EU </a:t>
            </a:r>
          </a:p>
        </p:txBody>
      </p:sp>
      <p:sp>
        <p:nvSpPr>
          <p:cNvPr id="6" name="Rechteck 5"/>
          <p:cNvSpPr/>
          <p:nvPr/>
        </p:nvSpPr>
        <p:spPr>
          <a:xfrm>
            <a:off x="7373438" y="4365864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40" y="4429213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DMP und Kostenplan</a:t>
            </a:r>
            <a:endParaRPr lang="de-DE" dirty="0"/>
          </a:p>
        </p:txBody>
      </p:sp>
      <p:pic>
        <p:nvPicPr>
          <p:cNvPr id="3" name="Bild 3" descr="C:\7aaecb5fec3402b717a0504695afa1a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28" y="627534"/>
            <a:ext cx="3352800" cy="24453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467543" y="1299413"/>
            <a:ext cx="59046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 smtClean="0"/>
              <a:t>Personalkosten viel höher als Sachkosten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 err="1" smtClean="0"/>
              <a:t>Ingest</a:t>
            </a:r>
            <a:r>
              <a:rPr lang="de-DE" sz="2400" dirty="0" smtClean="0"/>
              <a:t> (Weg ins </a:t>
            </a:r>
            <a:r>
              <a:rPr lang="de-DE" sz="2400" dirty="0" err="1" smtClean="0"/>
              <a:t>Repo</a:t>
            </a:r>
            <a:r>
              <a:rPr lang="de-DE" sz="2400" dirty="0" smtClean="0"/>
              <a:t>) normalerweise am aufwendigsten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676892" y="2931790"/>
            <a:ext cx="194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Kostenverteilung aus Sicht des Repositoriums, </a:t>
            </a:r>
            <a:br>
              <a:rPr lang="de-DE" sz="1200" dirty="0" smtClean="0"/>
            </a:br>
            <a:r>
              <a:rPr lang="de-DE" sz="1200" dirty="0" smtClean="0"/>
              <a:t>Ergebnis aus Radieschen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52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Bei der DFG können beantragt werden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843558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Kosten</a:t>
            </a:r>
            <a:r>
              <a:rPr lang="de-DE" sz="2000" dirty="0"/>
              <a:t>, die projektspezifisch anfallen, um den Zugang zu Forschungsdaten zu erlangen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Kosten, die im Projekt entstandenen Forschungsdaten so zu bearbeiten und aufzubereiten, dass diese von anderen nachgenutzt werden </a:t>
            </a:r>
            <a:r>
              <a:rPr lang="de-DE" sz="2000" dirty="0" smtClean="0"/>
              <a:t>können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Kosten, die für die Überführung der Daten in ein öffentliches Repositorium </a:t>
            </a:r>
            <a:r>
              <a:rPr lang="de-DE" sz="2000" dirty="0" smtClean="0"/>
              <a:t>anfallen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Nutzungsgebühren, Mitgliedsbeiträge bzw. Kosten die bei der Nutzung etablierter Infrastrukturen </a:t>
            </a:r>
            <a:r>
              <a:rPr lang="de-DE" sz="2000" dirty="0" smtClean="0"/>
              <a:t>anfallen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Data Stewards </a:t>
            </a:r>
            <a:r>
              <a:rPr lang="de-DE" sz="2000" dirty="0" smtClean="0"/>
              <a:t>für Graduiertenkollegs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669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DMP verbindlich in Horizont Europa</a:t>
            </a:r>
            <a:endParaRPr lang="de-DE" dirty="0"/>
          </a:p>
        </p:txBody>
      </p:sp>
      <p:sp>
        <p:nvSpPr>
          <p:cNvPr id="5" name="Inhaltsplatzhalter 6"/>
          <p:cNvSpPr txBox="1">
            <a:spLocks/>
          </p:cNvSpPr>
          <p:nvPr/>
        </p:nvSpPr>
        <p:spPr>
          <a:xfrm>
            <a:off x="755576" y="838745"/>
            <a:ext cx="7416824" cy="28131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>
                <a:hlinkClick r:id="rId2"/>
              </a:rPr>
              <a:t>Data Management Plan Template</a:t>
            </a:r>
            <a:r>
              <a:rPr lang="de-DE" sz="2400" dirty="0" smtClean="0"/>
              <a:t> mit 42 Fragen 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zu den Daten selbst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zur Verwirklichung der FAIR-Prinzipien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zu anderem Forschungs-Output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zu Kosten von FAIR, Förderern und Verantwortung für das FDM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zur Datensicherheit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zu ethischen Fragen</a:t>
            </a:r>
          </a:p>
          <a:p>
            <a:r>
              <a:rPr lang="de-DE" sz="2400" dirty="0" smtClean="0"/>
              <a:t>Als </a:t>
            </a:r>
            <a:r>
              <a:rPr lang="de-DE" sz="2400" dirty="0" err="1" smtClean="0"/>
              <a:t>Deliverable</a:t>
            </a:r>
            <a:r>
              <a:rPr lang="de-DE" sz="2400" dirty="0" smtClean="0"/>
              <a:t> spätestens im Projektmonat 6</a:t>
            </a:r>
          </a:p>
          <a:p>
            <a:r>
              <a:rPr lang="de-DE" sz="2400" dirty="0" smtClean="0"/>
              <a:t>Living </a:t>
            </a:r>
            <a:r>
              <a:rPr lang="de-DE" sz="2400" dirty="0" err="1" smtClean="0"/>
              <a:t>document</a:t>
            </a:r>
            <a:endParaRPr lang="de-DE" sz="2400" dirty="0" smtClean="0"/>
          </a:p>
          <a:p>
            <a:r>
              <a:rPr lang="de-DE" sz="2400" dirty="0" smtClean="0"/>
              <a:t>Evaluation findet statt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556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DMP-Webtools</a:t>
            </a:r>
            <a:endParaRPr lang="de-DE" dirty="0"/>
          </a:p>
        </p:txBody>
      </p:sp>
      <p:grpSp>
        <p:nvGrpSpPr>
          <p:cNvPr id="3" name="Zeichenbereich 15"/>
          <p:cNvGrpSpPr/>
          <p:nvPr/>
        </p:nvGrpSpPr>
        <p:grpSpPr>
          <a:xfrm>
            <a:off x="395536" y="857250"/>
            <a:ext cx="4563110" cy="3429000"/>
            <a:chOff x="0" y="0"/>
            <a:chExt cx="4563110" cy="3429000"/>
          </a:xfrm>
        </p:grpSpPr>
        <p:sp>
          <p:nvSpPr>
            <p:cNvPr id="4" name="Rechteck 3"/>
            <p:cNvSpPr/>
            <p:nvPr/>
          </p:nvSpPr>
          <p:spPr>
            <a:xfrm>
              <a:off x="0" y="0"/>
              <a:ext cx="4563110" cy="3429000"/>
            </a:xfrm>
            <a:prstGeom prst="rect">
              <a:avLst/>
            </a:prstGeom>
          </p:spPr>
        </p:sp>
        <p:sp>
          <p:nvSpPr>
            <p:cNvPr id="5" name="Textfeld 2"/>
            <p:cNvSpPr txBox="1"/>
            <p:nvPr/>
          </p:nvSpPr>
          <p:spPr>
            <a:xfrm>
              <a:off x="2282624" y="564638"/>
              <a:ext cx="2220595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1200"/>
                </a:spcAft>
              </a:pPr>
              <a:r>
                <a:rPr lang="en-US" sz="1100" b="1">
                  <a:effectLst/>
                  <a:latin typeface="Times New Roman"/>
                  <a:ea typeface="Calibri"/>
                </a:rPr>
                <a:t>DMPRoadmap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>
                  <a:effectLst/>
                  <a:latin typeface="Times New Roman"/>
                  <a:ea typeface="Calibri"/>
                </a:rPr>
                <a:t>DCC und </a:t>
              </a:r>
              <a:r>
                <a:rPr lang="en-US" sz="1200">
                  <a:effectLst/>
                  <a:latin typeface="Times New Roman"/>
                  <a:ea typeface="Times New Roman"/>
                </a:rPr>
                <a:t>University of California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Textfeld 12"/>
            <p:cNvSpPr txBox="1"/>
            <p:nvPr/>
          </p:nvSpPr>
          <p:spPr>
            <a:xfrm>
              <a:off x="33" y="2471411"/>
              <a:ext cx="2546350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RDMO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Research Data Management Organiser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DFG-Projekt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>
              <a:off x="1497020" y="449952"/>
              <a:ext cx="786403" cy="3882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 flipV="1">
              <a:off x="1485589" y="1197436"/>
              <a:ext cx="797834" cy="4572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10"/>
            <p:cNvSpPr txBox="1"/>
            <p:nvPr/>
          </p:nvSpPr>
          <p:spPr>
            <a:xfrm>
              <a:off x="274" y="1197436"/>
              <a:ext cx="1654175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de-DE" sz="1200" b="1">
                  <a:effectLst/>
                  <a:latin typeface="Times New Roman"/>
                  <a:ea typeface="Times New Roman"/>
                </a:rPr>
                <a:t>DMPTool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Times New Roman"/>
                  <a:ea typeface="Times New Roman"/>
                </a:rPr>
                <a:t>University of California</a:t>
              </a:r>
            </a:p>
          </p:txBody>
        </p:sp>
        <p:sp>
          <p:nvSpPr>
            <p:cNvPr id="10" name="Textfeld 8"/>
            <p:cNvSpPr txBox="1"/>
            <p:nvPr/>
          </p:nvSpPr>
          <p:spPr>
            <a:xfrm>
              <a:off x="472" y="9"/>
              <a:ext cx="1654175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DMPOnline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Times New Roman"/>
                  <a:ea typeface="Calibri"/>
                </a:rPr>
                <a:t>Digital Curation Center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latin typeface="Times New Roman"/>
                  <a:ea typeface="Times New Roman"/>
                </a:rPr>
                <a:t>University of California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1" name="Inhaltsplatzhalter 2"/>
          <p:cNvSpPr txBox="1">
            <a:spLocks/>
          </p:cNvSpPr>
          <p:nvPr/>
        </p:nvSpPr>
        <p:spPr>
          <a:xfrm>
            <a:off x="5436096" y="1771659"/>
            <a:ext cx="3312368" cy="21549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/>
              <a:t>... </a:t>
            </a:r>
            <a:r>
              <a:rPr lang="de-DE" sz="1800" dirty="0"/>
              <a:t>u</a:t>
            </a:r>
            <a:r>
              <a:rPr lang="de-DE" sz="1800" dirty="0" smtClean="0"/>
              <a:t>nd</a:t>
            </a:r>
          </a:p>
          <a:p>
            <a:r>
              <a:rPr lang="de-DE" sz="1800" dirty="0" smtClean="0"/>
              <a:t>Community-</a:t>
            </a:r>
            <a:r>
              <a:rPr lang="de-DE" sz="1800" dirty="0" err="1" smtClean="0"/>
              <a:t>specific</a:t>
            </a:r>
            <a:r>
              <a:rPr lang="de-DE" sz="1800" dirty="0" smtClean="0"/>
              <a:t> </a:t>
            </a:r>
            <a:r>
              <a:rPr lang="de-DE" sz="1800" dirty="0" err="1" smtClean="0"/>
              <a:t>tools</a:t>
            </a:r>
            <a:endParaRPr lang="de-DE" sz="1800" dirty="0" smtClean="0"/>
          </a:p>
          <a:p>
            <a:pPr lvl="1"/>
            <a:r>
              <a:rPr lang="de-DE" sz="1800" dirty="0" smtClean="0">
                <a:hlinkClick r:id="rId2"/>
              </a:rPr>
              <a:t>DMPTY Wizard</a:t>
            </a:r>
            <a:r>
              <a:rPr lang="de-DE" sz="1800" dirty="0" smtClean="0"/>
              <a:t> (CLARIN-D, </a:t>
            </a:r>
            <a:r>
              <a:rPr lang="de-DE" sz="1800" dirty="0" err="1" smtClean="0"/>
              <a:t>humanities</a:t>
            </a:r>
            <a:r>
              <a:rPr lang="de-DE" sz="1800" dirty="0" smtClean="0"/>
              <a:t>)</a:t>
            </a:r>
          </a:p>
          <a:p>
            <a:pPr lvl="1"/>
            <a:r>
              <a:rPr lang="de-DE" sz="1800" dirty="0" err="1" smtClean="0">
                <a:hlinkClick r:id="rId3"/>
              </a:rPr>
              <a:t>DataWiz</a:t>
            </a:r>
            <a:r>
              <a:rPr lang="de-DE" sz="1800" dirty="0" smtClean="0"/>
              <a:t> (Psychologie)</a:t>
            </a:r>
          </a:p>
          <a:p>
            <a:r>
              <a:rPr lang="de-DE" sz="1800" dirty="0" smtClean="0"/>
              <a:t>Textverarbeitungsprogramme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8778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1347614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5400" dirty="0">
                <a:solidFill>
                  <a:srgbClr val="89BA17"/>
                </a:solidFill>
                <a:latin typeface="Arial"/>
                <a:cs typeface="Arial"/>
              </a:rPr>
              <a:t>4</a:t>
            </a:r>
            <a:r>
              <a:rPr lang="de-DE" sz="5400" dirty="0" smtClean="0">
                <a:solidFill>
                  <a:srgbClr val="89BA17"/>
                </a:solidFill>
                <a:latin typeface="Arial"/>
                <a:cs typeface="Arial"/>
              </a:rPr>
              <a:t>. RDMO</a:t>
            </a:r>
          </a:p>
          <a:p>
            <a:pPr lvl="0" defTabSz="622300">
              <a:spcBef>
                <a:spcPct val="0"/>
              </a:spcBef>
              <a:spcAft>
                <a:spcPts val="1200"/>
              </a:spcAft>
            </a:pPr>
            <a:r>
              <a:rPr lang="de-DE" sz="3200" dirty="0" smtClean="0">
                <a:ea typeface="Helvetica" charset="0"/>
                <a:cs typeface="Helvetica" charset="0"/>
              </a:rPr>
              <a:t>Research Data Management </a:t>
            </a:r>
            <a:r>
              <a:rPr lang="de-DE" sz="3200" dirty="0" err="1" smtClean="0">
                <a:ea typeface="Helvetica" charset="0"/>
                <a:cs typeface="Helvetica" charset="0"/>
              </a:rPr>
              <a:t>Organiser</a:t>
            </a:r>
            <a:r>
              <a:rPr lang="de-DE" sz="3200" dirty="0" smtClean="0"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7373438" y="4365864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40" y="4429213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RDMO: in </a:t>
            </a:r>
            <a:r>
              <a:rPr lang="de-DE" dirty="0"/>
              <a:t>D</a:t>
            </a:r>
            <a:r>
              <a:rPr lang="de-DE" dirty="0" smtClean="0"/>
              <a:t>eutschland weit verbreitet</a:t>
            </a:r>
            <a:endParaRPr lang="de-DE" dirty="0"/>
          </a:p>
        </p:txBody>
      </p:sp>
      <p:pic>
        <p:nvPicPr>
          <p:cNvPr id="3" name="Google Shape;430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2963" y="1006063"/>
            <a:ext cx="3481525" cy="31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8241977" y="3219822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Wien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5639549" y="3795886"/>
            <a:ext cx="521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Lyon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1006063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Im Betrieb an den Universitäten Düsseldorf, Siegen, Wuppertal und vielen anderen</a:t>
            </a:r>
          </a:p>
          <a:p>
            <a:endParaRPr lang="de-DE" sz="2000" dirty="0"/>
          </a:p>
          <a:p>
            <a:r>
              <a:rPr lang="de-DE" sz="2000" dirty="0" smtClean="0"/>
              <a:t>Sie können Ihren DMP als XML exportieren und </a:t>
            </a:r>
            <a:r>
              <a:rPr lang="de-DE" sz="2000" dirty="0" err="1" smtClean="0"/>
              <a:t>re</a:t>
            </a:r>
            <a:r>
              <a:rPr lang="de-DE" sz="2000" dirty="0" smtClean="0"/>
              <a:t>-importieren, z.B. an Ihrer neuen Institution.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591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Tool-Auswahl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7" y="699542"/>
            <a:ext cx="7323534" cy="37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8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RDMO: </a:t>
            </a:r>
            <a:r>
              <a:rPr lang="de-DE" dirty="0" err="1" smtClean="0"/>
              <a:t>FoDaKo</a:t>
            </a:r>
            <a:r>
              <a:rPr lang="de-DE" dirty="0" smtClean="0"/>
              <a:t>-Fragenkataloge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22170" y="736416"/>
            <a:ext cx="1645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Version 5:</a:t>
            </a:r>
            <a:br>
              <a:rPr lang="de-DE" dirty="0" smtClean="0"/>
            </a:br>
            <a:r>
              <a:rPr lang="de-DE" dirty="0" smtClean="0"/>
              <a:t>DFG-Checkliste </a:t>
            </a:r>
            <a:br>
              <a:rPr lang="de-DE" dirty="0" smtClean="0"/>
            </a:br>
            <a:r>
              <a:rPr lang="de-DE" dirty="0" smtClean="0"/>
              <a:t>berücksichtigt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10" y="843558"/>
            <a:ext cx="6295738" cy="345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RDMO: Frage-Antwort-Verknüpfung</a:t>
            </a:r>
            <a:endParaRPr lang="de-DE" dirty="0"/>
          </a:p>
        </p:txBody>
      </p:sp>
      <p:pic>
        <p:nvPicPr>
          <p:cNvPr id="3" name="Picture 2" descr="C:\Users\Rathmann\Documents\FoDaKo\AP1\RDMO\RDMO-Do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5606"/>
            <a:ext cx="3772292" cy="26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20072" y="141962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Fragen und Antworten sind über „Attribute“ verknüpft. Daher Wechsel des Fragenkatalogs möglich.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928694" y="1741028"/>
            <a:ext cx="519373" cy="211203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r>
              <a:rPr lang="de-DE" sz="900" dirty="0" smtClean="0"/>
              <a:t>01.09.2024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2743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Horizont Europa: Verbindlicher </a:t>
            </a:r>
            <a:r>
              <a:rPr lang="de-DE" dirty="0"/>
              <a:t>T</a:t>
            </a:r>
            <a:r>
              <a:rPr lang="de-DE" dirty="0" smtClean="0"/>
              <a:t>eil</a:t>
            </a:r>
            <a:endParaRPr lang="de-DE" dirty="0"/>
          </a:p>
        </p:txBody>
      </p:sp>
      <p:sp>
        <p:nvSpPr>
          <p:cNvPr id="5" name="Inhaltsplatzhalter 7"/>
          <p:cNvSpPr txBox="1">
            <a:spLocks/>
          </p:cNvSpPr>
          <p:nvPr/>
        </p:nvSpPr>
        <p:spPr>
          <a:xfrm>
            <a:off x="296125" y="792162"/>
            <a:ext cx="8164307" cy="32197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/>
              <a:t>Open Access zu wissenschaftlichen Publikationen</a:t>
            </a:r>
          </a:p>
          <a:p>
            <a:r>
              <a:rPr lang="de-DE" sz="2400" dirty="0" smtClean="0"/>
              <a:t>Forschungsdatenmanagement (FDM)</a:t>
            </a:r>
          </a:p>
          <a:p>
            <a:r>
              <a:rPr lang="de-DE" sz="2400" dirty="0"/>
              <a:t>wissenschaftliche Publikationen </a:t>
            </a:r>
            <a:r>
              <a:rPr lang="de-DE" sz="2400" dirty="0" smtClean="0"/>
              <a:t>nachvollziehbar machen</a:t>
            </a:r>
          </a:p>
          <a:p>
            <a:pPr lvl="1">
              <a:spcAft>
                <a:spcPts val="600"/>
              </a:spcAft>
            </a:pPr>
            <a:r>
              <a:rPr lang="de-DE" sz="2000" dirty="0" smtClean="0"/>
              <a:t>Informationen zu </a:t>
            </a:r>
          </a:p>
          <a:p>
            <a:pPr lvl="2">
              <a:spcBef>
                <a:spcPts val="0"/>
              </a:spcBef>
            </a:pPr>
            <a:r>
              <a:rPr lang="de-DE" sz="1600" dirty="0" smtClean="0"/>
              <a:t>Forschungs-Output</a:t>
            </a:r>
          </a:p>
          <a:p>
            <a:pPr lvl="2">
              <a:spcBef>
                <a:spcPts val="0"/>
              </a:spcBef>
            </a:pPr>
            <a:r>
              <a:rPr lang="de-DE" sz="1600" dirty="0" smtClean="0"/>
              <a:t>Tools</a:t>
            </a:r>
          </a:p>
          <a:p>
            <a:pPr lvl="2">
              <a:spcBef>
                <a:spcPts val="0"/>
              </a:spcBef>
            </a:pPr>
            <a:r>
              <a:rPr lang="de-DE" sz="1600" dirty="0" smtClean="0"/>
              <a:t>Geräten</a:t>
            </a:r>
          </a:p>
          <a:p>
            <a:pPr marL="630450" lvl="1" indent="-230400"/>
            <a:r>
              <a:rPr lang="de-DE" sz="2000" dirty="0" smtClean="0"/>
              <a:t>Zugang zu digitalem und physischem Forschungs-Output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5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Horizont Europa: Empfohlener </a:t>
            </a:r>
            <a:r>
              <a:rPr lang="de-DE" dirty="0"/>
              <a:t>T</a:t>
            </a:r>
            <a:r>
              <a:rPr lang="de-DE" dirty="0" smtClean="0"/>
              <a:t>eil</a:t>
            </a:r>
            <a:endParaRPr lang="de-DE" dirty="0"/>
          </a:p>
        </p:txBody>
      </p:sp>
      <p:sp>
        <p:nvSpPr>
          <p:cNvPr id="5" name="Inhaltsplatzhalter 7"/>
          <p:cNvSpPr txBox="1">
            <a:spLocks/>
          </p:cNvSpPr>
          <p:nvPr/>
        </p:nvSpPr>
        <p:spPr>
          <a:xfrm>
            <a:off x="296125" y="792162"/>
            <a:ext cx="8164307" cy="23556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Beteiligung von Bürgerforschenden und anderen Akteuren</a:t>
            </a:r>
          </a:p>
          <a:p>
            <a:r>
              <a:rPr lang="de-DE" sz="2400" dirty="0"/>
              <a:t>Frühzeitiges Teilen des Forschungs-Outputs</a:t>
            </a:r>
          </a:p>
          <a:p>
            <a:r>
              <a:rPr lang="de-DE" sz="2400" dirty="0"/>
              <a:t>Output-Management über das FDM </a:t>
            </a:r>
            <a:r>
              <a:rPr lang="de-DE" sz="2400" dirty="0" smtClean="0"/>
              <a:t>hinaus</a:t>
            </a:r>
          </a:p>
          <a:p>
            <a:r>
              <a:rPr lang="de-DE" sz="2400" dirty="0"/>
              <a:t>Open </a:t>
            </a:r>
            <a:r>
              <a:rPr lang="de-DE" sz="2400" dirty="0" smtClean="0"/>
              <a:t>Peer-Review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960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8196584" cy="2139553"/>
          </a:xfrm>
        </p:spPr>
        <p:txBody>
          <a:bodyPr/>
          <a:lstStyle/>
          <a:p>
            <a:r>
              <a:rPr lang="de-DE" dirty="0" smtClean="0"/>
              <a:t>1.1 Forschungsdatenmanagement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48264" y="4619626"/>
            <a:ext cx="576064" cy="273844"/>
          </a:xfrm>
        </p:spPr>
        <p:txBody>
          <a:bodyPr/>
          <a:lstStyle/>
          <a:p>
            <a:fld id="{9093CACB-378E-1242-8103-1B978FAF62D9}" type="slidenum">
              <a:rPr lang="de-DE" sz="1400" smtClean="0">
                <a:solidFill>
                  <a:prstClr val="black"/>
                </a:solidFill>
              </a:rPr>
              <a:pPr/>
              <a:t>6</a:t>
            </a:fld>
            <a:endParaRPr lang="de-D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Horizont Europa: As open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,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endParaRPr lang="de-DE" dirty="0"/>
          </a:p>
        </p:txBody>
      </p:sp>
      <p:sp>
        <p:nvSpPr>
          <p:cNvPr id="4" name="Inhaltsplatzhalter 7"/>
          <p:cNvSpPr txBox="1">
            <a:spLocks/>
          </p:cNvSpPr>
          <p:nvPr/>
        </p:nvSpPr>
        <p:spPr>
          <a:xfrm>
            <a:off x="342122" y="915566"/>
            <a:ext cx="10515600" cy="33155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2400" dirty="0" smtClean="0"/>
              <a:t>Gründe, den Zugang zu Forschungsdaten zu beschränken:</a:t>
            </a:r>
          </a:p>
          <a:p>
            <a:pPr marL="720000"/>
            <a:r>
              <a:rPr lang="de-DE" sz="2400" dirty="0" smtClean="0"/>
              <a:t>Datenschutz</a:t>
            </a:r>
          </a:p>
          <a:p>
            <a:pPr marL="720000"/>
            <a:r>
              <a:rPr lang="de-DE" sz="2400" dirty="0" smtClean="0"/>
              <a:t>Schutz des geistigen Eigentums</a:t>
            </a:r>
          </a:p>
          <a:p>
            <a:pPr marL="720000"/>
            <a:r>
              <a:rPr lang="de-DE" sz="2400" dirty="0" smtClean="0"/>
              <a:t>Verträge mit Wirtschaftspartnern</a:t>
            </a:r>
          </a:p>
          <a:p>
            <a:pPr marL="720000"/>
            <a:r>
              <a:rPr lang="de-DE" sz="2400" dirty="0" smtClean="0"/>
              <a:t>Ethische Hinderungsgründe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707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FAIR Data </a:t>
            </a:r>
            <a:r>
              <a:rPr lang="de-DE" dirty="0" err="1" smtClean="0"/>
              <a:t>Principles</a:t>
            </a:r>
            <a:r>
              <a:rPr lang="de-DE" dirty="0" smtClean="0"/>
              <a:t> (force11.org)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5872"/>
            <a:ext cx="8276596" cy="361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3529" y="4074626"/>
            <a:ext cx="397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Daten menschen- und maschinenlesbar!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12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Opt</a:t>
            </a:r>
            <a:r>
              <a:rPr lang="de-DE" dirty="0" smtClean="0"/>
              <a:t>-out</a:t>
            </a:r>
            <a:endParaRPr lang="de-DE" dirty="0"/>
          </a:p>
        </p:txBody>
      </p:sp>
      <p:pic>
        <p:nvPicPr>
          <p:cNvPr id="3" name="Picture 2" descr="C:\Users\Rathmann\Documents\FoDaKo\Schulungen\Materialien\Anforderungen der Drittmittelgeber\Opt-out_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843558"/>
            <a:ext cx="4105934" cy="34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8"/>
          <p:cNvSpPr txBox="1">
            <a:spLocks/>
          </p:cNvSpPr>
          <p:nvPr/>
        </p:nvSpPr>
        <p:spPr>
          <a:xfrm>
            <a:off x="5065914" y="771550"/>
            <a:ext cx="3672408" cy="32031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1450" dirty="0" smtClean="0"/>
              <a:t>Horizont-Europa-Projekt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1400" dirty="0" smtClean="0"/>
              <a:t>Vollständiger </a:t>
            </a:r>
            <a:r>
              <a:rPr lang="de-DE" sz="1400" dirty="0" err="1" smtClean="0"/>
              <a:t>Opt</a:t>
            </a:r>
            <a:r>
              <a:rPr lang="de-DE" sz="1400" dirty="0" smtClean="0"/>
              <a:t>-out aus allen FDM-Verpflichtungen nicht mehr möglich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1400" dirty="0" err="1" smtClean="0"/>
              <a:t>Opt</a:t>
            </a:r>
            <a:r>
              <a:rPr lang="de-DE" sz="1400" dirty="0" smtClean="0"/>
              <a:t>-out aus Öffnungspflicht nur mit sehr guter Begründung möglich. Beispiele:</a:t>
            </a:r>
          </a:p>
          <a:p>
            <a:r>
              <a:rPr lang="de-DE" sz="1400" dirty="0" smtClean="0"/>
              <a:t>Sicherheitsrelevant</a:t>
            </a:r>
          </a:p>
          <a:p>
            <a:r>
              <a:rPr lang="de-DE" sz="1400" dirty="0" smtClean="0"/>
              <a:t>Arbeiten über gefährdete Gruppen</a:t>
            </a:r>
          </a:p>
          <a:p>
            <a:r>
              <a:rPr lang="de-DE" sz="1400" dirty="0"/>
              <a:t>Innovatives Projekt (Schutzrechterlangung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4860032" y="808767"/>
            <a:ext cx="0" cy="3494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8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PT-Vorlage-Uni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1041</Words>
  <Application>Microsoft Office PowerPoint</Application>
  <PresentationFormat>Bildschirmpräsentation (16:9)</PresentationFormat>
  <Paragraphs>222</Paragraphs>
  <Slides>38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38</vt:i4>
      </vt:variant>
    </vt:vector>
  </HeadingPairs>
  <TitlesOfParts>
    <vt:vector size="42" baseType="lpstr">
      <vt:lpstr>2_Benutzerdefiniertes Design</vt:lpstr>
      <vt:lpstr>4_Benutzerdefiniertes Design</vt:lpstr>
      <vt:lpstr>3_Benutzerdefiniertes Design</vt:lpstr>
      <vt:lpstr>PPT-Vorlage-Uni</vt:lpstr>
      <vt:lpstr>PowerPoint-Präsentation</vt:lpstr>
      <vt:lpstr>Heute: Planung</vt:lpstr>
      <vt:lpstr>PowerPoint-Präsentation</vt:lpstr>
      <vt:lpstr>Horizont Europa: Verbindlicher Teil</vt:lpstr>
      <vt:lpstr>Horizont Europa: Empfohlener Teil</vt:lpstr>
      <vt:lpstr>1.1 Forschungsdatenmanagement</vt:lpstr>
      <vt:lpstr>Horizont Europa: As open as possible, as closed as necessary</vt:lpstr>
      <vt:lpstr>FAIR Data Principles (force11.org)</vt:lpstr>
      <vt:lpstr>Opt-out</vt:lpstr>
      <vt:lpstr>1.2 Der Förderantrag</vt:lpstr>
      <vt:lpstr>Horizont Europa: Eine Seite zum Forschungsdatenmanagement schon im Antrag</vt:lpstr>
      <vt:lpstr>Horizont Europa: Vertrauenswürdige Repositorien („trusted repositories“)</vt:lpstr>
      <vt:lpstr>1.3 Beteiligung von Bürgerforschenden und anderen Akteuren  </vt:lpstr>
      <vt:lpstr>Horizont Europa: Gemeint ist aktive Beteiligung</vt:lpstr>
      <vt:lpstr>1.4 Frühzeitiges Publizieren</vt:lpstr>
      <vt:lpstr>Horizont Europa: Frühzeitiges Publizieren</vt:lpstr>
      <vt:lpstr>1.5 Anderer Forschungs-Output</vt:lpstr>
      <vt:lpstr>Horizont Europa: Anderer Forschungs-Output</vt:lpstr>
      <vt:lpstr>PowerPoint-Präsentation</vt:lpstr>
      <vt:lpstr>DFG: Kodex (2019) </vt:lpstr>
      <vt:lpstr>DFG: Leitlinien zum Umgang mit Forschungsdaten (2015) </vt:lpstr>
      <vt:lpstr>Gesetze, Verträge und ethische Gründe können Öffnung verhindern. Ansonsten abwägen</vt:lpstr>
      <vt:lpstr>DFG: Checkliste zum Umgang mit Forschungsdaten (2021) </vt:lpstr>
      <vt:lpstr>PowerPoint-Präsentation</vt:lpstr>
      <vt:lpstr>PowerPoint-Präsentation</vt:lpstr>
      <vt:lpstr>DMP: Definition</vt:lpstr>
      <vt:lpstr>DMP: Ziele</vt:lpstr>
      <vt:lpstr>DMP: Wann mit der Planung beginnen?</vt:lpstr>
      <vt:lpstr>DMP und Meilensteinplan</vt:lpstr>
      <vt:lpstr>DMP und Kostenplan</vt:lpstr>
      <vt:lpstr>Bei der DFG können beantragt werden</vt:lpstr>
      <vt:lpstr>DMP verbindlich in Horizont Europa</vt:lpstr>
      <vt:lpstr>DMP-Webtools</vt:lpstr>
      <vt:lpstr>PowerPoint-Präsentation</vt:lpstr>
      <vt:lpstr>RDMO: in Deutschland weit verbreitet</vt:lpstr>
      <vt:lpstr>Tool-Auswahl</vt:lpstr>
      <vt:lpstr>RDMO: FoDaKo-Fragenkataloge </vt:lpstr>
      <vt:lpstr>RDMO: Frage-Antwort-Verknüpfung</vt:lpstr>
    </vt:vector>
  </TitlesOfParts>
  <Company>Bergische Universität Wuppertal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Stephanie Saage</dc:creator>
  <cp:lastModifiedBy>Rathmann</cp:lastModifiedBy>
  <cp:revision>1094</cp:revision>
  <cp:lastPrinted>2015-01-07T13:01:17Z</cp:lastPrinted>
  <dcterms:created xsi:type="dcterms:W3CDTF">2013-01-14T08:49:01Z</dcterms:created>
  <dcterms:modified xsi:type="dcterms:W3CDTF">2023-12-19T12:51:32Z</dcterms:modified>
</cp:coreProperties>
</file>