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3.xml" ContentType="application/vnd.openxmlformats-officedocument.theme+xml"/>
  <Override PartName="/ppt/slideLayouts/slideLayout10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8" r:id="rId1"/>
    <p:sldMasterId id="2147483678" r:id="rId2"/>
    <p:sldMasterId id="2147483672" r:id="rId3"/>
    <p:sldMasterId id="2147483676" r:id="rId4"/>
  </p:sldMasterIdLst>
  <p:notesMasterIdLst>
    <p:notesMasterId r:id="rId56"/>
  </p:notesMasterIdLst>
  <p:handoutMasterIdLst>
    <p:handoutMasterId r:id="rId57"/>
  </p:handoutMasterIdLst>
  <p:sldIdLst>
    <p:sldId id="320" r:id="rId5"/>
    <p:sldId id="333" r:id="rId6"/>
    <p:sldId id="322" r:id="rId7"/>
    <p:sldId id="273" r:id="rId8"/>
    <p:sldId id="325" r:id="rId9"/>
    <p:sldId id="337" r:id="rId10"/>
    <p:sldId id="335" r:id="rId11"/>
    <p:sldId id="327" r:id="rId12"/>
    <p:sldId id="318" r:id="rId13"/>
    <p:sldId id="339" r:id="rId14"/>
    <p:sldId id="340" r:id="rId15"/>
    <p:sldId id="341" r:id="rId16"/>
    <p:sldId id="342" r:id="rId17"/>
    <p:sldId id="338" r:id="rId18"/>
    <p:sldId id="292" r:id="rId19"/>
    <p:sldId id="331" r:id="rId20"/>
    <p:sldId id="334" r:id="rId21"/>
    <p:sldId id="311" r:id="rId22"/>
    <p:sldId id="324" r:id="rId23"/>
    <p:sldId id="288" r:id="rId24"/>
    <p:sldId id="294" r:id="rId25"/>
    <p:sldId id="293" r:id="rId26"/>
    <p:sldId id="298" r:id="rId27"/>
    <p:sldId id="312" r:id="rId28"/>
    <p:sldId id="313" r:id="rId29"/>
    <p:sldId id="299" r:id="rId30"/>
    <p:sldId id="301" r:id="rId31"/>
    <p:sldId id="274" r:id="rId32"/>
    <p:sldId id="279" r:id="rId33"/>
    <p:sldId id="302" r:id="rId34"/>
    <p:sldId id="316" r:id="rId35"/>
    <p:sldId id="317" r:id="rId36"/>
    <p:sldId id="315" r:id="rId37"/>
    <p:sldId id="290" r:id="rId38"/>
    <p:sldId id="289" r:id="rId39"/>
    <p:sldId id="307" r:id="rId40"/>
    <p:sldId id="319" r:id="rId41"/>
    <p:sldId id="330" r:id="rId42"/>
    <p:sldId id="308" r:id="rId43"/>
    <p:sldId id="270" r:id="rId44"/>
    <p:sldId id="276" r:id="rId45"/>
    <p:sldId id="277" r:id="rId46"/>
    <p:sldId id="278" r:id="rId47"/>
    <p:sldId id="281" r:id="rId48"/>
    <p:sldId id="282" r:id="rId49"/>
    <p:sldId id="283" r:id="rId50"/>
    <p:sldId id="271" r:id="rId51"/>
    <p:sldId id="284" r:id="rId52"/>
    <p:sldId id="287" r:id="rId53"/>
    <p:sldId id="286" r:id="rId54"/>
    <p:sldId id="321" r:id="rId55"/>
  </p:sldIdLst>
  <p:sldSz cx="9144000" cy="5143500" type="screen16x9"/>
  <p:notesSz cx="6805613" cy="9939338"/>
  <p:defaultTextStyle>
    <a:defPPr>
      <a:defRPr lang="de-D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489" userDrawn="1">
          <p15:clr>
            <a:srgbClr val="A4A3A4"/>
          </p15:clr>
        </p15:guide>
        <p15:guide id="2" orient="horz" pos="98" userDrawn="1">
          <p15:clr>
            <a:srgbClr val="A4A3A4"/>
          </p15:clr>
        </p15:guide>
        <p15:guide id="3" orient="horz" pos="444" userDrawn="1">
          <p15:clr>
            <a:srgbClr val="A4A3A4"/>
          </p15:clr>
        </p15:guide>
        <p15:guide id="4" orient="horz" pos="608" userDrawn="1">
          <p15:clr>
            <a:srgbClr val="A4A3A4"/>
          </p15:clr>
        </p15:guide>
        <p15:guide id="5" orient="horz" pos="1369" userDrawn="1">
          <p15:clr>
            <a:srgbClr val="A4A3A4"/>
          </p15:clr>
        </p15:guide>
        <p15:guide id="6" orient="horz" pos="1887" userDrawn="1">
          <p15:clr>
            <a:srgbClr val="A4A3A4"/>
          </p15:clr>
        </p15:guide>
        <p15:guide id="7" orient="horz" pos="2743" userDrawn="1">
          <p15:clr>
            <a:srgbClr val="A4A3A4"/>
          </p15:clr>
        </p15:guide>
        <p15:guide id="8" orient="horz" pos="972" userDrawn="1">
          <p15:clr>
            <a:srgbClr val="A4A3A4"/>
          </p15:clr>
        </p15:guide>
        <p15:guide id="9" orient="horz" pos="830" userDrawn="1">
          <p15:clr>
            <a:srgbClr val="A4A3A4"/>
          </p15:clr>
        </p15:guide>
        <p15:guide id="10" orient="horz" pos="1610" userDrawn="1">
          <p15:clr>
            <a:srgbClr val="A4A3A4"/>
          </p15:clr>
        </p15:guide>
        <p15:guide id="11" orient="horz" pos="1207" userDrawn="1">
          <p15:clr>
            <a:srgbClr val="A4A3A4"/>
          </p15:clr>
        </p15:guide>
        <p15:guide id="12" pos="4612" userDrawn="1">
          <p15:clr>
            <a:srgbClr val="A4A3A4"/>
          </p15:clr>
        </p15:guide>
        <p15:guide id="13" pos="5587" userDrawn="1">
          <p15:clr>
            <a:srgbClr val="A4A3A4"/>
          </p15:clr>
        </p15:guide>
        <p15:guide id="14" pos="448" userDrawn="1">
          <p15:clr>
            <a:srgbClr val="A4A3A4"/>
          </p15:clr>
        </p15:guide>
        <p15:guide id="15" pos="1830" userDrawn="1">
          <p15:clr>
            <a:srgbClr val="A4A3A4"/>
          </p15:clr>
        </p15:guide>
        <p15:guide id="16" pos="2277" userDrawn="1">
          <p15:clr>
            <a:srgbClr val="A4A3A4"/>
          </p15:clr>
        </p15:guide>
        <p15:guide id="17" pos="4208" userDrawn="1">
          <p15:clr>
            <a:srgbClr val="A4A3A4"/>
          </p15:clr>
        </p15:guide>
        <p15:guide id="18" pos="3766" userDrawn="1">
          <p15:clr>
            <a:srgbClr val="A4A3A4"/>
          </p15:clr>
        </p15:guide>
        <p15:guide id="19" pos="5632" userDrawn="1">
          <p15:clr>
            <a:srgbClr val="A4A3A4"/>
          </p15:clr>
        </p15:guide>
        <p15:guide id="20" orient="horz" pos="2879" userDrawn="1">
          <p15:clr>
            <a:srgbClr val="A4A3A4"/>
          </p15:clr>
        </p15:guide>
        <p15:guide id="21" orient="horz" pos="122" userDrawn="1">
          <p15:clr>
            <a:srgbClr val="A4A3A4"/>
          </p15:clr>
        </p15:guide>
        <p15:guide id="22" orient="horz" pos="3134" userDrawn="1">
          <p15:clr>
            <a:srgbClr val="A4A3A4"/>
          </p15:clr>
        </p15:guide>
        <p15:guide id="24" orient="horz" pos="486" userDrawn="1">
          <p15:clr>
            <a:srgbClr val="A4A3A4"/>
          </p15:clr>
        </p15:guide>
        <p15:guide id="25" orient="horz" pos="2530" userDrawn="1">
          <p15:clr>
            <a:srgbClr val="A4A3A4"/>
          </p15:clr>
        </p15:guide>
        <p15:guide id="26" orient="horz" pos="1619" userDrawn="1">
          <p15:clr>
            <a:srgbClr val="A4A3A4"/>
          </p15:clr>
        </p15:guide>
        <p15:guide id="27" orient="horz" pos="602" userDrawn="1">
          <p15:clr>
            <a:srgbClr val="A4A3A4"/>
          </p15:clr>
        </p15:guide>
        <p15:guide id="28" pos="5463" userDrawn="1">
          <p15:clr>
            <a:srgbClr val="A4A3A4"/>
          </p15:clr>
        </p15:guide>
        <p15:guide id="29" pos="676" userDrawn="1">
          <p15:clr>
            <a:srgbClr val="A4A3A4"/>
          </p15:clr>
        </p15:guide>
        <p15:guide id="30" pos="426" userDrawn="1">
          <p15:clr>
            <a:srgbClr val="A4A3A4"/>
          </p15:clr>
        </p15:guide>
        <p15:guide id="31" pos="255" userDrawn="1">
          <p15:clr>
            <a:srgbClr val="A4A3A4"/>
          </p15:clr>
        </p15:guide>
        <p15:guide id="32" pos="2880" userDrawn="1">
          <p15:clr>
            <a:srgbClr val="A4A3A4"/>
          </p15:clr>
        </p15:guide>
        <p15:guide id="33" pos="1428" userDrawn="1">
          <p15:clr>
            <a:srgbClr val="A4A3A4"/>
          </p15:clr>
        </p15:guide>
        <p15:guide id="34" orient="horz" userDrawn="1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3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unsch, Johannes" initials="BJ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9BA17"/>
    <a:srgbClr val="6EA01D"/>
    <a:srgbClr val="7FAD18"/>
    <a:srgbClr val="70A51C"/>
    <a:srgbClr val="7AB800"/>
    <a:srgbClr val="4C1920"/>
    <a:srgbClr val="008B95"/>
    <a:srgbClr val="6D005E"/>
    <a:srgbClr val="616365"/>
    <a:srgbClr val="4389B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202B0CA-FC54-4496-8BCA-5EF66A818D29}" styleName="Dunkle Formatvorlag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86410" autoAdjust="0"/>
  </p:normalViewPr>
  <p:slideViewPr>
    <p:cSldViewPr snapToObjects="1">
      <p:cViewPr varScale="1">
        <p:scale>
          <a:sx n="100" d="100"/>
          <a:sy n="100" d="100"/>
        </p:scale>
        <p:origin x="-77" y="-240"/>
      </p:cViewPr>
      <p:guideLst>
        <p:guide orient="horz" pos="2489"/>
        <p:guide orient="horz" pos="98"/>
        <p:guide orient="horz" pos="444"/>
        <p:guide orient="horz" pos="608"/>
        <p:guide orient="horz" pos="1369"/>
        <p:guide orient="horz" pos="1887"/>
        <p:guide orient="horz" pos="2743"/>
        <p:guide orient="horz" pos="972"/>
        <p:guide orient="horz" pos="830"/>
        <p:guide orient="horz" pos="1610"/>
        <p:guide orient="horz" pos="1207"/>
        <p:guide orient="horz" pos="2879"/>
        <p:guide orient="horz" pos="122"/>
        <p:guide orient="horz" pos="3134"/>
        <p:guide orient="horz" pos="486"/>
        <p:guide orient="horz" pos="2530"/>
        <p:guide orient="horz" pos="1619"/>
        <p:guide orient="horz" pos="602"/>
        <p:guide orient="horz"/>
        <p:guide pos="4612"/>
        <p:guide pos="5587"/>
        <p:guide pos="448"/>
        <p:guide pos="1830"/>
        <p:guide pos="2277"/>
        <p:guide pos="4208"/>
        <p:guide pos="3766"/>
        <p:guide pos="5632"/>
        <p:guide pos="5463"/>
        <p:guide pos="676"/>
        <p:guide pos="426"/>
        <p:guide pos="255"/>
        <p:guide pos="2880"/>
        <p:guide pos="1428"/>
      </p:guideLst>
    </p:cSldViewPr>
  </p:slideViewPr>
  <p:outlineViewPr>
    <p:cViewPr>
      <p:scale>
        <a:sx n="33" d="100"/>
        <a:sy n="33" d="100"/>
      </p:scale>
      <p:origin x="0" y="241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90" d="100"/>
          <a:sy n="90" d="100"/>
        </p:scale>
        <p:origin x="-3708" y="-114"/>
      </p:cViewPr>
      <p:guideLst>
        <p:guide orient="horz" pos="313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slide" Target="slides/slide35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slide" Target="slides/slide38.xml"/><Relationship Id="rId47" Type="http://schemas.openxmlformats.org/officeDocument/2006/relationships/slide" Target="slides/slide43.xml"/><Relationship Id="rId50" Type="http://schemas.openxmlformats.org/officeDocument/2006/relationships/slide" Target="slides/slide46.xml"/><Relationship Id="rId55" Type="http://schemas.openxmlformats.org/officeDocument/2006/relationships/slide" Target="slides/slide51.xml"/><Relationship Id="rId7" Type="http://schemas.openxmlformats.org/officeDocument/2006/relationships/slide" Target="slides/slide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slide" Target="slides/slide37.xml"/><Relationship Id="rId54" Type="http://schemas.openxmlformats.org/officeDocument/2006/relationships/slide" Target="slides/slide50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slide" Target="slides/slide36.xml"/><Relationship Id="rId45" Type="http://schemas.openxmlformats.org/officeDocument/2006/relationships/slide" Target="slides/slide41.xml"/><Relationship Id="rId53" Type="http://schemas.openxmlformats.org/officeDocument/2006/relationships/slide" Target="slides/slide49.xml"/><Relationship Id="rId58" Type="http://schemas.openxmlformats.org/officeDocument/2006/relationships/commentAuthors" Target="commentAuthor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slide" Target="slides/slide45.xml"/><Relationship Id="rId57" Type="http://schemas.openxmlformats.org/officeDocument/2006/relationships/handoutMaster" Target="handoutMasters/handoutMaster1.xml"/><Relationship Id="rId61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slide" Target="slides/slide40.xml"/><Relationship Id="rId52" Type="http://schemas.openxmlformats.org/officeDocument/2006/relationships/slide" Target="slides/slide48.xml"/><Relationship Id="rId60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slide" Target="slides/slide39.xml"/><Relationship Id="rId48" Type="http://schemas.openxmlformats.org/officeDocument/2006/relationships/slide" Target="slides/slide44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4.xml"/><Relationship Id="rId51" Type="http://schemas.openxmlformats.org/officeDocument/2006/relationships/slide" Target="slides/slide47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slide" Target="slides/slide34.xml"/><Relationship Id="rId46" Type="http://schemas.openxmlformats.org/officeDocument/2006/relationships/slide" Target="slides/slide42.xml"/><Relationship Id="rId59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7FADF-6F91-4700-ADCF-C6A210CCAC3A}" type="datetimeFigureOut">
              <a:rPr lang="de-DE" smtClean="0"/>
              <a:pPr/>
              <a:t>21.12.2023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ED27AB-4923-45BF-B71A-4571650FE17B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282501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4939" y="0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1CE43A1-47CC-44BB-A150-350EA94E6F24}" type="datetimeFigureOut">
              <a:rPr lang="de-DE" smtClean="0"/>
              <a:pPr/>
              <a:t>21.12.2023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6125"/>
            <a:ext cx="6623050" cy="37258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562" y="4721186"/>
            <a:ext cx="5444490" cy="44727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Mastertextformat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4939" y="9440646"/>
            <a:ext cx="2949099" cy="49696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9A32CE-79EA-4318-80AF-4528CE357DDF}" type="slidenum">
              <a:rPr lang="de-DE" smtClean="0"/>
              <a:pPr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469585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484784"/>
            <a:ext cx="381642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/>
            </a:lvl1pPr>
          </a:lstStyle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71971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712474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113588"/>
            <a:ext cx="38164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878752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38918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251345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4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09124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platzhalter 1"/>
          <p:cNvSpPr>
            <a:spLocks noGrp="1"/>
          </p:cNvSpPr>
          <p:nvPr>
            <p:ph type="title"/>
          </p:nvPr>
        </p:nvSpPr>
        <p:spPr>
          <a:xfrm>
            <a:off x="4870032" y="1113588"/>
            <a:ext cx="381642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 defTabSz="622300">
              <a:lnSpc>
                <a:spcPts val="3400"/>
              </a:lnSpc>
              <a:spcBef>
                <a:spcPct val="0"/>
              </a:spcBef>
            </a:pP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TITEL DER 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  <a:t>PRÄSENTATION</a:t>
            </a:r>
            <a:br>
              <a:rPr lang="de-DE" sz="2800" b="1" dirty="0" smtClean="0">
                <a:solidFill>
                  <a:schemeClr val="bg1"/>
                </a:solidFill>
                <a:latin typeface="Arial"/>
                <a:cs typeface="Arial"/>
              </a:rPr>
            </a:br>
            <a:r>
              <a:rPr lang="de-DE" sz="2000" dirty="0" smtClean="0">
                <a:solidFill>
                  <a:schemeClr val="bg1"/>
                </a:solidFill>
                <a:latin typeface="Arial"/>
                <a:cs typeface="Arial"/>
              </a:rPr>
              <a:t>UNTERTITEL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669853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79401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7"/>
          <p:cNvSpPr txBox="1">
            <a:spLocks/>
          </p:cNvSpPr>
          <p:nvPr userDrawn="1"/>
        </p:nvSpPr>
        <p:spPr>
          <a:xfrm>
            <a:off x="323529" y="204679"/>
            <a:ext cx="8856784" cy="422854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7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322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03398540"/>
      </p:ext>
    </p:extLst>
  </p:cSld>
  <p:clrMapOvr>
    <a:masterClrMapping/>
  </p:clrMapOvr>
  <p:timing>
    <p:tnLst>
      <p:par>
        <p:cTn id="1" dur="indefinite" restart="never" nodeType="tmRoot"/>
      </p:par>
    </p:tnLst>
  </p:timing>
  <p:extLst mod="1">
    <p:ext uri="{DCECCB84-F9BA-43D5-87BE-67443E8EF086}">
      <p15:sldGuideLst xmlns="" xmlns:p15="http://schemas.microsoft.com/office/powerpoint/2012/main">
        <p15:guide id="1" orient="horz" pos="1586" userDrawn="1">
          <p15:clr>
            <a:srgbClr val="FBAE40"/>
          </p15:clr>
        </p15:guide>
        <p15:guide id="2" pos="2857" userDrawn="1">
          <p15:clr>
            <a:srgbClr val="FBAE40"/>
          </p15:clr>
        </p15:guide>
        <p15:guide id="3" orient="horz" pos="2879" userDrawn="1">
          <p15:clr>
            <a:srgbClr val="FBAE40"/>
          </p15:clr>
        </p15:guide>
        <p15:guide id="4" orient="horz" pos="3134" userDrawn="1">
          <p15:clr>
            <a:srgbClr val="FBAE40"/>
          </p15:clr>
        </p15:guide>
        <p15:guide id="5" orient="horz" pos="1637" userDrawn="1">
          <p15:clr>
            <a:srgbClr val="FBAE40"/>
          </p15:clr>
        </p15:guide>
        <p15:guide id="6" orient="horz" pos="378" userDrawn="1">
          <p15:clr>
            <a:srgbClr val="FBAE40"/>
          </p15:clr>
        </p15:guide>
        <p15:guide id="7" pos="3061" userDrawn="1">
          <p15:clr>
            <a:srgbClr val="FBAE40"/>
          </p15:clr>
        </p15:guide>
        <p15:guide id="8" pos="5420" userDrawn="1">
          <p15:clr>
            <a:srgbClr val="FBAE40"/>
          </p15:clr>
        </p15:guide>
        <p15:guide id="9" pos="4672" userDrawn="1">
          <p15:clr>
            <a:srgbClr val="FBAE40"/>
          </p15:clr>
        </p15:guide>
        <p15:guide id="10" pos="4604" userDrawn="1">
          <p15:clr>
            <a:srgbClr val="FBAE40"/>
          </p15:clr>
        </p15:guide>
        <p15:guide id="11" pos="544" userDrawn="1">
          <p15:clr>
            <a:srgbClr val="FBAE40"/>
          </p15:clr>
        </p15:guide>
        <p15:guide id="12" pos="295" userDrawn="1">
          <p15:clr>
            <a:srgbClr val="FBAE40"/>
          </p15:clr>
        </p15:guide>
        <p15:guide id="13" orient="horz" pos="282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line, zweizeilig + grüner Bal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7"/>
          <p:cNvSpPr txBox="1">
            <a:spLocks/>
          </p:cNvSpPr>
          <p:nvPr userDrawn="1"/>
        </p:nvSpPr>
        <p:spPr>
          <a:xfrm>
            <a:off x="323528" y="204678"/>
            <a:ext cx="9000999" cy="710888"/>
          </a:xfrm>
          <a:prstGeom prst="rect">
            <a:avLst/>
          </a:prstGeom>
          <a:solidFill>
            <a:srgbClr val="89BA17"/>
          </a:solidFill>
          <a:ln w="9525" cap="flat" cmpd="sng" algn="ctr">
            <a:noFill/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lIns="91440" tIns="36000" rIns="91440" bIns="72000" rtlCol="0" anchor="ctr" anchorCtr="0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88900" algn="l" defTabSz="457200"/>
            <a:endParaRPr lang="de-DE" sz="1800" dirty="0">
              <a:solidFill>
                <a:prstClr val="white"/>
              </a:solidFill>
              <a:latin typeface="Arial"/>
              <a:cs typeface="Arial"/>
            </a:endParaRPr>
          </a:p>
        </p:txBody>
      </p:sp>
      <p:sp>
        <p:nvSpPr>
          <p:cNvPr id="5" name="Titel 1"/>
          <p:cNvSpPr>
            <a:spLocks noGrp="1"/>
          </p:cNvSpPr>
          <p:nvPr>
            <p:ph type="title" hasCustomPrompt="1"/>
          </p:nvPr>
        </p:nvSpPr>
        <p:spPr>
          <a:xfrm>
            <a:off x="323529" y="204679"/>
            <a:ext cx="8856786" cy="538919"/>
          </a:xfrm>
          <a:prstGeom prst="rect">
            <a:avLst/>
          </a:prstGeom>
        </p:spPr>
        <p:txBody>
          <a:bodyPr lIns="90000" tIns="72000" rIns="90000" bIns="46800" anchor="t" anchorCtr="0">
            <a:normAutofit/>
          </a:bodyPr>
          <a:lstStyle>
            <a:lvl1pPr marL="108000" algn="l">
              <a:defRPr sz="1800" u="none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de-DE" dirty="0" smtClean="0"/>
              <a:t>Headline</a:t>
            </a:r>
            <a:br>
              <a:rPr lang="de-DE" dirty="0" smtClean="0"/>
            </a:br>
            <a:r>
              <a:rPr lang="de-DE" dirty="0" smtClean="0"/>
              <a:t>zweizeilig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11048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6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9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.png"/><Relationship Id="rId5" Type="http://schemas.openxmlformats.org/officeDocument/2006/relationships/image" Target="../media/image2.pn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hteck 8"/>
          <p:cNvSpPr/>
          <p:nvPr userDrawn="1"/>
        </p:nvSpPr>
        <p:spPr>
          <a:xfrm>
            <a:off x="4572000" y="0"/>
            <a:ext cx="4584612" cy="5155572"/>
          </a:xfrm>
          <a:prstGeom prst="rect">
            <a:avLst/>
          </a:prstGeom>
          <a:solidFill>
            <a:srgbClr val="89BA17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sp>
        <p:nvSpPr>
          <p:cNvPr id="10" name="Rechteck 9"/>
          <p:cNvSpPr/>
          <p:nvPr userDrawn="1"/>
        </p:nvSpPr>
        <p:spPr>
          <a:xfrm>
            <a:off x="7428928" y="4069534"/>
            <a:ext cx="1727684" cy="540060"/>
          </a:xfrm>
          <a:prstGeom prst="rect">
            <a:avLst/>
          </a:prstGeom>
          <a:solidFill>
            <a:srgbClr val="7FAD18"/>
          </a:solidFill>
          <a:ln>
            <a:noFill/>
          </a:ln>
          <a:effectLst>
            <a:outerShdw blurRad="136525" dist="63500" dir="2400000" algn="tl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13" name="Bild 12" descr="BUW_Logo-weis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46630" y="4135276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976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82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7" name="Rechteck 6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8" name="Bild 13" descr="BUW_Logo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2" name="Rechteck 11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1" name="Textfeld 10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Digitalisierung</a:t>
            </a:r>
            <a:endParaRPr lang="de-DE" sz="1100" dirty="0" smtClean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			</a:t>
            </a:r>
            <a:fld id="{D2B725D8-4EF0-4FF3-9B4A-C803504CF189}" type="slidenum">
              <a:rPr lang="de-DE" sz="11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‹Nr.›</a:t>
            </a:fld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437814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3" r:id="rId4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hteck 10"/>
          <p:cNvSpPr/>
          <p:nvPr/>
        </p:nvSpPr>
        <p:spPr>
          <a:xfrm>
            <a:off x="-12192" y="1"/>
            <a:ext cx="9156700" cy="5143499"/>
          </a:xfrm>
          <a:prstGeom prst="rect">
            <a:avLst/>
          </a:prstGeom>
          <a:gradFill flip="none" rotWithShape="1">
            <a:gsLst>
              <a:gs pos="0">
                <a:srgbClr val="818C98">
                  <a:alpha val="75000"/>
                </a:srgbClr>
              </a:gs>
              <a:gs pos="100000">
                <a:schemeClr val="bg1">
                  <a:lumMod val="95000"/>
                  <a:alpha val="73000"/>
                </a:schemeClr>
              </a:gs>
              <a:gs pos="51000">
                <a:schemeClr val="bg1"/>
              </a:gs>
            </a:gsLst>
            <a:lin ang="16200000" scaled="0"/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>
            <a:prstTxWarp prst="textNoShape">
              <a:avLst/>
            </a:prstTxWarp>
          </a:bodyPr>
          <a:lstStyle/>
          <a:p>
            <a:pPr algn="ctr"/>
            <a:endParaRPr lang="de-DE" sz="1800">
              <a:solidFill>
                <a:srgbClr val="FFFFFF"/>
              </a:solidFill>
              <a:ea typeface="ＭＳ Ｐゴシック" charset="-128"/>
              <a:cs typeface="ＭＳ Ｐゴシック" charset="-128"/>
            </a:endParaRPr>
          </a:p>
        </p:txBody>
      </p:sp>
      <p:pic>
        <p:nvPicPr>
          <p:cNvPr id="13" name="Bild 11" descr="Logo_BUW-1.Weiss-01.png"/>
          <p:cNvPicPr>
            <a:picLocks noChangeAspect="1"/>
          </p:cNvPicPr>
          <p:nvPr/>
        </p:nvPicPr>
        <p:blipFill>
          <a:blip r:embed="rId5" cstate="email">
            <a:alphaModFix am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535657" y="708543"/>
            <a:ext cx="2606675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hteck 11"/>
          <p:cNvSpPr/>
          <p:nvPr userDrawn="1"/>
        </p:nvSpPr>
        <p:spPr>
          <a:xfrm>
            <a:off x="7668344" y="4533496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5" name="Bild 13" descr="BUW_Logo-weiss.png"/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4587975"/>
            <a:ext cx="1019946" cy="341244"/>
          </a:xfrm>
          <a:prstGeom prst="rect">
            <a:avLst/>
          </a:prstGeom>
        </p:spPr>
      </p:pic>
      <p:sp>
        <p:nvSpPr>
          <p:cNvPr id="16" name="Rechteck 15"/>
          <p:cNvSpPr/>
          <p:nvPr userDrawn="1"/>
        </p:nvSpPr>
        <p:spPr>
          <a:xfrm>
            <a:off x="323528" y="4533496"/>
            <a:ext cx="7272808" cy="440935"/>
          </a:xfrm>
          <a:prstGeom prst="rect">
            <a:avLst/>
          </a:prstGeom>
          <a:solidFill>
            <a:srgbClr val="FFFFFF">
              <a:alpha val="91000"/>
            </a:srgbClr>
          </a:solidFill>
          <a:ln>
            <a:noFill/>
          </a:ln>
          <a:effectLst>
            <a:outerShdw blurRad="95250" dist="50800" dir="8700000" algn="tl" rotWithShape="0">
              <a:prstClr val="black">
                <a:alpha val="34000"/>
              </a:prst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>
              <a:solidFill>
                <a:prstClr val="white"/>
              </a:solidFill>
            </a:endParaRPr>
          </a:p>
        </p:txBody>
      </p:sp>
      <p:sp>
        <p:nvSpPr>
          <p:cNvPr id="17" name="Textfeld 16"/>
          <p:cNvSpPr txBox="1"/>
          <p:nvPr userDrawn="1"/>
        </p:nvSpPr>
        <p:spPr>
          <a:xfrm>
            <a:off x="468313" y="4533496"/>
            <a:ext cx="547184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1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Digitalisierung</a:t>
            </a:r>
          </a:p>
          <a:p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Dr. Torsten </a:t>
            </a:r>
            <a:r>
              <a:rPr lang="de-DE" sz="1100" dirty="0" err="1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Rathmann</a:t>
            </a:r>
            <a:r>
              <a:rPr lang="de-DE" sz="11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/>
                <a:cs typeface="Arial"/>
              </a:rPr>
              <a:t> | Forschungsdatenmanagement</a:t>
            </a:r>
            <a:endParaRPr lang="de-DE" sz="1100" dirty="0">
              <a:solidFill>
                <a:schemeClr val="tx1">
                  <a:lumMod val="75000"/>
                  <a:lumOff val="2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18" name="Titelplatzhalter 1"/>
          <p:cNvSpPr>
            <a:spLocks noGrp="1"/>
          </p:cNvSpPr>
          <p:nvPr>
            <p:ph type="title"/>
          </p:nvPr>
        </p:nvSpPr>
        <p:spPr>
          <a:xfrm>
            <a:off x="323528" y="205978"/>
            <a:ext cx="8436770" cy="10958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19" name="Textplatzhalter 2"/>
          <p:cNvSpPr>
            <a:spLocks noGrp="1"/>
          </p:cNvSpPr>
          <p:nvPr>
            <p:ph type="body" idx="1"/>
          </p:nvPr>
        </p:nvSpPr>
        <p:spPr>
          <a:xfrm>
            <a:off x="323528" y="1491630"/>
            <a:ext cx="8436770" cy="29960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458818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27" name="Gerade Verbindung 12"/>
          <p:cNvCxnSpPr>
            <a:cxnSpLocks noChangeShapeType="1"/>
          </p:cNvCxnSpPr>
          <p:nvPr userDrawn="1"/>
        </p:nvCxnSpPr>
        <p:spPr bwMode="auto">
          <a:xfrm>
            <a:off x="-6350" y="699542"/>
            <a:ext cx="9163050" cy="1191"/>
          </a:xfrm>
          <a:prstGeom prst="line">
            <a:avLst/>
          </a:prstGeom>
          <a:noFill/>
          <a:ln w="25400">
            <a:solidFill>
              <a:srgbClr val="89BA1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00363" name="Text Box 11"/>
          <p:cNvSpPr txBox="1">
            <a:spLocks noChangeArrowheads="1"/>
          </p:cNvSpPr>
          <p:nvPr/>
        </p:nvSpPr>
        <p:spPr bwMode="auto">
          <a:xfrm>
            <a:off x="3646419" y="439956"/>
            <a:ext cx="762000" cy="138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defTabSz="817563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r"/>
            <a:fld id="{1A85F193-EBA8-BD46-9CCC-E5C7B97770D7}" type="slidenum">
              <a:rPr lang="de-DE" sz="900" smtClean="0">
                <a:solidFill>
                  <a:srgbClr val="000000"/>
                </a:solidFill>
                <a:latin typeface="Arial" charset="0"/>
                <a:cs typeface="Univers 55" charset="0"/>
              </a:rPr>
              <a:pPr algn="r"/>
              <a:t>‹Nr.›</a:t>
            </a:fld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 </a:t>
            </a:r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von 20</a:t>
            </a:r>
          </a:p>
        </p:txBody>
      </p:sp>
      <p:sp>
        <p:nvSpPr>
          <p:cNvPr id="100365" name="Text Box 13"/>
          <p:cNvSpPr txBox="1">
            <a:spLocks noChangeArrowheads="1"/>
          </p:cNvSpPr>
          <p:nvPr/>
        </p:nvSpPr>
        <p:spPr bwMode="auto">
          <a:xfrm>
            <a:off x="231775" y="134542"/>
            <a:ext cx="3509962" cy="4462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>
            <a:lvl1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 eaLnBrk="0" hangingPunct="0"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60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r>
              <a:rPr lang="de-DE" sz="1100" b="1" dirty="0">
                <a:solidFill>
                  <a:srgbClr val="000000"/>
                </a:solidFill>
                <a:latin typeface="Arial" charset="0"/>
                <a:cs typeface="Univers 65 Bold" charset="0"/>
              </a:rPr>
              <a:t>PROF. DR. MAXIMILIAN MUSTERMANN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BEISPIELVORLESUNG ZUM THEMA </a:t>
            </a:r>
          </a:p>
          <a:p>
            <a:r>
              <a:rPr lang="de-DE" sz="900" dirty="0">
                <a:solidFill>
                  <a:srgbClr val="000000"/>
                </a:solidFill>
                <a:latin typeface="Arial" charset="0"/>
                <a:cs typeface="Univers 55" charset="0"/>
              </a:rPr>
              <a:t>„MUSTERÜBERSCHRIFTEN FÜR </a:t>
            </a:r>
            <a:r>
              <a:rPr lang="de-DE" sz="900" dirty="0" smtClean="0">
                <a:solidFill>
                  <a:srgbClr val="000000"/>
                </a:solidFill>
                <a:latin typeface="Arial" charset="0"/>
                <a:cs typeface="Univers 55" charset="0"/>
              </a:rPr>
              <a:t>POWERPOINTFOLIEN“</a:t>
            </a:r>
            <a:endParaRPr lang="de-DE" sz="900" dirty="0">
              <a:solidFill>
                <a:srgbClr val="000000"/>
              </a:solidFill>
              <a:latin typeface="Arial" charset="0"/>
              <a:cs typeface="Univers 55" charset="0"/>
            </a:endParaRPr>
          </a:p>
        </p:txBody>
      </p:sp>
      <p:pic>
        <p:nvPicPr>
          <p:cNvPr id="1032" name="Bild 17" descr="beispiellogo.eps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9838" y="147928"/>
            <a:ext cx="1200474" cy="516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hteck 1"/>
          <p:cNvSpPr/>
          <p:nvPr userDrawn="1"/>
        </p:nvSpPr>
        <p:spPr bwMode="auto">
          <a:xfrm>
            <a:off x="0" y="0"/>
            <a:ext cx="9144000" cy="5143500"/>
          </a:xfrm>
          <a:prstGeom prst="rect">
            <a:avLst/>
          </a:prstGeom>
          <a:noFill/>
          <a:ln w="19050" cap="flat" cmpd="sng" algn="ctr">
            <a:solidFill>
              <a:schemeClr val="bg1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60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" pitchFamily="67" charset="0"/>
            </a:endParaRPr>
          </a:p>
        </p:txBody>
      </p:sp>
      <p:sp>
        <p:nvSpPr>
          <p:cNvPr id="11" name="Rechteck 10"/>
          <p:cNvSpPr/>
          <p:nvPr userDrawn="1"/>
        </p:nvSpPr>
        <p:spPr>
          <a:xfrm>
            <a:off x="7668344" y="123478"/>
            <a:ext cx="1475656" cy="441521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25400" dir="852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1800"/>
          </a:p>
        </p:txBody>
      </p:sp>
      <p:pic>
        <p:nvPicPr>
          <p:cNvPr id="12" name="Bild 13" descr="BUW_Logo-weiss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40352" y="177957"/>
            <a:ext cx="1019946" cy="3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1127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ransition/>
  <p:timing>
    <p:tnLst>
      <p:par>
        <p:cTn id="1" dur="indefinite" restart="never" nodeType="tmRoot"/>
      </p:par>
    </p:tnLst>
  </p:timing>
  <p:txStyles>
    <p:titleStyle>
      <a:lvl1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+mj-lt"/>
          <a:ea typeface="ＭＳ Ｐゴシック" pitchFamily="68" charset="-128"/>
          <a:cs typeface="ＭＳ Ｐゴシック" pitchFamily="68" charset="-128"/>
        </a:defRPr>
      </a:lvl1pPr>
      <a:lvl2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2pPr>
      <a:lvl3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3pPr>
      <a:lvl4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4pPr>
      <a:lvl5pPr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  <a:ea typeface="ＭＳ Ｐゴシック" pitchFamily="68" charset="-128"/>
          <a:cs typeface="ＭＳ Ｐゴシック" pitchFamily="68" charset="-128"/>
        </a:defRPr>
      </a:lvl5pPr>
      <a:lvl6pPr marL="4572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6pPr>
      <a:lvl7pPr marL="9144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7pPr>
      <a:lvl8pPr marL="13716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8pPr>
      <a:lvl9pPr marL="1828800" algn="l" defTabSz="817563" rtl="0" eaLnBrk="1" fontAlgn="base" hangingPunct="1">
        <a:spcBef>
          <a:spcPct val="0"/>
        </a:spcBef>
        <a:spcAft>
          <a:spcPct val="0"/>
        </a:spcAft>
        <a:defRPr sz="2200">
          <a:solidFill>
            <a:srgbClr val="333333"/>
          </a:solidFill>
          <a:latin typeface="Arial" pitchFamily="67" charset="0"/>
        </a:defRPr>
      </a:lvl9pPr>
    </p:titleStyle>
    <p:bodyStyle>
      <a:lvl1pPr marL="255588" indent="-255588" algn="l" defTabSz="817563" rtl="0" eaLnBrk="1" fontAlgn="base" hangingPunct="1">
        <a:spcBef>
          <a:spcPct val="20000"/>
        </a:spcBef>
        <a:spcAft>
          <a:spcPct val="0"/>
        </a:spcAft>
        <a:buClr>
          <a:srgbClr val="333333"/>
        </a:buClr>
        <a:buSzPct val="65000"/>
        <a:buFont typeface="Wingdings" charset="0"/>
        <a:buChar char="n"/>
        <a:defRPr sz="1600">
          <a:solidFill>
            <a:schemeClr val="tx1"/>
          </a:solidFill>
          <a:latin typeface="+mn-lt"/>
          <a:ea typeface="ＭＳ Ｐゴシック" pitchFamily="68" charset="-128"/>
          <a:cs typeface="ＭＳ Ｐゴシック" pitchFamily="68" charset="-128"/>
        </a:defRPr>
      </a:lvl1pPr>
      <a:lvl2pPr marL="588963" indent="-163513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buChar char="–"/>
        <a:defRPr sz="1200">
          <a:solidFill>
            <a:schemeClr val="tx1"/>
          </a:solidFill>
          <a:latin typeface="+mn-lt"/>
          <a:ea typeface="ＭＳ Ｐゴシック" pitchFamily="67" charset="-128"/>
        </a:defRPr>
      </a:lvl2pPr>
      <a:lvl3pPr marL="939800" indent="-180975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200">
          <a:solidFill>
            <a:schemeClr val="tx1"/>
          </a:solidFill>
          <a:latin typeface="+mn-lt"/>
          <a:ea typeface="ＭＳ Ｐゴシック" pitchFamily="67" charset="-128"/>
        </a:defRPr>
      </a:lvl3pPr>
      <a:lvl4pPr marL="1274763" indent="-165100" algn="l" defTabSz="817563" rtl="0" eaLnBrk="1" fontAlgn="base" hangingPunct="1">
        <a:lnSpc>
          <a:spcPct val="125000"/>
        </a:lnSpc>
        <a:spcBef>
          <a:spcPct val="20000"/>
        </a:spcBef>
        <a:spcAft>
          <a:spcPct val="0"/>
        </a:spcAft>
        <a:buClr>
          <a:schemeClr val="tx1"/>
        </a:buClr>
        <a:defRPr sz="1000">
          <a:solidFill>
            <a:schemeClr val="tx1"/>
          </a:solidFill>
          <a:latin typeface="Verdana" pitchFamily="67" charset="0"/>
          <a:ea typeface="ＭＳ Ｐゴシック" pitchFamily="67" charset="-128"/>
        </a:defRPr>
      </a:lvl4pPr>
      <a:lvl5pPr marL="19034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5pPr>
      <a:lvl6pPr marL="23606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6pPr>
      <a:lvl7pPr marL="28178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7pPr>
      <a:lvl8pPr marL="32750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8pPr>
      <a:lvl9pPr marL="3732213" indent="-203200" algn="l" defTabSz="817563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Char char="–"/>
        <a:defRPr sz="1100">
          <a:solidFill>
            <a:schemeClr val="bg2"/>
          </a:solidFill>
          <a:latin typeface="Verdana" pitchFamily="67" charset="0"/>
          <a:ea typeface="ＭＳ Ｐゴシック" pitchFamily="67" charset="-128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creativecommons.org/licenses/by-sa/3.0/legalcode" TargetMode="External"/><Relationship Id="rId2" Type="http://schemas.openxmlformats.org/officeDocument/2006/relationships/hyperlink" Target="https://de.wikipedia.org/wiki/Extensible_Markup_Language" TargetMode="External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tei-c.org/" TargetMode="Externa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hyperlink" Target="https://tei-c.org/" TargetMode="External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creativecommons.org/licenses/by/3.0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dfg.de/download/pdf/foerderung/grundlagen_dfg_foerderung/informationen_fachwissenschaften/geisteswissenschaften/standards_sprachkorpora.pdf" TargetMode="Externa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larin-d.net/" TargetMode="Externa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s://de.dariah.eu/" TargetMode="External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7.jpe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 05_2015_24.JPG"/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-57783"/>
            <a:ext cx="9144001" cy="5201284"/>
          </a:xfrm>
          <a:prstGeom prst="rect">
            <a:avLst/>
          </a:prstGeom>
        </p:spPr>
      </p:pic>
      <p:sp>
        <p:nvSpPr>
          <p:cNvPr id="6" name="Freihandform 5"/>
          <p:cNvSpPr/>
          <p:nvPr/>
        </p:nvSpPr>
        <p:spPr>
          <a:xfrm>
            <a:off x="633413" y="598228"/>
            <a:ext cx="8331075" cy="1521956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/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t" anchorCtr="0">
            <a:noAutofit/>
          </a:bodyPr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>
                    <a:hueOff val="0"/>
                    <a:satOff val="0"/>
                    <a:lumOff val="0"/>
                    <a:alphaOff val="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defTabSz="622300">
              <a:spcBef>
                <a:spcPct val="0"/>
              </a:spcBef>
            </a:pPr>
            <a:r>
              <a:rPr lang="de-DE" sz="3200" dirty="0" smtClean="0">
                <a:solidFill>
                  <a:schemeClr val="bg1"/>
                </a:solidFill>
                <a:latin typeface="Arial"/>
                <a:cs typeface="Arial"/>
              </a:rPr>
              <a:t>Forschungsdatenmanagement - Digitalisierung</a:t>
            </a:r>
            <a:endParaRPr lang="de-DE" sz="2800" dirty="0" smtClean="0">
              <a:solidFill>
                <a:schemeClr val="bg1"/>
              </a:solidFill>
              <a:latin typeface="Arial"/>
              <a:cs typeface="Arial"/>
            </a:endParaRPr>
          </a:p>
          <a:p>
            <a:pPr lvl="0" defTabSz="622300">
              <a:spcBef>
                <a:spcPts val="1800"/>
              </a:spcBef>
              <a:spcAft>
                <a:spcPts val="1800"/>
              </a:spcAft>
            </a:pPr>
            <a:r>
              <a:rPr lang="de-DE" sz="2000" smtClean="0">
                <a:solidFill>
                  <a:schemeClr val="bg1"/>
                </a:solidFill>
                <a:latin typeface="Arial"/>
                <a:cs typeface="Arial"/>
              </a:rPr>
              <a:t>21.12.2023</a:t>
            </a:r>
            <a:endParaRPr lang="de-DE" sz="20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8" name="Rechteck 7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9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281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Scannen von Papiervorlagen</a:t>
            </a:r>
            <a:endParaRPr lang="de-DE" dirty="0"/>
          </a:p>
        </p:txBody>
      </p:sp>
      <p:pic>
        <p:nvPicPr>
          <p:cNvPr id="1029" name="Picture 5" descr="C:\Users\Rathmann\Documents\FDM\Schulungen\Materialien\Digitalisierung\Bookeye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293843" y="1110989"/>
            <a:ext cx="3867639" cy="290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539552" y="1203598"/>
            <a:ext cx="5094921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/>
              <a:t>Selbst scannen oder Dienstleister beauftragen?</a:t>
            </a:r>
            <a:br>
              <a:rPr lang="de-DE" sz="2000" dirty="0" smtClean="0"/>
            </a:br>
            <a:r>
              <a:rPr lang="de-DE" sz="2000" dirty="0" smtClean="0"/>
              <a:t>Am besten Pilotprojekt</a:t>
            </a:r>
          </a:p>
          <a:p>
            <a:endParaRPr lang="de-DE" sz="2000" dirty="0"/>
          </a:p>
          <a:p>
            <a:r>
              <a:rPr lang="de-DE" sz="2000" dirty="0" smtClean="0"/>
              <a:t>Welches Gerät?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de-DE" sz="2000" dirty="0" smtClean="0"/>
              <a:t>UB hat mehrere Scan-Arbeitsplätze</a:t>
            </a:r>
          </a:p>
          <a:p>
            <a:pPr marL="285750" indent="-180000">
              <a:buFont typeface="Arial" panose="020B0604020202020204" pitchFamily="34" charset="0"/>
              <a:buChar char="•"/>
            </a:pPr>
            <a:r>
              <a:rPr lang="de-DE" sz="2000" dirty="0" smtClean="0"/>
              <a:t>Fragen Sie nach den Speicherformaten</a:t>
            </a:r>
            <a:endParaRPr lang="de-DE" sz="2000" dirty="0"/>
          </a:p>
        </p:txBody>
      </p:sp>
      <p:sp>
        <p:nvSpPr>
          <p:cNvPr id="4" name="Textfeld 3"/>
          <p:cNvSpPr txBox="1"/>
          <p:nvPr/>
        </p:nvSpPr>
        <p:spPr>
          <a:xfrm>
            <a:off x="4078230" y="3795886"/>
            <a:ext cx="171790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Buchscanner</a:t>
            </a:r>
          </a:p>
          <a:p>
            <a:r>
              <a:rPr lang="de-DE" sz="1400" dirty="0" smtClean="0"/>
              <a:t>Foto: Sandra </a:t>
            </a:r>
            <a:r>
              <a:rPr lang="de-DE" sz="1400" dirty="0" err="1" smtClean="0"/>
              <a:t>Burgath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6631137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Hilfsmittel</a:t>
            </a:r>
            <a:endParaRPr lang="de-DE" dirty="0"/>
          </a:p>
        </p:txBody>
      </p:sp>
      <p:pic>
        <p:nvPicPr>
          <p:cNvPr id="2052" name="Picture 4" descr="C:\Users\Rathmann\Documents\FDM\Schulungen\Materialien\Digitalisierung\Handschuh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93530" y="699542"/>
            <a:ext cx="2592288" cy="1946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Rathmann\Documents\FDM\Schulungen\Materialien\Digitalisierung\Schaumstoffkeil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699544"/>
            <a:ext cx="2592288" cy="1946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C:\Users\Rathmann\Documents\FDM\Schulungen\Materialien\Digitalisierung\Farb-_und_Graukarte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5688124" y="1176089"/>
            <a:ext cx="3744415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3913848" y="2859782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Handschuhe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99592" y="2860634"/>
            <a:ext cx="1782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Schaumstoffkeile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4082979" y="4026862"/>
            <a:ext cx="20731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Farb- und Graukarte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611560" y="4211528"/>
            <a:ext cx="178843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Fotos: </a:t>
            </a:r>
            <a:r>
              <a:rPr lang="de-DE" sz="1400" dirty="0"/>
              <a:t>Sandra </a:t>
            </a:r>
            <a:r>
              <a:rPr lang="de-DE" sz="1400" dirty="0" err="1" smtClean="0"/>
              <a:t>Burgath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8168900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Rathmann\Documents\FDM\Schulungen\Materialien\Digitalisierung\Buecherfing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35563" y="579532"/>
            <a:ext cx="4416489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Rathmann\Documents\FDM\Schulungen\Materialien\Digitalisierung\V-Glasplatte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4235963" y="579531"/>
            <a:ext cx="4416489" cy="33123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270385" y="2141443"/>
            <a:ext cx="91723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Bücher-</a:t>
            </a:r>
          </a:p>
          <a:p>
            <a:r>
              <a:rPr lang="de-DE" dirty="0" err="1" smtClean="0"/>
              <a:t>finger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8108163" y="2211710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V-Glas-</a:t>
            </a:r>
            <a:br>
              <a:rPr lang="de-DE" dirty="0" smtClean="0"/>
            </a:br>
            <a:r>
              <a:rPr lang="de-DE" dirty="0" smtClean="0"/>
              <a:t>platte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8071712" y="3676563"/>
            <a:ext cx="759119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Fotos: </a:t>
            </a:r>
          </a:p>
          <a:p>
            <a:r>
              <a:rPr lang="de-DE" sz="1400" dirty="0" smtClean="0"/>
              <a:t>Sandra </a:t>
            </a:r>
          </a:p>
          <a:p>
            <a:r>
              <a:rPr lang="de-DE" sz="1400" dirty="0" err="1" smtClean="0"/>
              <a:t>Burgath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24812391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2328923" y="1007539"/>
            <a:ext cx="117378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Rastergrafik</a:t>
            </a:r>
            <a:endParaRPr lang="de-DE" sz="1600" dirty="0"/>
          </a:p>
        </p:txBody>
      </p:sp>
      <p:sp>
        <p:nvSpPr>
          <p:cNvPr id="3" name="Textfeld 2"/>
          <p:cNvSpPr txBox="1"/>
          <p:nvPr/>
        </p:nvSpPr>
        <p:spPr>
          <a:xfrm>
            <a:off x="1757997" y="1559067"/>
            <a:ext cx="2315634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Gliederungserkennung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1428932" y="2141373"/>
            <a:ext cx="2973763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OCR</a:t>
            </a:r>
          </a:p>
          <a:p>
            <a:pPr algn="ctr"/>
            <a:r>
              <a:rPr lang="de-DE" dirty="0" smtClean="0"/>
              <a:t>Optical </a:t>
            </a:r>
            <a:r>
              <a:rPr lang="de-DE" dirty="0" err="1" smtClean="0"/>
              <a:t>Character</a:t>
            </a:r>
            <a:r>
              <a:rPr lang="de-DE" dirty="0" smtClean="0"/>
              <a:t> Recognition</a:t>
            </a:r>
          </a:p>
        </p:txBody>
      </p:sp>
      <p:sp>
        <p:nvSpPr>
          <p:cNvPr id="5" name="Textfeld 4"/>
          <p:cNvSpPr txBox="1"/>
          <p:nvPr/>
        </p:nvSpPr>
        <p:spPr>
          <a:xfrm>
            <a:off x="1484269" y="3013971"/>
            <a:ext cx="286309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IWR</a:t>
            </a:r>
          </a:p>
          <a:p>
            <a:pPr algn="ctr"/>
            <a:r>
              <a:rPr lang="de-DE" dirty="0" smtClean="0"/>
              <a:t>Intelligent Word Recognition</a:t>
            </a:r>
          </a:p>
        </p:txBody>
      </p:sp>
      <p:sp>
        <p:nvSpPr>
          <p:cNvPr id="6" name="Textfeld 5"/>
          <p:cNvSpPr txBox="1"/>
          <p:nvPr/>
        </p:nvSpPr>
        <p:spPr>
          <a:xfrm>
            <a:off x="2237006" y="3882572"/>
            <a:ext cx="13522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Kodierter Text</a:t>
            </a:r>
            <a:endParaRPr lang="de-DE" sz="1600" dirty="0"/>
          </a:p>
        </p:txBody>
      </p:sp>
      <p:cxnSp>
        <p:nvCxnSpPr>
          <p:cNvPr id="8" name="Gerade Verbindung mit Pfeil 7"/>
          <p:cNvCxnSpPr>
            <a:stCxn id="2" idx="2"/>
            <a:endCxn id="3" idx="0"/>
          </p:cNvCxnSpPr>
          <p:nvPr/>
        </p:nvCxnSpPr>
        <p:spPr>
          <a:xfrm flipH="1">
            <a:off x="2915814" y="1346093"/>
            <a:ext cx="1" cy="2129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mit Pfeil 8"/>
          <p:cNvCxnSpPr/>
          <p:nvPr/>
        </p:nvCxnSpPr>
        <p:spPr>
          <a:xfrm flipH="1">
            <a:off x="2915815" y="1936115"/>
            <a:ext cx="1" cy="2129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Gerade Verbindung mit Pfeil 9"/>
          <p:cNvCxnSpPr/>
          <p:nvPr/>
        </p:nvCxnSpPr>
        <p:spPr>
          <a:xfrm flipH="1">
            <a:off x="2915816" y="2797562"/>
            <a:ext cx="1" cy="21297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 flipH="1">
            <a:off x="2915817" y="3658950"/>
            <a:ext cx="1" cy="234271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el 6"/>
          <p:cNvSpPr>
            <a:spLocks noGrp="1"/>
          </p:cNvSpPr>
          <p:nvPr>
            <p:ph type="title"/>
          </p:nvPr>
        </p:nvSpPr>
        <p:spPr>
          <a:xfrm>
            <a:off x="323529" y="204679"/>
            <a:ext cx="8136903" cy="322919"/>
          </a:xfrm>
        </p:spPr>
        <p:txBody>
          <a:bodyPr>
            <a:noAutofit/>
          </a:bodyPr>
          <a:lstStyle/>
          <a:p>
            <a:r>
              <a:rPr lang="de-DE" dirty="0" smtClean="0"/>
              <a:t>Nach dem </a:t>
            </a:r>
            <a:r>
              <a:rPr lang="de-DE" smtClean="0"/>
              <a:t>Scan: Texterkennung</a:t>
            </a:r>
            <a:endParaRPr lang="de-DE" dirty="0"/>
          </a:p>
        </p:txBody>
      </p:sp>
      <p:sp>
        <p:nvSpPr>
          <p:cNvPr id="13" name="Rechteck 12"/>
          <p:cNvSpPr/>
          <p:nvPr/>
        </p:nvSpPr>
        <p:spPr>
          <a:xfrm>
            <a:off x="4572000" y="217215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/>
              <a:t>Zeichenerkennung, z.B. durch Vergleich </a:t>
            </a:r>
          </a:p>
          <a:p>
            <a:r>
              <a:rPr lang="de-DE" sz="1600" dirty="0"/>
              <a:t>mit Mustern aus einer Datenbank</a:t>
            </a:r>
          </a:p>
        </p:txBody>
      </p:sp>
      <p:sp>
        <p:nvSpPr>
          <p:cNvPr id="14" name="Rechteck 13"/>
          <p:cNvSpPr/>
          <p:nvPr/>
        </p:nvSpPr>
        <p:spPr>
          <a:xfrm>
            <a:off x="4499992" y="3013971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600" dirty="0"/>
              <a:t>Korrektur auf Wortebene</a:t>
            </a:r>
          </a:p>
          <a:p>
            <a:r>
              <a:rPr lang="de-DE" sz="1600" dirty="0"/>
              <a:t>(mithilfe neuronaler Netzwerke)</a:t>
            </a:r>
          </a:p>
        </p:txBody>
      </p:sp>
    </p:spTree>
    <p:extLst>
      <p:ext uri="{BB962C8B-B14F-4D97-AF65-F5344CB8AC3E}">
        <p14:creationId xmlns:p14="http://schemas.microsoft.com/office/powerpoint/2010/main" val="4248220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2283718"/>
            <a:ext cx="7848872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 smtClean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Deutsche Forschungsgemeinschaft</a:t>
            </a:r>
            <a:endParaRPr lang="de-DE" sz="5400" dirty="0">
              <a:solidFill>
                <a:srgbClr val="89BA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5841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de-DE" dirty="0"/>
              <a:t>DFG-Praxisregeln "Digitalisierung</a:t>
            </a:r>
            <a:r>
              <a:rPr lang="de-DE" dirty="0" smtClean="0"/>
              <a:t>"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539553" y="1084257"/>
            <a:ext cx="8136903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Streng gültig für </a:t>
            </a:r>
            <a:r>
              <a:rPr lang="de-DE" sz="2000" dirty="0"/>
              <a:t>LIS-Projekte (</a:t>
            </a:r>
            <a:r>
              <a:rPr lang="de-DE" sz="2000" dirty="0" smtClean="0"/>
              <a:t>Wissenschaftliche Literaturversorgungs- und </a:t>
            </a:r>
            <a:r>
              <a:rPr lang="de-DE" sz="2000" dirty="0"/>
              <a:t>Informationssysteme)</a:t>
            </a:r>
            <a:endParaRPr lang="de-DE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Verlustfrei Speichern als TIFF, TIFF-LZW oder JPEG 2000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Empfohlene Auflösung für Vorlagen, die für die Betrachtung mit bloßem Auge gedacht sind: </a:t>
            </a:r>
            <a:r>
              <a:rPr lang="de-DE" sz="2000" dirty="0" smtClean="0"/>
              <a:t>300dpi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Persistenter </a:t>
            </a:r>
            <a:r>
              <a:rPr lang="de-DE" sz="2000" dirty="0" err="1" smtClean="0"/>
              <a:t>Identifikator</a:t>
            </a:r>
            <a:endParaRPr lang="de-DE" sz="2000" dirty="0" smtClean="0"/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Datenformat für Transkripte: XML/TEI (Text Encoding Initiative)</a:t>
            </a:r>
          </a:p>
          <a:p>
            <a:pPr marL="342900" indent="-34290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Falls eine Veröffentlichung erlaubt, Lizenz wählen, die freie Nachnutzung erlaubt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423456" y="699542"/>
            <a:ext cx="814440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/>
              <a:t>https://www.dfg.de/resource/blob/176108/898bf3574ad0ff3b1db525fa7d04c86c/12-151-v1216-de-data.pdf</a:t>
            </a:r>
          </a:p>
        </p:txBody>
      </p:sp>
    </p:spTree>
    <p:extLst>
      <p:ext uri="{BB962C8B-B14F-4D97-AF65-F5344CB8AC3E}">
        <p14:creationId xmlns:p14="http://schemas.microsoft.com/office/powerpoint/2010/main" val="13994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Praxisregeln „Digitalisierung“: Metadatenanforderungen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490674" y="785966"/>
            <a:ext cx="8329798" cy="37240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Metadaten </a:t>
            </a:r>
            <a:r>
              <a:rPr lang="de-DE" sz="2000" dirty="0" smtClean="0"/>
              <a:t>in </a:t>
            </a:r>
            <a:r>
              <a:rPr lang="de-DE" sz="2000" dirty="0"/>
              <a:t>einer von der Software unabhängigen und </a:t>
            </a:r>
            <a:r>
              <a:rPr lang="de-DE" sz="2000" dirty="0" smtClean="0"/>
              <a:t>standardkonformen Form bereitstellen (in der Regel XML)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Fachstandards berücksichtigen</a:t>
            </a:r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2000" dirty="0"/>
              <a:t>Metadaten müssen gegen das jeweilige XML-Schema valide sein </a:t>
            </a:r>
            <a:endParaRPr lang="de-DE" sz="2000" dirty="0" smtClean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Darüber </a:t>
            </a:r>
            <a:r>
              <a:rPr lang="de-DE" sz="2000" dirty="0"/>
              <a:t>hinaus auf semantische Korrektheit </a:t>
            </a:r>
            <a:r>
              <a:rPr lang="de-DE" sz="2000" dirty="0" smtClean="0"/>
              <a:t>prüfen</a:t>
            </a:r>
            <a:endParaRPr lang="de-DE" sz="2000" dirty="0"/>
          </a:p>
          <a:p>
            <a:pPr marL="285750" indent="-285750">
              <a:spcAft>
                <a:spcPts val="4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Deskriptive Metadaten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Metadata </a:t>
            </a:r>
            <a:r>
              <a:rPr lang="en-US" sz="1600" dirty="0"/>
              <a:t>Encoding and Transmission Standard / Metadata Object </a:t>
            </a:r>
            <a:r>
              <a:rPr lang="en-US" sz="1600" dirty="0" smtClean="0"/>
              <a:t>Description </a:t>
            </a:r>
            <a:r>
              <a:rPr lang="de-DE" sz="1600" dirty="0" smtClean="0"/>
              <a:t>Schema </a:t>
            </a:r>
            <a:r>
              <a:rPr lang="de-DE" sz="1600" dirty="0"/>
              <a:t>(</a:t>
            </a:r>
            <a:r>
              <a:rPr lang="de-DE" sz="1600" dirty="0" smtClean="0"/>
              <a:t>METS/MODS</a:t>
            </a:r>
            <a:r>
              <a:rPr lang="de-DE" sz="1600" dirty="0"/>
              <a:t>) für gedruckte Textwerke und </a:t>
            </a:r>
            <a:r>
              <a:rPr lang="de-DE" sz="1600" dirty="0" smtClean="0"/>
              <a:t>Archivgut</a:t>
            </a:r>
          </a:p>
          <a:p>
            <a:pPr marL="742950" lvl="1" indent="-285750"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en-US" sz="1600" dirty="0" smtClean="0"/>
              <a:t>Metadata </a:t>
            </a:r>
            <a:r>
              <a:rPr lang="en-US" sz="1600" dirty="0"/>
              <a:t>Encoding and Transmission Standard / Text Encoding </a:t>
            </a:r>
            <a:r>
              <a:rPr lang="en-US" sz="1600" dirty="0" smtClean="0"/>
              <a:t>Initiative </a:t>
            </a:r>
            <a:r>
              <a:rPr lang="de-DE" sz="1600" dirty="0" smtClean="0"/>
              <a:t>(METS/TEI) </a:t>
            </a:r>
            <a:r>
              <a:rPr lang="de-DE" sz="1600" dirty="0"/>
              <a:t>für </a:t>
            </a:r>
            <a:r>
              <a:rPr lang="de-DE" sz="1600" dirty="0" smtClean="0"/>
              <a:t>Handschriften</a:t>
            </a:r>
          </a:p>
          <a:p>
            <a:pPr marL="742950" lvl="1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1600" dirty="0" err="1" smtClean="0"/>
              <a:t>Lightwight</a:t>
            </a:r>
            <a:r>
              <a:rPr lang="de-DE" sz="1600" dirty="0" smtClean="0"/>
              <a:t> Information </a:t>
            </a:r>
            <a:r>
              <a:rPr lang="de-DE" sz="1600" dirty="0" err="1" smtClean="0"/>
              <a:t>Describing</a:t>
            </a:r>
            <a:r>
              <a:rPr lang="de-DE" sz="1600" dirty="0" smtClean="0"/>
              <a:t> Objects (LIDO) für bildhafte und dreidimensionale Objekte</a:t>
            </a:r>
          </a:p>
        </p:txBody>
      </p:sp>
    </p:spTree>
    <p:extLst>
      <p:ext uri="{BB962C8B-B14F-4D97-AF65-F5344CB8AC3E}">
        <p14:creationId xmlns:p14="http://schemas.microsoft.com/office/powerpoint/2010/main" val="222625791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Weitere Anforderungen der DFG bei Digitalisierungen</a:t>
            </a:r>
          </a:p>
        </p:txBody>
      </p:sp>
      <p:sp>
        <p:nvSpPr>
          <p:cNvPr id="14" name="Pfeil nach rechts 10"/>
          <p:cNvSpPr/>
          <p:nvPr/>
        </p:nvSpPr>
        <p:spPr>
          <a:xfrm rot="8400000" flipV="1">
            <a:off x="4634179" y="2373023"/>
            <a:ext cx="1877673" cy="1270809"/>
          </a:xfrm>
          <a:custGeom>
            <a:avLst/>
            <a:gdLst>
              <a:gd name="connsiteX0" fmla="*/ 0 w 2160240"/>
              <a:gd name="connsiteY0" fmla="*/ 80037 h 648072"/>
              <a:gd name="connsiteX1" fmla="*/ 1836204 w 2160240"/>
              <a:gd name="connsiteY1" fmla="*/ 80037 h 648072"/>
              <a:gd name="connsiteX2" fmla="*/ 1836204 w 2160240"/>
              <a:gd name="connsiteY2" fmla="*/ 0 h 648072"/>
              <a:gd name="connsiteX3" fmla="*/ 2160240 w 2160240"/>
              <a:gd name="connsiteY3" fmla="*/ 324036 h 648072"/>
              <a:gd name="connsiteX4" fmla="*/ 1836204 w 2160240"/>
              <a:gd name="connsiteY4" fmla="*/ 648072 h 648072"/>
              <a:gd name="connsiteX5" fmla="*/ 1836204 w 2160240"/>
              <a:gd name="connsiteY5" fmla="*/ 568035 h 648072"/>
              <a:gd name="connsiteX6" fmla="*/ 0 w 2160240"/>
              <a:gd name="connsiteY6" fmla="*/ 568035 h 648072"/>
              <a:gd name="connsiteX7" fmla="*/ 0 w 2160240"/>
              <a:gd name="connsiteY7" fmla="*/ 80037 h 648072"/>
              <a:gd name="connsiteX0" fmla="*/ 0 w 2160240"/>
              <a:gd name="connsiteY0" fmla="*/ 80037 h 648072"/>
              <a:gd name="connsiteX1" fmla="*/ 906335 w 2160240"/>
              <a:gd name="connsiteY1" fmla="*/ 78616 h 648072"/>
              <a:gd name="connsiteX2" fmla="*/ 1836204 w 2160240"/>
              <a:gd name="connsiteY2" fmla="*/ 80037 h 648072"/>
              <a:gd name="connsiteX3" fmla="*/ 1836204 w 2160240"/>
              <a:gd name="connsiteY3" fmla="*/ 0 h 648072"/>
              <a:gd name="connsiteX4" fmla="*/ 2160240 w 2160240"/>
              <a:gd name="connsiteY4" fmla="*/ 324036 h 648072"/>
              <a:gd name="connsiteX5" fmla="*/ 1836204 w 2160240"/>
              <a:gd name="connsiteY5" fmla="*/ 648072 h 648072"/>
              <a:gd name="connsiteX6" fmla="*/ 1836204 w 2160240"/>
              <a:gd name="connsiteY6" fmla="*/ 568035 h 648072"/>
              <a:gd name="connsiteX7" fmla="*/ 0 w 2160240"/>
              <a:gd name="connsiteY7" fmla="*/ 568035 h 648072"/>
              <a:gd name="connsiteX8" fmla="*/ 0 w 2160240"/>
              <a:gd name="connsiteY8" fmla="*/ 80037 h 648072"/>
              <a:gd name="connsiteX0" fmla="*/ 0 w 2160240"/>
              <a:gd name="connsiteY0" fmla="*/ 80037 h 648072"/>
              <a:gd name="connsiteX1" fmla="*/ 906335 w 2160240"/>
              <a:gd name="connsiteY1" fmla="*/ 78616 h 648072"/>
              <a:gd name="connsiteX2" fmla="*/ 1836204 w 2160240"/>
              <a:gd name="connsiteY2" fmla="*/ 80037 h 648072"/>
              <a:gd name="connsiteX3" fmla="*/ 1836204 w 2160240"/>
              <a:gd name="connsiteY3" fmla="*/ 0 h 648072"/>
              <a:gd name="connsiteX4" fmla="*/ 2160240 w 2160240"/>
              <a:gd name="connsiteY4" fmla="*/ 324036 h 648072"/>
              <a:gd name="connsiteX5" fmla="*/ 1836204 w 2160240"/>
              <a:gd name="connsiteY5" fmla="*/ 648072 h 648072"/>
              <a:gd name="connsiteX6" fmla="*/ 1836204 w 2160240"/>
              <a:gd name="connsiteY6" fmla="*/ 568035 h 648072"/>
              <a:gd name="connsiteX7" fmla="*/ 925254 w 2160240"/>
              <a:gd name="connsiteY7" fmla="*/ 570500 h 648072"/>
              <a:gd name="connsiteX8" fmla="*/ 0 w 2160240"/>
              <a:gd name="connsiteY8" fmla="*/ 568035 h 648072"/>
              <a:gd name="connsiteX9" fmla="*/ 0 w 2160240"/>
              <a:gd name="connsiteY9" fmla="*/ 80037 h 648072"/>
              <a:gd name="connsiteX0" fmla="*/ 0 w 2160240"/>
              <a:gd name="connsiteY0" fmla="*/ 80037 h 648072"/>
              <a:gd name="connsiteX1" fmla="*/ 906335 w 2160240"/>
              <a:gd name="connsiteY1" fmla="*/ 78616 h 648072"/>
              <a:gd name="connsiteX2" fmla="*/ 1836204 w 2160240"/>
              <a:gd name="connsiteY2" fmla="*/ 80037 h 648072"/>
              <a:gd name="connsiteX3" fmla="*/ 1836204 w 2160240"/>
              <a:gd name="connsiteY3" fmla="*/ 0 h 648072"/>
              <a:gd name="connsiteX4" fmla="*/ 2160240 w 2160240"/>
              <a:gd name="connsiteY4" fmla="*/ 324036 h 648072"/>
              <a:gd name="connsiteX5" fmla="*/ 1836204 w 2160240"/>
              <a:gd name="connsiteY5" fmla="*/ 648072 h 648072"/>
              <a:gd name="connsiteX6" fmla="*/ 1836204 w 2160240"/>
              <a:gd name="connsiteY6" fmla="*/ 568035 h 648072"/>
              <a:gd name="connsiteX7" fmla="*/ 925254 w 2160240"/>
              <a:gd name="connsiteY7" fmla="*/ 570500 h 648072"/>
              <a:gd name="connsiteX8" fmla="*/ 0 w 2160240"/>
              <a:gd name="connsiteY8" fmla="*/ 422992 h 648072"/>
              <a:gd name="connsiteX9" fmla="*/ 0 w 2160240"/>
              <a:gd name="connsiteY9" fmla="*/ 80037 h 648072"/>
              <a:gd name="connsiteX0" fmla="*/ 0 w 2179158"/>
              <a:gd name="connsiteY0" fmla="*/ 0 h 713078"/>
              <a:gd name="connsiteX1" fmla="*/ 925253 w 2179158"/>
              <a:gd name="connsiteY1" fmla="*/ 143622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944172 w 2179158"/>
              <a:gd name="connsiteY7" fmla="*/ 635506 h 713078"/>
              <a:gd name="connsiteX8" fmla="*/ 18918 w 2179158"/>
              <a:gd name="connsiteY8" fmla="*/ 487998 h 713078"/>
              <a:gd name="connsiteX9" fmla="*/ 0 w 2179158"/>
              <a:gd name="connsiteY9" fmla="*/ 0 h 713078"/>
              <a:gd name="connsiteX0" fmla="*/ 1256370 w 3435528"/>
              <a:gd name="connsiteY0" fmla="*/ 0 h 713078"/>
              <a:gd name="connsiteX1" fmla="*/ 2181623 w 3435528"/>
              <a:gd name="connsiteY1" fmla="*/ 143622 h 713078"/>
              <a:gd name="connsiteX2" fmla="*/ 3111492 w 3435528"/>
              <a:gd name="connsiteY2" fmla="*/ 145043 h 713078"/>
              <a:gd name="connsiteX3" fmla="*/ 3111492 w 3435528"/>
              <a:gd name="connsiteY3" fmla="*/ 65006 h 713078"/>
              <a:gd name="connsiteX4" fmla="*/ 3435528 w 3435528"/>
              <a:gd name="connsiteY4" fmla="*/ 389042 h 713078"/>
              <a:gd name="connsiteX5" fmla="*/ 3111492 w 3435528"/>
              <a:gd name="connsiteY5" fmla="*/ 713078 h 713078"/>
              <a:gd name="connsiteX6" fmla="*/ 3111492 w 3435528"/>
              <a:gd name="connsiteY6" fmla="*/ 633041 h 713078"/>
              <a:gd name="connsiteX7" fmla="*/ 2200542 w 3435528"/>
              <a:gd name="connsiteY7" fmla="*/ 635506 h 713078"/>
              <a:gd name="connsiteX8" fmla="*/ 1275288 w 3435528"/>
              <a:gd name="connsiteY8" fmla="*/ 487998 h 713078"/>
              <a:gd name="connsiteX9" fmla="*/ 1256370 w 3435528"/>
              <a:gd name="connsiteY9" fmla="*/ 0 h 713078"/>
              <a:gd name="connsiteX0" fmla="*/ 0 w 2179158"/>
              <a:gd name="connsiteY0" fmla="*/ 0 h 713078"/>
              <a:gd name="connsiteX1" fmla="*/ 925253 w 2179158"/>
              <a:gd name="connsiteY1" fmla="*/ 143622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944172 w 2179158"/>
              <a:gd name="connsiteY7" fmla="*/ 635506 h 713078"/>
              <a:gd name="connsiteX8" fmla="*/ 18918 w 2179158"/>
              <a:gd name="connsiteY8" fmla="*/ 487998 h 713078"/>
              <a:gd name="connsiteX9" fmla="*/ 0 w 2179158"/>
              <a:gd name="connsiteY9" fmla="*/ 0 h 713078"/>
              <a:gd name="connsiteX0" fmla="*/ 0 w 2179158"/>
              <a:gd name="connsiteY0" fmla="*/ 0 h 713078"/>
              <a:gd name="connsiteX1" fmla="*/ 925253 w 2179158"/>
              <a:gd name="connsiteY1" fmla="*/ 143622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944172 w 2179158"/>
              <a:gd name="connsiteY7" fmla="*/ 635506 h 713078"/>
              <a:gd name="connsiteX8" fmla="*/ 18918 w 2179158"/>
              <a:gd name="connsiteY8" fmla="*/ 487998 h 713078"/>
              <a:gd name="connsiteX9" fmla="*/ 0 w 2179158"/>
              <a:gd name="connsiteY9" fmla="*/ 0 h 713078"/>
              <a:gd name="connsiteX0" fmla="*/ 0 w 2179158"/>
              <a:gd name="connsiteY0" fmla="*/ 0 h 713078"/>
              <a:gd name="connsiteX1" fmla="*/ 1316238 w 2179158"/>
              <a:gd name="connsiteY1" fmla="*/ 137315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944172 w 2179158"/>
              <a:gd name="connsiteY7" fmla="*/ 635506 h 713078"/>
              <a:gd name="connsiteX8" fmla="*/ 18918 w 2179158"/>
              <a:gd name="connsiteY8" fmla="*/ 487998 h 713078"/>
              <a:gd name="connsiteX9" fmla="*/ 0 w 2179158"/>
              <a:gd name="connsiteY9" fmla="*/ 0 h 713078"/>
              <a:gd name="connsiteX0" fmla="*/ 0 w 2179158"/>
              <a:gd name="connsiteY0" fmla="*/ 0 h 713078"/>
              <a:gd name="connsiteX1" fmla="*/ 1316238 w 2179158"/>
              <a:gd name="connsiteY1" fmla="*/ 137315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1303626 w 2179158"/>
              <a:gd name="connsiteY7" fmla="*/ 648119 h 713078"/>
              <a:gd name="connsiteX8" fmla="*/ 18918 w 2179158"/>
              <a:gd name="connsiteY8" fmla="*/ 487998 h 713078"/>
              <a:gd name="connsiteX9" fmla="*/ 0 w 2179158"/>
              <a:gd name="connsiteY9" fmla="*/ 0 h 713078"/>
              <a:gd name="connsiteX0" fmla="*/ 0 w 2179158"/>
              <a:gd name="connsiteY0" fmla="*/ 0 h 713078"/>
              <a:gd name="connsiteX1" fmla="*/ 1316238 w 2179158"/>
              <a:gd name="connsiteY1" fmla="*/ 137315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1328850 w 2179158"/>
              <a:gd name="connsiteY7" fmla="*/ 629199 h 713078"/>
              <a:gd name="connsiteX8" fmla="*/ 1303626 w 2179158"/>
              <a:gd name="connsiteY8" fmla="*/ 648119 h 713078"/>
              <a:gd name="connsiteX9" fmla="*/ 18918 w 2179158"/>
              <a:gd name="connsiteY9" fmla="*/ 487998 h 713078"/>
              <a:gd name="connsiteX10" fmla="*/ 0 w 2179158"/>
              <a:gd name="connsiteY10" fmla="*/ 0 h 713078"/>
              <a:gd name="connsiteX0" fmla="*/ 0 w 2179158"/>
              <a:gd name="connsiteY0" fmla="*/ 0 h 713078"/>
              <a:gd name="connsiteX1" fmla="*/ 1316238 w 2179158"/>
              <a:gd name="connsiteY1" fmla="*/ 137315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1328850 w 2179158"/>
              <a:gd name="connsiteY7" fmla="*/ 629199 h 713078"/>
              <a:gd name="connsiteX8" fmla="*/ 1082909 w 2179158"/>
              <a:gd name="connsiteY8" fmla="*/ 629200 h 713078"/>
              <a:gd name="connsiteX9" fmla="*/ 18918 w 2179158"/>
              <a:gd name="connsiteY9" fmla="*/ 487998 h 713078"/>
              <a:gd name="connsiteX10" fmla="*/ 0 w 2179158"/>
              <a:gd name="connsiteY10" fmla="*/ 0 h 713078"/>
              <a:gd name="connsiteX0" fmla="*/ 0 w 2179158"/>
              <a:gd name="connsiteY0" fmla="*/ 0 h 713078"/>
              <a:gd name="connsiteX1" fmla="*/ 1316238 w 2179158"/>
              <a:gd name="connsiteY1" fmla="*/ 137315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1328850 w 2179158"/>
              <a:gd name="connsiteY7" fmla="*/ 629199 h 713078"/>
              <a:gd name="connsiteX8" fmla="*/ 887416 w 2179158"/>
              <a:gd name="connsiteY8" fmla="*/ 603975 h 713078"/>
              <a:gd name="connsiteX9" fmla="*/ 18918 w 2179158"/>
              <a:gd name="connsiteY9" fmla="*/ 487998 h 713078"/>
              <a:gd name="connsiteX10" fmla="*/ 0 w 2179158"/>
              <a:gd name="connsiteY10" fmla="*/ 0 h 713078"/>
              <a:gd name="connsiteX0" fmla="*/ 0 w 2179158"/>
              <a:gd name="connsiteY0" fmla="*/ 0 h 713078"/>
              <a:gd name="connsiteX1" fmla="*/ 1316238 w 2179158"/>
              <a:gd name="connsiteY1" fmla="*/ 137315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1328850 w 2179158"/>
              <a:gd name="connsiteY7" fmla="*/ 629199 h 713078"/>
              <a:gd name="connsiteX8" fmla="*/ 18918 w 2179158"/>
              <a:gd name="connsiteY8" fmla="*/ 487998 h 713078"/>
              <a:gd name="connsiteX9" fmla="*/ 0 w 2179158"/>
              <a:gd name="connsiteY9" fmla="*/ 0 h 713078"/>
              <a:gd name="connsiteX0" fmla="*/ 0 w 2179158"/>
              <a:gd name="connsiteY0" fmla="*/ 0 h 713078"/>
              <a:gd name="connsiteX1" fmla="*/ 1316238 w 2179158"/>
              <a:gd name="connsiteY1" fmla="*/ 137315 h 713078"/>
              <a:gd name="connsiteX2" fmla="*/ 1855122 w 2179158"/>
              <a:gd name="connsiteY2" fmla="*/ 145043 h 713078"/>
              <a:gd name="connsiteX3" fmla="*/ 1855122 w 2179158"/>
              <a:gd name="connsiteY3" fmla="*/ 65006 h 713078"/>
              <a:gd name="connsiteX4" fmla="*/ 2179158 w 2179158"/>
              <a:gd name="connsiteY4" fmla="*/ 389042 h 713078"/>
              <a:gd name="connsiteX5" fmla="*/ 1855122 w 2179158"/>
              <a:gd name="connsiteY5" fmla="*/ 713078 h 713078"/>
              <a:gd name="connsiteX6" fmla="*/ 1855122 w 2179158"/>
              <a:gd name="connsiteY6" fmla="*/ 633041 h 713078"/>
              <a:gd name="connsiteX7" fmla="*/ 1328850 w 2179158"/>
              <a:gd name="connsiteY7" fmla="*/ 629199 h 713078"/>
              <a:gd name="connsiteX8" fmla="*/ 18918 w 2179158"/>
              <a:gd name="connsiteY8" fmla="*/ 487998 h 713078"/>
              <a:gd name="connsiteX9" fmla="*/ 0 w 2179158"/>
              <a:gd name="connsiteY9" fmla="*/ 0 h 713078"/>
              <a:gd name="connsiteX0" fmla="*/ 162650 w 2341808"/>
              <a:gd name="connsiteY0" fmla="*/ 0 h 713078"/>
              <a:gd name="connsiteX1" fmla="*/ 1478888 w 2341808"/>
              <a:gd name="connsiteY1" fmla="*/ 137315 h 713078"/>
              <a:gd name="connsiteX2" fmla="*/ 2017772 w 2341808"/>
              <a:gd name="connsiteY2" fmla="*/ 145043 h 713078"/>
              <a:gd name="connsiteX3" fmla="*/ 2017772 w 2341808"/>
              <a:gd name="connsiteY3" fmla="*/ 65006 h 713078"/>
              <a:gd name="connsiteX4" fmla="*/ 2341808 w 2341808"/>
              <a:gd name="connsiteY4" fmla="*/ 389042 h 713078"/>
              <a:gd name="connsiteX5" fmla="*/ 2017772 w 2341808"/>
              <a:gd name="connsiteY5" fmla="*/ 713078 h 713078"/>
              <a:gd name="connsiteX6" fmla="*/ 2017772 w 2341808"/>
              <a:gd name="connsiteY6" fmla="*/ 633041 h 713078"/>
              <a:gd name="connsiteX7" fmla="*/ 1491500 w 2341808"/>
              <a:gd name="connsiteY7" fmla="*/ 629199 h 713078"/>
              <a:gd name="connsiteX8" fmla="*/ 0 w 2341808"/>
              <a:gd name="connsiteY8" fmla="*/ 489023 h 713078"/>
              <a:gd name="connsiteX9" fmla="*/ 162650 w 2341808"/>
              <a:gd name="connsiteY9" fmla="*/ 0 h 713078"/>
              <a:gd name="connsiteX0" fmla="*/ 222497 w 2341808"/>
              <a:gd name="connsiteY0" fmla="*/ 0 h 859068"/>
              <a:gd name="connsiteX1" fmla="*/ 1478888 w 2341808"/>
              <a:gd name="connsiteY1" fmla="*/ 283305 h 859068"/>
              <a:gd name="connsiteX2" fmla="*/ 2017772 w 2341808"/>
              <a:gd name="connsiteY2" fmla="*/ 291033 h 859068"/>
              <a:gd name="connsiteX3" fmla="*/ 2017772 w 2341808"/>
              <a:gd name="connsiteY3" fmla="*/ 210996 h 859068"/>
              <a:gd name="connsiteX4" fmla="*/ 2341808 w 2341808"/>
              <a:gd name="connsiteY4" fmla="*/ 535032 h 859068"/>
              <a:gd name="connsiteX5" fmla="*/ 2017772 w 2341808"/>
              <a:gd name="connsiteY5" fmla="*/ 859068 h 859068"/>
              <a:gd name="connsiteX6" fmla="*/ 2017772 w 2341808"/>
              <a:gd name="connsiteY6" fmla="*/ 779031 h 859068"/>
              <a:gd name="connsiteX7" fmla="*/ 1491500 w 2341808"/>
              <a:gd name="connsiteY7" fmla="*/ 775189 h 859068"/>
              <a:gd name="connsiteX8" fmla="*/ 0 w 2341808"/>
              <a:gd name="connsiteY8" fmla="*/ 635013 h 859068"/>
              <a:gd name="connsiteX9" fmla="*/ 222497 w 2341808"/>
              <a:gd name="connsiteY9" fmla="*/ 0 h 859068"/>
              <a:gd name="connsiteX0" fmla="*/ 168032 w 2287343"/>
              <a:gd name="connsiteY0" fmla="*/ 0 h 859068"/>
              <a:gd name="connsiteX1" fmla="*/ 1424423 w 2287343"/>
              <a:gd name="connsiteY1" fmla="*/ 283305 h 859068"/>
              <a:gd name="connsiteX2" fmla="*/ 1963307 w 2287343"/>
              <a:gd name="connsiteY2" fmla="*/ 291033 h 859068"/>
              <a:gd name="connsiteX3" fmla="*/ 1963307 w 2287343"/>
              <a:gd name="connsiteY3" fmla="*/ 210996 h 859068"/>
              <a:gd name="connsiteX4" fmla="*/ 2287343 w 2287343"/>
              <a:gd name="connsiteY4" fmla="*/ 535032 h 859068"/>
              <a:gd name="connsiteX5" fmla="*/ 1963307 w 2287343"/>
              <a:gd name="connsiteY5" fmla="*/ 859068 h 859068"/>
              <a:gd name="connsiteX6" fmla="*/ 1963307 w 2287343"/>
              <a:gd name="connsiteY6" fmla="*/ 779031 h 859068"/>
              <a:gd name="connsiteX7" fmla="*/ 1437035 w 2287343"/>
              <a:gd name="connsiteY7" fmla="*/ 775189 h 859068"/>
              <a:gd name="connsiteX8" fmla="*/ 0 w 2287343"/>
              <a:gd name="connsiteY8" fmla="*/ 466930 h 859068"/>
              <a:gd name="connsiteX9" fmla="*/ 168032 w 2287343"/>
              <a:gd name="connsiteY9" fmla="*/ 0 h 859068"/>
              <a:gd name="connsiteX0" fmla="*/ 168032 w 2287343"/>
              <a:gd name="connsiteY0" fmla="*/ 0 h 859068"/>
              <a:gd name="connsiteX1" fmla="*/ 1424423 w 2287343"/>
              <a:gd name="connsiteY1" fmla="*/ 283305 h 859068"/>
              <a:gd name="connsiteX2" fmla="*/ 1963307 w 2287343"/>
              <a:gd name="connsiteY2" fmla="*/ 291033 h 859068"/>
              <a:gd name="connsiteX3" fmla="*/ 1963307 w 2287343"/>
              <a:gd name="connsiteY3" fmla="*/ 210996 h 859068"/>
              <a:gd name="connsiteX4" fmla="*/ 2287343 w 2287343"/>
              <a:gd name="connsiteY4" fmla="*/ 535032 h 859068"/>
              <a:gd name="connsiteX5" fmla="*/ 1963307 w 2287343"/>
              <a:gd name="connsiteY5" fmla="*/ 859068 h 859068"/>
              <a:gd name="connsiteX6" fmla="*/ 1963307 w 2287343"/>
              <a:gd name="connsiteY6" fmla="*/ 779031 h 859068"/>
              <a:gd name="connsiteX7" fmla="*/ 1437035 w 2287343"/>
              <a:gd name="connsiteY7" fmla="*/ 775189 h 859068"/>
              <a:gd name="connsiteX8" fmla="*/ 0 w 2287343"/>
              <a:gd name="connsiteY8" fmla="*/ 466930 h 859068"/>
              <a:gd name="connsiteX9" fmla="*/ 168032 w 2287343"/>
              <a:gd name="connsiteY9" fmla="*/ 0 h 859068"/>
              <a:gd name="connsiteX0" fmla="*/ 168032 w 2287343"/>
              <a:gd name="connsiteY0" fmla="*/ 0 h 859068"/>
              <a:gd name="connsiteX1" fmla="*/ 1424423 w 2287343"/>
              <a:gd name="connsiteY1" fmla="*/ 283305 h 859068"/>
              <a:gd name="connsiteX2" fmla="*/ 1963307 w 2287343"/>
              <a:gd name="connsiteY2" fmla="*/ 291033 h 859068"/>
              <a:gd name="connsiteX3" fmla="*/ 1963307 w 2287343"/>
              <a:gd name="connsiteY3" fmla="*/ 210996 h 859068"/>
              <a:gd name="connsiteX4" fmla="*/ 2287343 w 2287343"/>
              <a:gd name="connsiteY4" fmla="*/ 535032 h 859068"/>
              <a:gd name="connsiteX5" fmla="*/ 1963307 w 2287343"/>
              <a:gd name="connsiteY5" fmla="*/ 859068 h 859068"/>
              <a:gd name="connsiteX6" fmla="*/ 1963307 w 2287343"/>
              <a:gd name="connsiteY6" fmla="*/ 779031 h 859068"/>
              <a:gd name="connsiteX7" fmla="*/ 1437035 w 2287343"/>
              <a:gd name="connsiteY7" fmla="*/ 775189 h 859068"/>
              <a:gd name="connsiteX8" fmla="*/ 0 w 2287343"/>
              <a:gd name="connsiteY8" fmla="*/ 466930 h 859068"/>
              <a:gd name="connsiteX9" fmla="*/ 168032 w 2287343"/>
              <a:gd name="connsiteY9" fmla="*/ 0 h 859068"/>
              <a:gd name="connsiteX0" fmla="*/ 168032 w 2287343"/>
              <a:gd name="connsiteY0" fmla="*/ 0 h 859068"/>
              <a:gd name="connsiteX1" fmla="*/ 1424423 w 2287343"/>
              <a:gd name="connsiteY1" fmla="*/ 283305 h 859068"/>
              <a:gd name="connsiteX2" fmla="*/ 1963307 w 2287343"/>
              <a:gd name="connsiteY2" fmla="*/ 291033 h 859068"/>
              <a:gd name="connsiteX3" fmla="*/ 1963307 w 2287343"/>
              <a:gd name="connsiteY3" fmla="*/ 210996 h 859068"/>
              <a:gd name="connsiteX4" fmla="*/ 2287343 w 2287343"/>
              <a:gd name="connsiteY4" fmla="*/ 535032 h 859068"/>
              <a:gd name="connsiteX5" fmla="*/ 1963307 w 2287343"/>
              <a:gd name="connsiteY5" fmla="*/ 859068 h 859068"/>
              <a:gd name="connsiteX6" fmla="*/ 1963307 w 2287343"/>
              <a:gd name="connsiteY6" fmla="*/ 779031 h 859068"/>
              <a:gd name="connsiteX7" fmla="*/ 1437035 w 2287343"/>
              <a:gd name="connsiteY7" fmla="*/ 775189 h 859068"/>
              <a:gd name="connsiteX8" fmla="*/ 0 w 2287343"/>
              <a:gd name="connsiteY8" fmla="*/ 466930 h 859068"/>
              <a:gd name="connsiteX9" fmla="*/ 168032 w 2287343"/>
              <a:gd name="connsiteY9" fmla="*/ 0 h 859068"/>
              <a:gd name="connsiteX0" fmla="*/ 168032 w 2287343"/>
              <a:gd name="connsiteY0" fmla="*/ 0 h 859068"/>
              <a:gd name="connsiteX1" fmla="*/ 1424423 w 2287343"/>
              <a:gd name="connsiteY1" fmla="*/ 283305 h 859068"/>
              <a:gd name="connsiteX2" fmla="*/ 1963307 w 2287343"/>
              <a:gd name="connsiteY2" fmla="*/ 291033 h 859068"/>
              <a:gd name="connsiteX3" fmla="*/ 1963307 w 2287343"/>
              <a:gd name="connsiteY3" fmla="*/ 210996 h 859068"/>
              <a:gd name="connsiteX4" fmla="*/ 2287343 w 2287343"/>
              <a:gd name="connsiteY4" fmla="*/ 535032 h 859068"/>
              <a:gd name="connsiteX5" fmla="*/ 1963307 w 2287343"/>
              <a:gd name="connsiteY5" fmla="*/ 859068 h 859068"/>
              <a:gd name="connsiteX6" fmla="*/ 1963307 w 2287343"/>
              <a:gd name="connsiteY6" fmla="*/ 779031 h 859068"/>
              <a:gd name="connsiteX7" fmla="*/ 1437035 w 2287343"/>
              <a:gd name="connsiteY7" fmla="*/ 775189 h 859068"/>
              <a:gd name="connsiteX8" fmla="*/ 0 w 2287343"/>
              <a:gd name="connsiteY8" fmla="*/ 466930 h 859068"/>
              <a:gd name="connsiteX9" fmla="*/ 168032 w 2287343"/>
              <a:gd name="connsiteY9" fmla="*/ 0 h 859068"/>
              <a:gd name="connsiteX0" fmla="*/ 254795 w 2374106"/>
              <a:gd name="connsiteY0" fmla="*/ 0 h 859068"/>
              <a:gd name="connsiteX1" fmla="*/ 1511186 w 2374106"/>
              <a:gd name="connsiteY1" fmla="*/ 283305 h 859068"/>
              <a:gd name="connsiteX2" fmla="*/ 2050070 w 2374106"/>
              <a:gd name="connsiteY2" fmla="*/ 291033 h 859068"/>
              <a:gd name="connsiteX3" fmla="*/ 2050070 w 2374106"/>
              <a:gd name="connsiteY3" fmla="*/ 210996 h 859068"/>
              <a:gd name="connsiteX4" fmla="*/ 2374106 w 2374106"/>
              <a:gd name="connsiteY4" fmla="*/ 535032 h 859068"/>
              <a:gd name="connsiteX5" fmla="*/ 2050070 w 2374106"/>
              <a:gd name="connsiteY5" fmla="*/ 859068 h 859068"/>
              <a:gd name="connsiteX6" fmla="*/ 2050070 w 2374106"/>
              <a:gd name="connsiteY6" fmla="*/ 779031 h 859068"/>
              <a:gd name="connsiteX7" fmla="*/ 1523798 w 2374106"/>
              <a:gd name="connsiteY7" fmla="*/ 775189 h 859068"/>
              <a:gd name="connsiteX8" fmla="*/ 0 w 2374106"/>
              <a:gd name="connsiteY8" fmla="*/ 453246 h 859068"/>
              <a:gd name="connsiteX9" fmla="*/ 254795 w 2374106"/>
              <a:gd name="connsiteY9" fmla="*/ 0 h 859068"/>
              <a:gd name="connsiteX0" fmla="*/ 254795 w 2374106"/>
              <a:gd name="connsiteY0" fmla="*/ 0 h 859068"/>
              <a:gd name="connsiteX1" fmla="*/ 1511186 w 2374106"/>
              <a:gd name="connsiteY1" fmla="*/ 283305 h 859068"/>
              <a:gd name="connsiteX2" fmla="*/ 2050070 w 2374106"/>
              <a:gd name="connsiteY2" fmla="*/ 291033 h 859068"/>
              <a:gd name="connsiteX3" fmla="*/ 2050070 w 2374106"/>
              <a:gd name="connsiteY3" fmla="*/ 210996 h 859068"/>
              <a:gd name="connsiteX4" fmla="*/ 2374106 w 2374106"/>
              <a:gd name="connsiteY4" fmla="*/ 535032 h 859068"/>
              <a:gd name="connsiteX5" fmla="*/ 2050070 w 2374106"/>
              <a:gd name="connsiteY5" fmla="*/ 859068 h 859068"/>
              <a:gd name="connsiteX6" fmla="*/ 2050070 w 2374106"/>
              <a:gd name="connsiteY6" fmla="*/ 779031 h 859068"/>
              <a:gd name="connsiteX7" fmla="*/ 1523798 w 2374106"/>
              <a:gd name="connsiteY7" fmla="*/ 775189 h 859068"/>
              <a:gd name="connsiteX8" fmla="*/ 0 w 2374106"/>
              <a:gd name="connsiteY8" fmla="*/ 453246 h 859068"/>
              <a:gd name="connsiteX9" fmla="*/ 254795 w 2374106"/>
              <a:gd name="connsiteY9" fmla="*/ 0 h 859068"/>
              <a:gd name="connsiteX0" fmla="*/ 254795 w 2374106"/>
              <a:gd name="connsiteY0" fmla="*/ 0 h 859068"/>
              <a:gd name="connsiteX1" fmla="*/ 1511186 w 2374106"/>
              <a:gd name="connsiteY1" fmla="*/ 283305 h 859068"/>
              <a:gd name="connsiteX2" fmla="*/ 2050070 w 2374106"/>
              <a:gd name="connsiteY2" fmla="*/ 291033 h 859068"/>
              <a:gd name="connsiteX3" fmla="*/ 2050070 w 2374106"/>
              <a:gd name="connsiteY3" fmla="*/ 210996 h 859068"/>
              <a:gd name="connsiteX4" fmla="*/ 2374106 w 2374106"/>
              <a:gd name="connsiteY4" fmla="*/ 535032 h 859068"/>
              <a:gd name="connsiteX5" fmla="*/ 2050070 w 2374106"/>
              <a:gd name="connsiteY5" fmla="*/ 859068 h 859068"/>
              <a:gd name="connsiteX6" fmla="*/ 2050070 w 2374106"/>
              <a:gd name="connsiteY6" fmla="*/ 779031 h 859068"/>
              <a:gd name="connsiteX7" fmla="*/ 1523798 w 2374106"/>
              <a:gd name="connsiteY7" fmla="*/ 775189 h 859068"/>
              <a:gd name="connsiteX8" fmla="*/ 0 w 2374106"/>
              <a:gd name="connsiteY8" fmla="*/ 453246 h 859068"/>
              <a:gd name="connsiteX9" fmla="*/ 254795 w 2374106"/>
              <a:gd name="connsiteY9" fmla="*/ 0 h 859068"/>
              <a:gd name="connsiteX0" fmla="*/ 254795 w 2374106"/>
              <a:gd name="connsiteY0" fmla="*/ 0 h 859068"/>
              <a:gd name="connsiteX1" fmla="*/ 1511186 w 2374106"/>
              <a:gd name="connsiteY1" fmla="*/ 283305 h 859068"/>
              <a:gd name="connsiteX2" fmla="*/ 2050070 w 2374106"/>
              <a:gd name="connsiteY2" fmla="*/ 291033 h 859068"/>
              <a:gd name="connsiteX3" fmla="*/ 2050070 w 2374106"/>
              <a:gd name="connsiteY3" fmla="*/ 210996 h 859068"/>
              <a:gd name="connsiteX4" fmla="*/ 2374106 w 2374106"/>
              <a:gd name="connsiteY4" fmla="*/ 535032 h 859068"/>
              <a:gd name="connsiteX5" fmla="*/ 2050070 w 2374106"/>
              <a:gd name="connsiteY5" fmla="*/ 859068 h 859068"/>
              <a:gd name="connsiteX6" fmla="*/ 2050070 w 2374106"/>
              <a:gd name="connsiteY6" fmla="*/ 779031 h 859068"/>
              <a:gd name="connsiteX7" fmla="*/ 1523798 w 2374106"/>
              <a:gd name="connsiteY7" fmla="*/ 775189 h 859068"/>
              <a:gd name="connsiteX8" fmla="*/ 0 w 2374106"/>
              <a:gd name="connsiteY8" fmla="*/ 453246 h 859068"/>
              <a:gd name="connsiteX9" fmla="*/ 254795 w 2374106"/>
              <a:gd name="connsiteY9" fmla="*/ 0 h 859068"/>
              <a:gd name="connsiteX0" fmla="*/ 254795 w 2374106"/>
              <a:gd name="connsiteY0" fmla="*/ 0 h 859068"/>
              <a:gd name="connsiteX1" fmla="*/ 1511186 w 2374106"/>
              <a:gd name="connsiteY1" fmla="*/ 283305 h 859068"/>
              <a:gd name="connsiteX2" fmla="*/ 2050070 w 2374106"/>
              <a:gd name="connsiteY2" fmla="*/ 291033 h 859068"/>
              <a:gd name="connsiteX3" fmla="*/ 2050070 w 2374106"/>
              <a:gd name="connsiteY3" fmla="*/ 210996 h 859068"/>
              <a:gd name="connsiteX4" fmla="*/ 2374106 w 2374106"/>
              <a:gd name="connsiteY4" fmla="*/ 535032 h 859068"/>
              <a:gd name="connsiteX5" fmla="*/ 2050070 w 2374106"/>
              <a:gd name="connsiteY5" fmla="*/ 859068 h 859068"/>
              <a:gd name="connsiteX6" fmla="*/ 2050070 w 2374106"/>
              <a:gd name="connsiteY6" fmla="*/ 779031 h 859068"/>
              <a:gd name="connsiteX7" fmla="*/ 1523798 w 2374106"/>
              <a:gd name="connsiteY7" fmla="*/ 775189 h 859068"/>
              <a:gd name="connsiteX8" fmla="*/ 0 w 2374106"/>
              <a:gd name="connsiteY8" fmla="*/ 453246 h 859068"/>
              <a:gd name="connsiteX9" fmla="*/ 254795 w 2374106"/>
              <a:gd name="connsiteY9" fmla="*/ 0 h 859068"/>
              <a:gd name="connsiteX0" fmla="*/ 254795 w 2374106"/>
              <a:gd name="connsiteY0" fmla="*/ 0 h 859068"/>
              <a:gd name="connsiteX1" fmla="*/ 1511186 w 2374106"/>
              <a:gd name="connsiteY1" fmla="*/ 283305 h 859068"/>
              <a:gd name="connsiteX2" fmla="*/ 2050070 w 2374106"/>
              <a:gd name="connsiteY2" fmla="*/ 291033 h 859068"/>
              <a:gd name="connsiteX3" fmla="*/ 2050070 w 2374106"/>
              <a:gd name="connsiteY3" fmla="*/ 210996 h 859068"/>
              <a:gd name="connsiteX4" fmla="*/ 2374106 w 2374106"/>
              <a:gd name="connsiteY4" fmla="*/ 535032 h 859068"/>
              <a:gd name="connsiteX5" fmla="*/ 2050070 w 2374106"/>
              <a:gd name="connsiteY5" fmla="*/ 859068 h 859068"/>
              <a:gd name="connsiteX6" fmla="*/ 2050070 w 2374106"/>
              <a:gd name="connsiteY6" fmla="*/ 779031 h 859068"/>
              <a:gd name="connsiteX7" fmla="*/ 1934811 w 2374106"/>
              <a:gd name="connsiteY7" fmla="*/ 784291 h 859068"/>
              <a:gd name="connsiteX8" fmla="*/ 0 w 2374106"/>
              <a:gd name="connsiteY8" fmla="*/ 453246 h 859068"/>
              <a:gd name="connsiteX9" fmla="*/ 254795 w 2374106"/>
              <a:gd name="connsiteY9" fmla="*/ 0 h 859068"/>
              <a:gd name="connsiteX0" fmla="*/ 254795 w 2374106"/>
              <a:gd name="connsiteY0" fmla="*/ 0 h 859068"/>
              <a:gd name="connsiteX1" fmla="*/ 1953684 w 2374106"/>
              <a:gd name="connsiteY1" fmla="*/ 290686 h 859068"/>
              <a:gd name="connsiteX2" fmla="*/ 2050070 w 2374106"/>
              <a:gd name="connsiteY2" fmla="*/ 291033 h 859068"/>
              <a:gd name="connsiteX3" fmla="*/ 2050070 w 2374106"/>
              <a:gd name="connsiteY3" fmla="*/ 210996 h 859068"/>
              <a:gd name="connsiteX4" fmla="*/ 2374106 w 2374106"/>
              <a:gd name="connsiteY4" fmla="*/ 535032 h 859068"/>
              <a:gd name="connsiteX5" fmla="*/ 2050070 w 2374106"/>
              <a:gd name="connsiteY5" fmla="*/ 859068 h 859068"/>
              <a:gd name="connsiteX6" fmla="*/ 2050070 w 2374106"/>
              <a:gd name="connsiteY6" fmla="*/ 779031 h 859068"/>
              <a:gd name="connsiteX7" fmla="*/ 1934811 w 2374106"/>
              <a:gd name="connsiteY7" fmla="*/ 784291 h 859068"/>
              <a:gd name="connsiteX8" fmla="*/ 0 w 2374106"/>
              <a:gd name="connsiteY8" fmla="*/ 453246 h 859068"/>
              <a:gd name="connsiteX9" fmla="*/ 254795 w 2374106"/>
              <a:gd name="connsiteY9" fmla="*/ 0 h 859068"/>
              <a:gd name="connsiteX0" fmla="*/ 873033 w 2374106"/>
              <a:gd name="connsiteY0" fmla="*/ 0 h 1172027"/>
              <a:gd name="connsiteX1" fmla="*/ 1953684 w 2374106"/>
              <a:gd name="connsiteY1" fmla="*/ 603645 h 1172027"/>
              <a:gd name="connsiteX2" fmla="*/ 2050070 w 2374106"/>
              <a:gd name="connsiteY2" fmla="*/ 603992 h 1172027"/>
              <a:gd name="connsiteX3" fmla="*/ 2050070 w 2374106"/>
              <a:gd name="connsiteY3" fmla="*/ 523955 h 1172027"/>
              <a:gd name="connsiteX4" fmla="*/ 2374106 w 2374106"/>
              <a:gd name="connsiteY4" fmla="*/ 847991 h 1172027"/>
              <a:gd name="connsiteX5" fmla="*/ 2050070 w 2374106"/>
              <a:gd name="connsiteY5" fmla="*/ 1172027 h 1172027"/>
              <a:gd name="connsiteX6" fmla="*/ 2050070 w 2374106"/>
              <a:gd name="connsiteY6" fmla="*/ 1091990 h 1172027"/>
              <a:gd name="connsiteX7" fmla="*/ 1934811 w 2374106"/>
              <a:gd name="connsiteY7" fmla="*/ 1097250 h 1172027"/>
              <a:gd name="connsiteX8" fmla="*/ 0 w 2374106"/>
              <a:gd name="connsiteY8" fmla="*/ 766205 h 1172027"/>
              <a:gd name="connsiteX9" fmla="*/ 873033 w 2374106"/>
              <a:gd name="connsiteY9" fmla="*/ 0 h 1172027"/>
              <a:gd name="connsiteX0" fmla="*/ 873033 w 2374106"/>
              <a:gd name="connsiteY0" fmla="*/ 0 h 1172027"/>
              <a:gd name="connsiteX1" fmla="*/ 1953684 w 2374106"/>
              <a:gd name="connsiteY1" fmla="*/ 603645 h 1172027"/>
              <a:gd name="connsiteX2" fmla="*/ 2050070 w 2374106"/>
              <a:gd name="connsiteY2" fmla="*/ 603992 h 1172027"/>
              <a:gd name="connsiteX3" fmla="*/ 2050070 w 2374106"/>
              <a:gd name="connsiteY3" fmla="*/ 523955 h 1172027"/>
              <a:gd name="connsiteX4" fmla="*/ 2374106 w 2374106"/>
              <a:gd name="connsiteY4" fmla="*/ 847991 h 1172027"/>
              <a:gd name="connsiteX5" fmla="*/ 2050070 w 2374106"/>
              <a:gd name="connsiteY5" fmla="*/ 1172027 h 1172027"/>
              <a:gd name="connsiteX6" fmla="*/ 2050070 w 2374106"/>
              <a:gd name="connsiteY6" fmla="*/ 1091990 h 1172027"/>
              <a:gd name="connsiteX7" fmla="*/ 1934811 w 2374106"/>
              <a:gd name="connsiteY7" fmla="*/ 1097250 h 1172027"/>
              <a:gd name="connsiteX8" fmla="*/ 0 w 2374106"/>
              <a:gd name="connsiteY8" fmla="*/ 766205 h 1172027"/>
              <a:gd name="connsiteX9" fmla="*/ 873033 w 2374106"/>
              <a:gd name="connsiteY9" fmla="*/ 0 h 1172027"/>
              <a:gd name="connsiteX0" fmla="*/ 402109 w 1903182"/>
              <a:gd name="connsiteY0" fmla="*/ 0 h 1172027"/>
              <a:gd name="connsiteX1" fmla="*/ 1482760 w 1903182"/>
              <a:gd name="connsiteY1" fmla="*/ 603645 h 1172027"/>
              <a:gd name="connsiteX2" fmla="*/ 1579146 w 1903182"/>
              <a:gd name="connsiteY2" fmla="*/ 603992 h 1172027"/>
              <a:gd name="connsiteX3" fmla="*/ 1579146 w 1903182"/>
              <a:gd name="connsiteY3" fmla="*/ 523955 h 1172027"/>
              <a:gd name="connsiteX4" fmla="*/ 1903182 w 1903182"/>
              <a:gd name="connsiteY4" fmla="*/ 847991 h 1172027"/>
              <a:gd name="connsiteX5" fmla="*/ 1579146 w 1903182"/>
              <a:gd name="connsiteY5" fmla="*/ 1172027 h 1172027"/>
              <a:gd name="connsiteX6" fmla="*/ 1579146 w 1903182"/>
              <a:gd name="connsiteY6" fmla="*/ 1091990 h 1172027"/>
              <a:gd name="connsiteX7" fmla="*/ 1463887 w 1903182"/>
              <a:gd name="connsiteY7" fmla="*/ 1097250 h 1172027"/>
              <a:gd name="connsiteX8" fmla="*/ 0 w 1903182"/>
              <a:gd name="connsiteY8" fmla="*/ 346357 h 1172027"/>
              <a:gd name="connsiteX9" fmla="*/ 402109 w 1903182"/>
              <a:gd name="connsiteY9" fmla="*/ 0 h 1172027"/>
              <a:gd name="connsiteX0" fmla="*/ 402109 w 1903182"/>
              <a:gd name="connsiteY0" fmla="*/ 0 h 1172027"/>
              <a:gd name="connsiteX1" fmla="*/ 1482760 w 1903182"/>
              <a:gd name="connsiteY1" fmla="*/ 603645 h 1172027"/>
              <a:gd name="connsiteX2" fmla="*/ 1579146 w 1903182"/>
              <a:gd name="connsiteY2" fmla="*/ 603992 h 1172027"/>
              <a:gd name="connsiteX3" fmla="*/ 1579146 w 1903182"/>
              <a:gd name="connsiteY3" fmla="*/ 523955 h 1172027"/>
              <a:gd name="connsiteX4" fmla="*/ 1903182 w 1903182"/>
              <a:gd name="connsiteY4" fmla="*/ 847991 h 1172027"/>
              <a:gd name="connsiteX5" fmla="*/ 1579146 w 1903182"/>
              <a:gd name="connsiteY5" fmla="*/ 1172027 h 1172027"/>
              <a:gd name="connsiteX6" fmla="*/ 1579146 w 1903182"/>
              <a:gd name="connsiteY6" fmla="*/ 1091990 h 1172027"/>
              <a:gd name="connsiteX7" fmla="*/ 1463887 w 1903182"/>
              <a:gd name="connsiteY7" fmla="*/ 1097250 h 1172027"/>
              <a:gd name="connsiteX8" fmla="*/ 0 w 1903182"/>
              <a:gd name="connsiteY8" fmla="*/ 346357 h 1172027"/>
              <a:gd name="connsiteX9" fmla="*/ 402109 w 1903182"/>
              <a:gd name="connsiteY9" fmla="*/ 0 h 1172027"/>
              <a:gd name="connsiteX0" fmla="*/ 415546 w 1903182"/>
              <a:gd name="connsiteY0" fmla="*/ 0 h 1157015"/>
              <a:gd name="connsiteX1" fmla="*/ 1482760 w 1903182"/>
              <a:gd name="connsiteY1" fmla="*/ 588633 h 1157015"/>
              <a:gd name="connsiteX2" fmla="*/ 1579146 w 1903182"/>
              <a:gd name="connsiteY2" fmla="*/ 588980 h 1157015"/>
              <a:gd name="connsiteX3" fmla="*/ 1579146 w 1903182"/>
              <a:gd name="connsiteY3" fmla="*/ 508943 h 1157015"/>
              <a:gd name="connsiteX4" fmla="*/ 1903182 w 1903182"/>
              <a:gd name="connsiteY4" fmla="*/ 832979 h 1157015"/>
              <a:gd name="connsiteX5" fmla="*/ 1579146 w 1903182"/>
              <a:gd name="connsiteY5" fmla="*/ 1157015 h 1157015"/>
              <a:gd name="connsiteX6" fmla="*/ 1579146 w 1903182"/>
              <a:gd name="connsiteY6" fmla="*/ 1076978 h 1157015"/>
              <a:gd name="connsiteX7" fmla="*/ 1463887 w 1903182"/>
              <a:gd name="connsiteY7" fmla="*/ 1082238 h 1157015"/>
              <a:gd name="connsiteX8" fmla="*/ 0 w 1903182"/>
              <a:gd name="connsiteY8" fmla="*/ 331345 h 1157015"/>
              <a:gd name="connsiteX9" fmla="*/ 415546 w 1903182"/>
              <a:gd name="connsiteY9" fmla="*/ 0 h 1157015"/>
              <a:gd name="connsiteX0" fmla="*/ 694268 w 1903182"/>
              <a:gd name="connsiteY0" fmla="*/ 0 h 850001"/>
              <a:gd name="connsiteX1" fmla="*/ 1482760 w 1903182"/>
              <a:gd name="connsiteY1" fmla="*/ 281619 h 850001"/>
              <a:gd name="connsiteX2" fmla="*/ 1579146 w 1903182"/>
              <a:gd name="connsiteY2" fmla="*/ 281966 h 850001"/>
              <a:gd name="connsiteX3" fmla="*/ 1579146 w 1903182"/>
              <a:gd name="connsiteY3" fmla="*/ 201929 h 850001"/>
              <a:gd name="connsiteX4" fmla="*/ 1903182 w 1903182"/>
              <a:gd name="connsiteY4" fmla="*/ 525965 h 850001"/>
              <a:gd name="connsiteX5" fmla="*/ 1579146 w 1903182"/>
              <a:gd name="connsiteY5" fmla="*/ 850001 h 850001"/>
              <a:gd name="connsiteX6" fmla="*/ 1579146 w 1903182"/>
              <a:gd name="connsiteY6" fmla="*/ 769964 h 850001"/>
              <a:gd name="connsiteX7" fmla="*/ 1463887 w 1903182"/>
              <a:gd name="connsiteY7" fmla="*/ 775224 h 850001"/>
              <a:gd name="connsiteX8" fmla="*/ 0 w 1903182"/>
              <a:gd name="connsiteY8" fmla="*/ 24331 h 850001"/>
              <a:gd name="connsiteX9" fmla="*/ 694268 w 1903182"/>
              <a:gd name="connsiteY9" fmla="*/ 0 h 850001"/>
              <a:gd name="connsiteX0" fmla="*/ 694268 w 1903182"/>
              <a:gd name="connsiteY0" fmla="*/ 0 h 850001"/>
              <a:gd name="connsiteX1" fmla="*/ 1482760 w 1903182"/>
              <a:gd name="connsiteY1" fmla="*/ 281619 h 850001"/>
              <a:gd name="connsiteX2" fmla="*/ 1579146 w 1903182"/>
              <a:gd name="connsiteY2" fmla="*/ 281966 h 850001"/>
              <a:gd name="connsiteX3" fmla="*/ 1579146 w 1903182"/>
              <a:gd name="connsiteY3" fmla="*/ 201929 h 850001"/>
              <a:gd name="connsiteX4" fmla="*/ 1903182 w 1903182"/>
              <a:gd name="connsiteY4" fmla="*/ 525965 h 850001"/>
              <a:gd name="connsiteX5" fmla="*/ 1579146 w 1903182"/>
              <a:gd name="connsiteY5" fmla="*/ 850001 h 850001"/>
              <a:gd name="connsiteX6" fmla="*/ 1579146 w 1903182"/>
              <a:gd name="connsiteY6" fmla="*/ 769964 h 850001"/>
              <a:gd name="connsiteX7" fmla="*/ 1463887 w 1903182"/>
              <a:gd name="connsiteY7" fmla="*/ 775224 h 850001"/>
              <a:gd name="connsiteX8" fmla="*/ 0 w 1903182"/>
              <a:gd name="connsiteY8" fmla="*/ 24331 h 850001"/>
              <a:gd name="connsiteX9" fmla="*/ 694268 w 1903182"/>
              <a:gd name="connsiteY9" fmla="*/ 0 h 850001"/>
              <a:gd name="connsiteX0" fmla="*/ 694268 w 1903182"/>
              <a:gd name="connsiteY0" fmla="*/ 0 h 850001"/>
              <a:gd name="connsiteX1" fmla="*/ 1482760 w 1903182"/>
              <a:gd name="connsiteY1" fmla="*/ 281619 h 850001"/>
              <a:gd name="connsiteX2" fmla="*/ 1579146 w 1903182"/>
              <a:gd name="connsiteY2" fmla="*/ 281966 h 850001"/>
              <a:gd name="connsiteX3" fmla="*/ 1579146 w 1903182"/>
              <a:gd name="connsiteY3" fmla="*/ 201929 h 850001"/>
              <a:gd name="connsiteX4" fmla="*/ 1903182 w 1903182"/>
              <a:gd name="connsiteY4" fmla="*/ 525965 h 850001"/>
              <a:gd name="connsiteX5" fmla="*/ 1579146 w 1903182"/>
              <a:gd name="connsiteY5" fmla="*/ 850001 h 850001"/>
              <a:gd name="connsiteX6" fmla="*/ 1579146 w 1903182"/>
              <a:gd name="connsiteY6" fmla="*/ 769964 h 850001"/>
              <a:gd name="connsiteX7" fmla="*/ 1463887 w 1903182"/>
              <a:gd name="connsiteY7" fmla="*/ 775224 h 850001"/>
              <a:gd name="connsiteX8" fmla="*/ 0 w 1903182"/>
              <a:gd name="connsiteY8" fmla="*/ 24331 h 850001"/>
              <a:gd name="connsiteX9" fmla="*/ 694268 w 1903182"/>
              <a:gd name="connsiteY9" fmla="*/ 0 h 850001"/>
              <a:gd name="connsiteX0" fmla="*/ 694735 w 1903649"/>
              <a:gd name="connsiteY0" fmla="*/ 0 h 850001"/>
              <a:gd name="connsiteX1" fmla="*/ 1483227 w 1903649"/>
              <a:gd name="connsiteY1" fmla="*/ 281619 h 850001"/>
              <a:gd name="connsiteX2" fmla="*/ 1579613 w 1903649"/>
              <a:gd name="connsiteY2" fmla="*/ 281966 h 850001"/>
              <a:gd name="connsiteX3" fmla="*/ 1579613 w 1903649"/>
              <a:gd name="connsiteY3" fmla="*/ 201929 h 850001"/>
              <a:gd name="connsiteX4" fmla="*/ 1903649 w 1903649"/>
              <a:gd name="connsiteY4" fmla="*/ 525965 h 850001"/>
              <a:gd name="connsiteX5" fmla="*/ 1579613 w 1903649"/>
              <a:gd name="connsiteY5" fmla="*/ 850001 h 850001"/>
              <a:gd name="connsiteX6" fmla="*/ 1579613 w 1903649"/>
              <a:gd name="connsiteY6" fmla="*/ 769964 h 850001"/>
              <a:gd name="connsiteX7" fmla="*/ 1464354 w 1903649"/>
              <a:gd name="connsiteY7" fmla="*/ 775224 h 850001"/>
              <a:gd name="connsiteX8" fmla="*/ 467 w 1903649"/>
              <a:gd name="connsiteY8" fmla="*/ 24331 h 850001"/>
              <a:gd name="connsiteX9" fmla="*/ 694735 w 1903649"/>
              <a:gd name="connsiteY9" fmla="*/ 0 h 850001"/>
              <a:gd name="connsiteX0" fmla="*/ 638993 w 1903649"/>
              <a:gd name="connsiteY0" fmla="*/ 0 h 849998"/>
              <a:gd name="connsiteX1" fmla="*/ 1483227 w 1903649"/>
              <a:gd name="connsiteY1" fmla="*/ 281616 h 849998"/>
              <a:gd name="connsiteX2" fmla="*/ 1579613 w 1903649"/>
              <a:gd name="connsiteY2" fmla="*/ 281963 h 849998"/>
              <a:gd name="connsiteX3" fmla="*/ 1579613 w 1903649"/>
              <a:gd name="connsiteY3" fmla="*/ 201926 h 849998"/>
              <a:gd name="connsiteX4" fmla="*/ 1903649 w 1903649"/>
              <a:gd name="connsiteY4" fmla="*/ 525962 h 849998"/>
              <a:gd name="connsiteX5" fmla="*/ 1579613 w 1903649"/>
              <a:gd name="connsiteY5" fmla="*/ 849998 h 849998"/>
              <a:gd name="connsiteX6" fmla="*/ 1579613 w 1903649"/>
              <a:gd name="connsiteY6" fmla="*/ 769961 h 849998"/>
              <a:gd name="connsiteX7" fmla="*/ 1464354 w 1903649"/>
              <a:gd name="connsiteY7" fmla="*/ 775221 h 849998"/>
              <a:gd name="connsiteX8" fmla="*/ 467 w 1903649"/>
              <a:gd name="connsiteY8" fmla="*/ 24328 h 849998"/>
              <a:gd name="connsiteX9" fmla="*/ 638993 w 1903649"/>
              <a:gd name="connsiteY9" fmla="*/ 0 h 849998"/>
              <a:gd name="connsiteX0" fmla="*/ 611122 w 1903649"/>
              <a:gd name="connsiteY0" fmla="*/ 0 h 849998"/>
              <a:gd name="connsiteX1" fmla="*/ 1483227 w 1903649"/>
              <a:gd name="connsiteY1" fmla="*/ 281616 h 849998"/>
              <a:gd name="connsiteX2" fmla="*/ 1579613 w 1903649"/>
              <a:gd name="connsiteY2" fmla="*/ 281963 h 849998"/>
              <a:gd name="connsiteX3" fmla="*/ 1579613 w 1903649"/>
              <a:gd name="connsiteY3" fmla="*/ 201926 h 849998"/>
              <a:gd name="connsiteX4" fmla="*/ 1903649 w 1903649"/>
              <a:gd name="connsiteY4" fmla="*/ 525962 h 849998"/>
              <a:gd name="connsiteX5" fmla="*/ 1579613 w 1903649"/>
              <a:gd name="connsiteY5" fmla="*/ 849998 h 849998"/>
              <a:gd name="connsiteX6" fmla="*/ 1579613 w 1903649"/>
              <a:gd name="connsiteY6" fmla="*/ 769961 h 849998"/>
              <a:gd name="connsiteX7" fmla="*/ 1464354 w 1903649"/>
              <a:gd name="connsiteY7" fmla="*/ 775221 h 849998"/>
              <a:gd name="connsiteX8" fmla="*/ 467 w 1903649"/>
              <a:gd name="connsiteY8" fmla="*/ 24328 h 849998"/>
              <a:gd name="connsiteX9" fmla="*/ 611122 w 1903649"/>
              <a:gd name="connsiteY9" fmla="*/ 0 h 849998"/>
              <a:gd name="connsiteX0" fmla="*/ 610686 w 1903213"/>
              <a:gd name="connsiteY0" fmla="*/ 0 h 849998"/>
              <a:gd name="connsiteX1" fmla="*/ 1482791 w 1903213"/>
              <a:gd name="connsiteY1" fmla="*/ 281616 h 849998"/>
              <a:gd name="connsiteX2" fmla="*/ 1579177 w 1903213"/>
              <a:gd name="connsiteY2" fmla="*/ 281963 h 849998"/>
              <a:gd name="connsiteX3" fmla="*/ 1579177 w 1903213"/>
              <a:gd name="connsiteY3" fmla="*/ 201926 h 849998"/>
              <a:gd name="connsiteX4" fmla="*/ 1903213 w 1903213"/>
              <a:gd name="connsiteY4" fmla="*/ 525962 h 849998"/>
              <a:gd name="connsiteX5" fmla="*/ 1579177 w 1903213"/>
              <a:gd name="connsiteY5" fmla="*/ 849998 h 849998"/>
              <a:gd name="connsiteX6" fmla="*/ 1579177 w 1903213"/>
              <a:gd name="connsiteY6" fmla="*/ 769961 h 849998"/>
              <a:gd name="connsiteX7" fmla="*/ 1463918 w 1903213"/>
              <a:gd name="connsiteY7" fmla="*/ 775221 h 849998"/>
              <a:gd name="connsiteX8" fmla="*/ 31 w 1903213"/>
              <a:gd name="connsiteY8" fmla="*/ 24328 h 849998"/>
              <a:gd name="connsiteX9" fmla="*/ 610686 w 1903213"/>
              <a:gd name="connsiteY9" fmla="*/ 0 h 849998"/>
              <a:gd name="connsiteX0" fmla="*/ 610686 w 1903213"/>
              <a:gd name="connsiteY0" fmla="*/ 0 h 849998"/>
              <a:gd name="connsiteX1" fmla="*/ 1482791 w 1903213"/>
              <a:gd name="connsiteY1" fmla="*/ 281616 h 849998"/>
              <a:gd name="connsiteX2" fmla="*/ 1579177 w 1903213"/>
              <a:gd name="connsiteY2" fmla="*/ 281963 h 849998"/>
              <a:gd name="connsiteX3" fmla="*/ 1579177 w 1903213"/>
              <a:gd name="connsiteY3" fmla="*/ 201926 h 849998"/>
              <a:gd name="connsiteX4" fmla="*/ 1903213 w 1903213"/>
              <a:gd name="connsiteY4" fmla="*/ 525962 h 849998"/>
              <a:gd name="connsiteX5" fmla="*/ 1579177 w 1903213"/>
              <a:gd name="connsiteY5" fmla="*/ 849998 h 849998"/>
              <a:gd name="connsiteX6" fmla="*/ 1579177 w 1903213"/>
              <a:gd name="connsiteY6" fmla="*/ 769961 h 849998"/>
              <a:gd name="connsiteX7" fmla="*/ 1463918 w 1903213"/>
              <a:gd name="connsiteY7" fmla="*/ 775221 h 849998"/>
              <a:gd name="connsiteX8" fmla="*/ 31 w 1903213"/>
              <a:gd name="connsiteY8" fmla="*/ 24328 h 849998"/>
              <a:gd name="connsiteX9" fmla="*/ 610686 w 1903213"/>
              <a:gd name="connsiteY9" fmla="*/ 0 h 849998"/>
              <a:gd name="connsiteX0" fmla="*/ 431357 w 1723884"/>
              <a:gd name="connsiteY0" fmla="*/ 466354 h 1316352"/>
              <a:gd name="connsiteX1" fmla="*/ 1303462 w 1723884"/>
              <a:gd name="connsiteY1" fmla="*/ 747970 h 1316352"/>
              <a:gd name="connsiteX2" fmla="*/ 1399848 w 1723884"/>
              <a:gd name="connsiteY2" fmla="*/ 748317 h 1316352"/>
              <a:gd name="connsiteX3" fmla="*/ 1399848 w 1723884"/>
              <a:gd name="connsiteY3" fmla="*/ 668280 h 1316352"/>
              <a:gd name="connsiteX4" fmla="*/ 1723884 w 1723884"/>
              <a:gd name="connsiteY4" fmla="*/ 992316 h 1316352"/>
              <a:gd name="connsiteX5" fmla="*/ 1399848 w 1723884"/>
              <a:gd name="connsiteY5" fmla="*/ 1316352 h 1316352"/>
              <a:gd name="connsiteX6" fmla="*/ 1399848 w 1723884"/>
              <a:gd name="connsiteY6" fmla="*/ 1236315 h 1316352"/>
              <a:gd name="connsiteX7" fmla="*/ 1284589 w 1723884"/>
              <a:gd name="connsiteY7" fmla="*/ 1241575 h 1316352"/>
              <a:gd name="connsiteX8" fmla="*/ 37 w 1723884"/>
              <a:gd name="connsiteY8" fmla="*/ 0 h 1316352"/>
              <a:gd name="connsiteX9" fmla="*/ 431357 w 1723884"/>
              <a:gd name="connsiteY9" fmla="*/ 466354 h 1316352"/>
              <a:gd name="connsiteX0" fmla="*/ 474535 w 1767062"/>
              <a:gd name="connsiteY0" fmla="*/ 466354 h 1316352"/>
              <a:gd name="connsiteX1" fmla="*/ 1346640 w 1767062"/>
              <a:gd name="connsiteY1" fmla="*/ 747970 h 1316352"/>
              <a:gd name="connsiteX2" fmla="*/ 1443026 w 1767062"/>
              <a:gd name="connsiteY2" fmla="*/ 748317 h 1316352"/>
              <a:gd name="connsiteX3" fmla="*/ 1443026 w 1767062"/>
              <a:gd name="connsiteY3" fmla="*/ 668280 h 1316352"/>
              <a:gd name="connsiteX4" fmla="*/ 1767062 w 1767062"/>
              <a:gd name="connsiteY4" fmla="*/ 992316 h 1316352"/>
              <a:gd name="connsiteX5" fmla="*/ 1443026 w 1767062"/>
              <a:gd name="connsiteY5" fmla="*/ 1316352 h 1316352"/>
              <a:gd name="connsiteX6" fmla="*/ 1443026 w 1767062"/>
              <a:gd name="connsiteY6" fmla="*/ 1236315 h 1316352"/>
              <a:gd name="connsiteX7" fmla="*/ 1327767 w 1767062"/>
              <a:gd name="connsiteY7" fmla="*/ 1241575 h 1316352"/>
              <a:gd name="connsiteX8" fmla="*/ 43215 w 1767062"/>
              <a:gd name="connsiteY8" fmla="*/ 0 h 1316352"/>
              <a:gd name="connsiteX9" fmla="*/ 474535 w 1767062"/>
              <a:gd name="connsiteY9" fmla="*/ 466354 h 1316352"/>
              <a:gd name="connsiteX0" fmla="*/ 474535 w 1767062"/>
              <a:gd name="connsiteY0" fmla="*/ 466354 h 1316352"/>
              <a:gd name="connsiteX1" fmla="*/ 1346640 w 1767062"/>
              <a:gd name="connsiteY1" fmla="*/ 747970 h 1316352"/>
              <a:gd name="connsiteX2" fmla="*/ 1443026 w 1767062"/>
              <a:gd name="connsiteY2" fmla="*/ 748317 h 1316352"/>
              <a:gd name="connsiteX3" fmla="*/ 1443026 w 1767062"/>
              <a:gd name="connsiteY3" fmla="*/ 668280 h 1316352"/>
              <a:gd name="connsiteX4" fmla="*/ 1767062 w 1767062"/>
              <a:gd name="connsiteY4" fmla="*/ 992316 h 1316352"/>
              <a:gd name="connsiteX5" fmla="*/ 1443026 w 1767062"/>
              <a:gd name="connsiteY5" fmla="*/ 1316352 h 1316352"/>
              <a:gd name="connsiteX6" fmla="*/ 1443026 w 1767062"/>
              <a:gd name="connsiteY6" fmla="*/ 1236315 h 1316352"/>
              <a:gd name="connsiteX7" fmla="*/ 1327767 w 1767062"/>
              <a:gd name="connsiteY7" fmla="*/ 1241575 h 1316352"/>
              <a:gd name="connsiteX8" fmla="*/ 43215 w 1767062"/>
              <a:gd name="connsiteY8" fmla="*/ 0 h 1316352"/>
              <a:gd name="connsiteX9" fmla="*/ 474535 w 1767062"/>
              <a:gd name="connsiteY9" fmla="*/ 466354 h 1316352"/>
              <a:gd name="connsiteX0" fmla="*/ 697225 w 1989752"/>
              <a:gd name="connsiteY0" fmla="*/ 466354 h 1316352"/>
              <a:gd name="connsiteX1" fmla="*/ 1569330 w 1989752"/>
              <a:gd name="connsiteY1" fmla="*/ 747970 h 1316352"/>
              <a:gd name="connsiteX2" fmla="*/ 1665716 w 1989752"/>
              <a:gd name="connsiteY2" fmla="*/ 748317 h 1316352"/>
              <a:gd name="connsiteX3" fmla="*/ 1665716 w 1989752"/>
              <a:gd name="connsiteY3" fmla="*/ 668280 h 1316352"/>
              <a:gd name="connsiteX4" fmla="*/ 1989752 w 1989752"/>
              <a:gd name="connsiteY4" fmla="*/ 992316 h 1316352"/>
              <a:gd name="connsiteX5" fmla="*/ 1665716 w 1989752"/>
              <a:gd name="connsiteY5" fmla="*/ 1316352 h 1316352"/>
              <a:gd name="connsiteX6" fmla="*/ 1665716 w 1989752"/>
              <a:gd name="connsiteY6" fmla="*/ 1236315 h 1316352"/>
              <a:gd name="connsiteX7" fmla="*/ 1550457 w 1989752"/>
              <a:gd name="connsiteY7" fmla="*/ 1241575 h 1316352"/>
              <a:gd name="connsiteX8" fmla="*/ 265905 w 1989752"/>
              <a:gd name="connsiteY8" fmla="*/ 0 h 1316352"/>
              <a:gd name="connsiteX9" fmla="*/ 697225 w 1989752"/>
              <a:gd name="connsiteY9" fmla="*/ 466354 h 1316352"/>
              <a:gd name="connsiteX0" fmla="*/ 634520 w 1989752"/>
              <a:gd name="connsiteY0" fmla="*/ 396298 h 1316352"/>
              <a:gd name="connsiteX1" fmla="*/ 1569330 w 1989752"/>
              <a:gd name="connsiteY1" fmla="*/ 747970 h 1316352"/>
              <a:gd name="connsiteX2" fmla="*/ 1665716 w 1989752"/>
              <a:gd name="connsiteY2" fmla="*/ 748317 h 1316352"/>
              <a:gd name="connsiteX3" fmla="*/ 1665716 w 1989752"/>
              <a:gd name="connsiteY3" fmla="*/ 668280 h 1316352"/>
              <a:gd name="connsiteX4" fmla="*/ 1989752 w 1989752"/>
              <a:gd name="connsiteY4" fmla="*/ 992316 h 1316352"/>
              <a:gd name="connsiteX5" fmla="*/ 1665716 w 1989752"/>
              <a:gd name="connsiteY5" fmla="*/ 1316352 h 1316352"/>
              <a:gd name="connsiteX6" fmla="*/ 1665716 w 1989752"/>
              <a:gd name="connsiteY6" fmla="*/ 1236315 h 1316352"/>
              <a:gd name="connsiteX7" fmla="*/ 1550457 w 1989752"/>
              <a:gd name="connsiteY7" fmla="*/ 1241575 h 1316352"/>
              <a:gd name="connsiteX8" fmla="*/ 265905 w 1989752"/>
              <a:gd name="connsiteY8" fmla="*/ 0 h 1316352"/>
              <a:gd name="connsiteX9" fmla="*/ 634520 w 1989752"/>
              <a:gd name="connsiteY9" fmla="*/ 396298 h 1316352"/>
              <a:gd name="connsiteX0" fmla="*/ 707388 w 2062620"/>
              <a:gd name="connsiteY0" fmla="*/ 396298 h 1316352"/>
              <a:gd name="connsiteX1" fmla="*/ 1642198 w 2062620"/>
              <a:gd name="connsiteY1" fmla="*/ 747970 h 1316352"/>
              <a:gd name="connsiteX2" fmla="*/ 1738584 w 2062620"/>
              <a:gd name="connsiteY2" fmla="*/ 748317 h 1316352"/>
              <a:gd name="connsiteX3" fmla="*/ 1738584 w 2062620"/>
              <a:gd name="connsiteY3" fmla="*/ 668280 h 1316352"/>
              <a:gd name="connsiteX4" fmla="*/ 2062620 w 2062620"/>
              <a:gd name="connsiteY4" fmla="*/ 992316 h 1316352"/>
              <a:gd name="connsiteX5" fmla="*/ 1738584 w 2062620"/>
              <a:gd name="connsiteY5" fmla="*/ 1316352 h 1316352"/>
              <a:gd name="connsiteX6" fmla="*/ 1738584 w 2062620"/>
              <a:gd name="connsiteY6" fmla="*/ 1236315 h 1316352"/>
              <a:gd name="connsiteX7" fmla="*/ 1623325 w 2062620"/>
              <a:gd name="connsiteY7" fmla="*/ 1241575 h 1316352"/>
              <a:gd name="connsiteX8" fmla="*/ 338773 w 2062620"/>
              <a:gd name="connsiteY8" fmla="*/ 0 h 1316352"/>
              <a:gd name="connsiteX9" fmla="*/ 707388 w 2062620"/>
              <a:gd name="connsiteY9" fmla="*/ 396298 h 1316352"/>
              <a:gd name="connsiteX0" fmla="*/ 707388 w 2062620"/>
              <a:gd name="connsiteY0" fmla="*/ 396298 h 1316352"/>
              <a:gd name="connsiteX1" fmla="*/ 1642198 w 2062620"/>
              <a:gd name="connsiteY1" fmla="*/ 747970 h 1316352"/>
              <a:gd name="connsiteX2" fmla="*/ 1738584 w 2062620"/>
              <a:gd name="connsiteY2" fmla="*/ 748317 h 1316352"/>
              <a:gd name="connsiteX3" fmla="*/ 1738584 w 2062620"/>
              <a:gd name="connsiteY3" fmla="*/ 668280 h 1316352"/>
              <a:gd name="connsiteX4" fmla="*/ 2062620 w 2062620"/>
              <a:gd name="connsiteY4" fmla="*/ 992316 h 1316352"/>
              <a:gd name="connsiteX5" fmla="*/ 1738584 w 2062620"/>
              <a:gd name="connsiteY5" fmla="*/ 1316352 h 1316352"/>
              <a:gd name="connsiteX6" fmla="*/ 1738584 w 2062620"/>
              <a:gd name="connsiteY6" fmla="*/ 1236315 h 1316352"/>
              <a:gd name="connsiteX7" fmla="*/ 1623325 w 2062620"/>
              <a:gd name="connsiteY7" fmla="*/ 1241575 h 1316352"/>
              <a:gd name="connsiteX8" fmla="*/ 338773 w 2062620"/>
              <a:gd name="connsiteY8" fmla="*/ 0 h 1316352"/>
              <a:gd name="connsiteX9" fmla="*/ 707388 w 2062620"/>
              <a:gd name="connsiteY9" fmla="*/ 396298 h 1316352"/>
              <a:gd name="connsiteX0" fmla="*/ 661360 w 2016592"/>
              <a:gd name="connsiteY0" fmla="*/ 396298 h 1316352"/>
              <a:gd name="connsiteX1" fmla="*/ 1596170 w 2016592"/>
              <a:gd name="connsiteY1" fmla="*/ 747970 h 1316352"/>
              <a:gd name="connsiteX2" fmla="*/ 1692556 w 2016592"/>
              <a:gd name="connsiteY2" fmla="*/ 748317 h 1316352"/>
              <a:gd name="connsiteX3" fmla="*/ 1692556 w 2016592"/>
              <a:gd name="connsiteY3" fmla="*/ 668280 h 1316352"/>
              <a:gd name="connsiteX4" fmla="*/ 2016592 w 2016592"/>
              <a:gd name="connsiteY4" fmla="*/ 992316 h 1316352"/>
              <a:gd name="connsiteX5" fmla="*/ 1692556 w 2016592"/>
              <a:gd name="connsiteY5" fmla="*/ 1316352 h 1316352"/>
              <a:gd name="connsiteX6" fmla="*/ 1692556 w 2016592"/>
              <a:gd name="connsiteY6" fmla="*/ 1236315 h 1316352"/>
              <a:gd name="connsiteX7" fmla="*/ 1577297 w 2016592"/>
              <a:gd name="connsiteY7" fmla="*/ 1241575 h 1316352"/>
              <a:gd name="connsiteX8" fmla="*/ 292745 w 2016592"/>
              <a:gd name="connsiteY8" fmla="*/ 0 h 1316352"/>
              <a:gd name="connsiteX9" fmla="*/ 661360 w 2016592"/>
              <a:gd name="connsiteY9" fmla="*/ 396298 h 1316352"/>
              <a:gd name="connsiteX0" fmla="*/ 696932 w 2052164"/>
              <a:gd name="connsiteY0" fmla="*/ 396298 h 1316352"/>
              <a:gd name="connsiteX1" fmla="*/ 1631742 w 2052164"/>
              <a:gd name="connsiteY1" fmla="*/ 747970 h 1316352"/>
              <a:gd name="connsiteX2" fmla="*/ 1728128 w 2052164"/>
              <a:gd name="connsiteY2" fmla="*/ 748317 h 1316352"/>
              <a:gd name="connsiteX3" fmla="*/ 1728128 w 2052164"/>
              <a:gd name="connsiteY3" fmla="*/ 668280 h 1316352"/>
              <a:gd name="connsiteX4" fmla="*/ 2052164 w 2052164"/>
              <a:gd name="connsiteY4" fmla="*/ 992316 h 1316352"/>
              <a:gd name="connsiteX5" fmla="*/ 1728128 w 2052164"/>
              <a:gd name="connsiteY5" fmla="*/ 1316352 h 1316352"/>
              <a:gd name="connsiteX6" fmla="*/ 1728128 w 2052164"/>
              <a:gd name="connsiteY6" fmla="*/ 1236315 h 1316352"/>
              <a:gd name="connsiteX7" fmla="*/ 1612869 w 2052164"/>
              <a:gd name="connsiteY7" fmla="*/ 1241575 h 1316352"/>
              <a:gd name="connsiteX8" fmla="*/ 328317 w 2052164"/>
              <a:gd name="connsiteY8" fmla="*/ 0 h 1316352"/>
              <a:gd name="connsiteX9" fmla="*/ 696932 w 2052164"/>
              <a:gd name="connsiteY9" fmla="*/ 396298 h 1316352"/>
              <a:gd name="connsiteX0" fmla="*/ 716356 w 2071588"/>
              <a:gd name="connsiteY0" fmla="*/ 396298 h 1316352"/>
              <a:gd name="connsiteX1" fmla="*/ 1651166 w 2071588"/>
              <a:gd name="connsiteY1" fmla="*/ 747970 h 1316352"/>
              <a:gd name="connsiteX2" fmla="*/ 1747552 w 2071588"/>
              <a:gd name="connsiteY2" fmla="*/ 748317 h 1316352"/>
              <a:gd name="connsiteX3" fmla="*/ 1747552 w 2071588"/>
              <a:gd name="connsiteY3" fmla="*/ 668280 h 1316352"/>
              <a:gd name="connsiteX4" fmla="*/ 2071588 w 2071588"/>
              <a:gd name="connsiteY4" fmla="*/ 992316 h 1316352"/>
              <a:gd name="connsiteX5" fmla="*/ 1747552 w 2071588"/>
              <a:gd name="connsiteY5" fmla="*/ 1316352 h 1316352"/>
              <a:gd name="connsiteX6" fmla="*/ 1747552 w 2071588"/>
              <a:gd name="connsiteY6" fmla="*/ 1236315 h 1316352"/>
              <a:gd name="connsiteX7" fmla="*/ 1632293 w 2071588"/>
              <a:gd name="connsiteY7" fmla="*/ 1241575 h 1316352"/>
              <a:gd name="connsiteX8" fmla="*/ 347741 w 2071588"/>
              <a:gd name="connsiteY8" fmla="*/ 0 h 1316352"/>
              <a:gd name="connsiteX9" fmla="*/ 716356 w 2071588"/>
              <a:gd name="connsiteY9" fmla="*/ 396298 h 1316352"/>
              <a:gd name="connsiteX0" fmla="*/ 719502 w 2074734"/>
              <a:gd name="connsiteY0" fmla="*/ 396298 h 1316352"/>
              <a:gd name="connsiteX1" fmla="*/ 1654312 w 2074734"/>
              <a:gd name="connsiteY1" fmla="*/ 747970 h 1316352"/>
              <a:gd name="connsiteX2" fmla="*/ 1750698 w 2074734"/>
              <a:gd name="connsiteY2" fmla="*/ 748317 h 1316352"/>
              <a:gd name="connsiteX3" fmla="*/ 1750698 w 2074734"/>
              <a:gd name="connsiteY3" fmla="*/ 668280 h 1316352"/>
              <a:gd name="connsiteX4" fmla="*/ 2074734 w 2074734"/>
              <a:gd name="connsiteY4" fmla="*/ 992316 h 1316352"/>
              <a:gd name="connsiteX5" fmla="*/ 1750698 w 2074734"/>
              <a:gd name="connsiteY5" fmla="*/ 1316352 h 1316352"/>
              <a:gd name="connsiteX6" fmla="*/ 1750698 w 2074734"/>
              <a:gd name="connsiteY6" fmla="*/ 1236315 h 1316352"/>
              <a:gd name="connsiteX7" fmla="*/ 1635439 w 2074734"/>
              <a:gd name="connsiteY7" fmla="*/ 1241575 h 1316352"/>
              <a:gd name="connsiteX8" fmla="*/ 350887 w 2074734"/>
              <a:gd name="connsiteY8" fmla="*/ 0 h 1316352"/>
              <a:gd name="connsiteX9" fmla="*/ 719502 w 2074734"/>
              <a:gd name="connsiteY9" fmla="*/ 396298 h 13163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74734" h="1316352">
                <a:moveTo>
                  <a:pt x="719502" y="396298"/>
                </a:moveTo>
                <a:cubicBezTo>
                  <a:pt x="395884" y="650410"/>
                  <a:pt x="1276526" y="725321"/>
                  <a:pt x="1654312" y="747970"/>
                </a:cubicBezTo>
                <a:cubicBezTo>
                  <a:pt x="1686441" y="748086"/>
                  <a:pt x="1240307" y="732158"/>
                  <a:pt x="1750698" y="748317"/>
                </a:cubicBezTo>
                <a:lnTo>
                  <a:pt x="1750698" y="668280"/>
                </a:lnTo>
                <a:lnTo>
                  <a:pt x="2074734" y="992316"/>
                </a:lnTo>
                <a:lnTo>
                  <a:pt x="1750698" y="1316352"/>
                </a:lnTo>
                <a:lnTo>
                  <a:pt x="1750698" y="1236315"/>
                </a:lnTo>
                <a:cubicBezTo>
                  <a:pt x="1575274" y="1239239"/>
                  <a:pt x="1810863" y="1238651"/>
                  <a:pt x="1635439" y="1241575"/>
                </a:cubicBezTo>
                <a:cubicBezTo>
                  <a:pt x="569644" y="1195232"/>
                  <a:pt x="-600334" y="804528"/>
                  <a:pt x="350887" y="0"/>
                </a:cubicBezTo>
                <a:lnTo>
                  <a:pt x="719502" y="396298"/>
                </a:lnTo>
                <a:close/>
              </a:path>
            </a:pathLst>
          </a:cu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61" name="Gruppieren 60"/>
          <p:cNvGrpSpPr/>
          <p:nvPr/>
        </p:nvGrpSpPr>
        <p:grpSpPr>
          <a:xfrm>
            <a:off x="5330443" y="1020982"/>
            <a:ext cx="2345927" cy="2918456"/>
            <a:chOff x="5351902" y="1073826"/>
            <a:chExt cx="2345927" cy="2918456"/>
          </a:xfrm>
        </p:grpSpPr>
        <p:sp>
          <p:nvSpPr>
            <p:cNvPr id="11" name="Pfeil nach rechts 10"/>
            <p:cNvSpPr/>
            <p:nvPr/>
          </p:nvSpPr>
          <p:spPr>
            <a:xfrm rot="18600000">
              <a:off x="6160225" y="1439403"/>
              <a:ext cx="1903182" cy="1172027"/>
            </a:xfrm>
            <a:custGeom>
              <a:avLst/>
              <a:gdLst>
                <a:gd name="connsiteX0" fmla="*/ 0 w 2160240"/>
                <a:gd name="connsiteY0" fmla="*/ 80037 h 648072"/>
                <a:gd name="connsiteX1" fmla="*/ 1836204 w 2160240"/>
                <a:gd name="connsiteY1" fmla="*/ 80037 h 648072"/>
                <a:gd name="connsiteX2" fmla="*/ 1836204 w 2160240"/>
                <a:gd name="connsiteY2" fmla="*/ 0 h 648072"/>
                <a:gd name="connsiteX3" fmla="*/ 2160240 w 2160240"/>
                <a:gd name="connsiteY3" fmla="*/ 324036 h 648072"/>
                <a:gd name="connsiteX4" fmla="*/ 1836204 w 2160240"/>
                <a:gd name="connsiteY4" fmla="*/ 648072 h 648072"/>
                <a:gd name="connsiteX5" fmla="*/ 1836204 w 2160240"/>
                <a:gd name="connsiteY5" fmla="*/ 568035 h 648072"/>
                <a:gd name="connsiteX6" fmla="*/ 0 w 2160240"/>
                <a:gd name="connsiteY6" fmla="*/ 568035 h 648072"/>
                <a:gd name="connsiteX7" fmla="*/ 0 w 2160240"/>
                <a:gd name="connsiteY7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0 w 2160240"/>
                <a:gd name="connsiteY7" fmla="*/ 568035 h 648072"/>
                <a:gd name="connsiteX8" fmla="*/ 0 w 2160240"/>
                <a:gd name="connsiteY8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925254 w 2160240"/>
                <a:gd name="connsiteY7" fmla="*/ 570500 h 648072"/>
                <a:gd name="connsiteX8" fmla="*/ 0 w 2160240"/>
                <a:gd name="connsiteY8" fmla="*/ 568035 h 648072"/>
                <a:gd name="connsiteX9" fmla="*/ 0 w 2160240"/>
                <a:gd name="connsiteY9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925254 w 2160240"/>
                <a:gd name="connsiteY7" fmla="*/ 570500 h 648072"/>
                <a:gd name="connsiteX8" fmla="*/ 0 w 2160240"/>
                <a:gd name="connsiteY8" fmla="*/ 422992 h 648072"/>
                <a:gd name="connsiteX9" fmla="*/ 0 w 2160240"/>
                <a:gd name="connsiteY9" fmla="*/ 80037 h 648072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1256370 w 3435528"/>
                <a:gd name="connsiteY0" fmla="*/ 0 h 713078"/>
                <a:gd name="connsiteX1" fmla="*/ 2181623 w 3435528"/>
                <a:gd name="connsiteY1" fmla="*/ 143622 h 713078"/>
                <a:gd name="connsiteX2" fmla="*/ 3111492 w 3435528"/>
                <a:gd name="connsiteY2" fmla="*/ 145043 h 713078"/>
                <a:gd name="connsiteX3" fmla="*/ 3111492 w 3435528"/>
                <a:gd name="connsiteY3" fmla="*/ 65006 h 713078"/>
                <a:gd name="connsiteX4" fmla="*/ 3435528 w 3435528"/>
                <a:gd name="connsiteY4" fmla="*/ 389042 h 713078"/>
                <a:gd name="connsiteX5" fmla="*/ 3111492 w 3435528"/>
                <a:gd name="connsiteY5" fmla="*/ 713078 h 713078"/>
                <a:gd name="connsiteX6" fmla="*/ 3111492 w 3435528"/>
                <a:gd name="connsiteY6" fmla="*/ 633041 h 713078"/>
                <a:gd name="connsiteX7" fmla="*/ 2200542 w 3435528"/>
                <a:gd name="connsiteY7" fmla="*/ 635506 h 713078"/>
                <a:gd name="connsiteX8" fmla="*/ 1275288 w 3435528"/>
                <a:gd name="connsiteY8" fmla="*/ 487998 h 713078"/>
                <a:gd name="connsiteX9" fmla="*/ 1256370 w 3435528"/>
                <a:gd name="connsiteY9" fmla="*/ 0 h 713078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03626 w 2179158"/>
                <a:gd name="connsiteY7" fmla="*/ 64811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303626 w 2179158"/>
                <a:gd name="connsiteY8" fmla="*/ 648119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082909 w 2179158"/>
                <a:gd name="connsiteY8" fmla="*/ 629200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887416 w 2179158"/>
                <a:gd name="connsiteY8" fmla="*/ 603975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162650 w 2341808"/>
                <a:gd name="connsiteY0" fmla="*/ 0 h 713078"/>
                <a:gd name="connsiteX1" fmla="*/ 1478888 w 2341808"/>
                <a:gd name="connsiteY1" fmla="*/ 137315 h 713078"/>
                <a:gd name="connsiteX2" fmla="*/ 2017772 w 2341808"/>
                <a:gd name="connsiteY2" fmla="*/ 145043 h 713078"/>
                <a:gd name="connsiteX3" fmla="*/ 2017772 w 2341808"/>
                <a:gd name="connsiteY3" fmla="*/ 65006 h 713078"/>
                <a:gd name="connsiteX4" fmla="*/ 2341808 w 2341808"/>
                <a:gd name="connsiteY4" fmla="*/ 389042 h 713078"/>
                <a:gd name="connsiteX5" fmla="*/ 2017772 w 2341808"/>
                <a:gd name="connsiteY5" fmla="*/ 713078 h 713078"/>
                <a:gd name="connsiteX6" fmla="*/ 2017772 w 2341808"/>
                <a:gd name="connsiteY6" fmla="*/ 633041 h 713078"/>
                <a:gd name="connsiteX7" fmla="*/ 1491500 w 2341808"/>
                <a:gd name="connsiteY7" fmla="*/ 629199 h 713078"/>
                <a:gd name="connsiteX8" fmla="*/ 0 w 2341808"/>
                <a:gd name="connsiteY8" fmla="*/ 489023 h 713078"/>
                <a:gd name="connsiteX9" fmla="*/ 162650 w 2341808"/>
                <a:gd name="connsiteY9" fmla="*/ 0 h 713078"/>
                <a:gd name="connsiteX0" fmla="*/ 222497 w 2341808"/>
                <a:gd name="connsiteY0" fmla="*/ 0 h 859068"/>
                <a:gd name="connsiteX1" fmla="*/ 1478888 w 2341808"/>
                <a:gd name="connsiteY1" fmla="*/ 283305 h 859068"/>
                <a:gd name="connsiteX2" fmla="*/ 2017772 w 2341808"/>
                <a:gd name="connsiteY2" fmla="*/ 291033 h 859068"/>
                <a:gd name="connsiteX3" fmla="*/ 2017772 w 2341808"/>
                <a:gd name="connsiteY3" fmla="*/ 210996 h 859068"/>
                <a:gd name="connsiteX4" fmla="*/ 2341808 w 2341808"/>
                <a:gd name="connsiteY4" fmla="*/ 535032 h 859068"/>
                <a:gd name="connsiteX5" fmla="*/ 2017772 w 2341808"/>
                <a:gd name="connsiteY5" fmla="*/ 859068 h 859068"/>
                <a:gd name="connsiteX6" fmla="*/ 2017772 w 2341808"/>
                <a:gd name="connsiteY6" fmla="*/ 779031 h 859068"/>
                <a:gd name="connsiteX7" fmla="*/ 1491500 w 2341808"/>
                <a:gd name="connsiteY7" fmla="*/ 775189 h 859068"/>
                <a:gd name="connsiteX8" fmla="*/ 0 w 2341808"/>
                <a:gd name="connsiteY8" fmla="*/ 635013 h 859068"/>
                <a:gd name="connsiteX9" fmla="*/ 222497 w 2341808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934811 w 2374106"/>
                <a:gd name="connsiteY7" fmla="*/ 784291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953684 w 2374106"/>
                <a:gd name="connsiteY1" fmla="*/ 290686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934811 w 2374106"/>
                <a:gd name="connsiteY7" fmla="*/ 784291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873033 w 2374106"/>
                <a:gd name="connsiteY0" fmla="*/ 0 h 1172027"/>
                <a:gd name="connsiteX1" fmla="*/ 1953684 w 2374106"/>
                <a:gd name="connsiteY1" fmla="*/ 603645 h 1172027"/>
                <a:gd name="connsiteX2" fmla="*/ 2050070 w 2374106"/>
                <a:gd name="connsiteY2" fmla="*/ 603992 h 1172027"/>
                <a:gd name="connsiteX3" fmla="*/ 2050070 w 2374106"/>
                <a:gd name="connsiteY3" fmla="*/ 523955 h 1172027"/>
                <a:gd name="connsiteX4" fmla="*/ 2374106 w 2374106"/>
                <a:gd name="connsiteY4" fmla="*/ 847991 h 1172027"/>
                <a:gd name="connsiteX5" fmla="*/ 2050070 w 2374106"/>
                <a:gd name="connsiteY5" fmla="*/ 1172027 h 1172027"/>
                <a:gd name="connsiteX6" fmla="*/ 2050070 w 2374106"/>
                <a:gd name="connsiteY6" fmla="*/ 1091990 h 1172027"/>
                <a:gd name="connsiteX7" fmla="*/ 1934811 w 2374106"/>
                <a:gd name="connsiteY7" fmla="*/ 1097250 h 1172027"/>
                <a:gd name="connsiteX8" fmla="*/ 0 w 2374106"/>
                <a:gd name="connsiteY8" fmla="*/ 766205 h 1172027"/>
                <a:gd name="connsiteX9" fmla="*/ 873033 w 2374106"/>
                <a:gd name="connsiteY9" fmla="*/ 0 h 1172027"/>
                <a:gd name="connsiteX0" fmla="*/ 873033 w 2374106"/>
                <a:gd name="connsiteY0" fmla="*/ 0 h 1172027"/>
                <a:gd name="connsiteX1" fmla="*/ 1953684 w 2374106"/>
                <a:gd name="connsiteY1" fmla="*/ 603645 h 1172027"/>
                <a:gd name="connsiteX2" fmla="*/ 2050070 w 2374106"/>
                <a:gd name="connsiteY2" fmla="*/ 603992 h 1172027"/>
                <a:gd name="connsiteX3" fmla="*/ 2050070 w 2374106"/>
                <a:gd name="connsiteY3" fmla="*/ 523955 h 1172027"/>
                <a:gd name="connsiteX4" fmla="*/ 2374106 w 2374106"/>
                <a:gd name="connsiteY4" fmla="*/ 847991 h 1172027"/>
                <a:gd name="connsiteX5" fmla="*/ 2050070 w 2374106"/>
                <a:gd name="connsiteY5" fmla="*/ 1172027 h 1172027"/>
                <a:gd name="connsiteX6" fmla="*/ 2050070 w 2374106"/>
                <a:gd name="connsiteY6" fmla="*/ 1091990 h 1172027"/>
                <a:gd name="connsiteX7" fmla="*/ 1934811 w 2374106"/>
                <a:gd name="connsiteY7" fmla="*/ 1097250 h 1172027"/>
                <a:gd name="connsiteX8" fmla="*/ 0 w 2374106"/>
                <a:gd name="connsiteY8" fmla="*/ 766205 h 1172027"/>
                <a:gd name="connsiteX9" fmla="*/ 873033 w 2374106"/>
                <a:gd name="connsiteY9" fmla="*/ 0 h 1172027"/>
                <a:gd name="connsiteX0" fmla="*/ 402109 w 1903182"/>
                <a:gd name="connsiteY0" fmla="*/ 0 h 1172027"/>
                <a:gd name="connsiteX1" fmla="*/ 1482760 w 1903182"/>
                <a:gd name="connsiteY1" fmla="*/ 603645 h 1172027"/>
                <a:gd name="connsiteX2" fmla="*/ 1579146 w 1903182"/>
                <a:gd name="connsiteY2" fmla="*/ 603992 h 1172027"/>
                <a:gd name="connsiteX3" fmla="*/ 1579146 w 1903182"/>
                <a:gd name="connsiteY3" fmla="*/ 523955 h 1172027"/>
                <a:gd name="connsiteX4" fmla="*/ 1903182 w 1903182"/>
                <a:gd name="connsiteY4" fmla="*/ 847991 h 1172027"/>
                <a:gd name="connsiteX5" fmla="*/ 1579146 w 1903182"/>
                <a:gd name="connsiteY5" fmla="*/ 1172027 h 1172027"/>
                <a:gd name="connsiteX6" fmla="*/ 1579146 w 1903182"/>
                <a:gd name="connsiteY6" fmla="*/ 1091990 h 1172027"/>
                <a:gd name="connsiteX7" fmla="*/ 1463887 w 1903182"/>
                <a:gd name="connsiteY7" fmla="*/ 1097250 h 1172027"/>
                <a:gd name="connsiteX8" fmla="*/ 0 w 1903182"/>
                <a:gd name="connsiteY8" fmla="*/ 346357 h 1172027"/>
                <a:gd name="connsiteX9" fmla="*/ 402109 w 1903182"/>
                <a:gd name="connsiteY9" fmla="*/ 0 h 1172027"/>
                <a:gd name="connsiteX0" fmla="*/ 402109 w 1903182"/>
                <a:gd name="connsiteY0" fmla="*/ 0 h 1172027"/>
                <a:gd name="connsiteX1" fmla="*/ 1482760 w 1903182"/>
                <a:gd name="connsiteY1" fmla="*/ 603645 h 1172027"/>
                <a:gd name="connsiteX2" fmla="*/ 1579146 w 1903182"/>
                <a:gd name="connsiteY2" fmla="*/ 603992 h 1172027"/>
                <a:gd name="connsiteX3" fmla="*/ 1579146 w 1903182"/>
                <a:gd name="connsiteY3" fmla="*/ 523955 h 1172027"/>
                <a:gd name="connsiteX4" fmla="*/ 1903182 w 1903182"/>
                <a:gd name="connsiteY4" fmla="*/ 847991 h 1172027"/>
                <a:gd name="connsiteX5" fmla="*/ 1579146 w 1903182"/>
                <a:gd name="connsiteY5" fmla="*/ 1172027 h 1172027"/>
                <a:gd name="connsiteX6" fmla="*/ 1579146 w 1903182"/>
                <a:gd name="connsiteY6" fmla="*/ 1091990 h 1172027"/>
                <a:gd name="connsiteX7" fmla="*/ 1463887 w 1903182"/>
                <a:gd name="connsiteY7" fmla="*/ 1097250 h 1172027"/>
                <a:gd name="connsiteX8" fmla="*/ 0 w 1903182"/>
                <a:gd name="connsiteY8" fmla="*/ 346357 h 1172027"/>
                <a:gd name="connsiteX9" fmla="*/ 402109 w 1903182"/>
                <a:gd name="connsiteY9" fmla="*/ 0 h 1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3182" h="1172027">
                  <a:moveTo>
                    <a:pt x="402109" y="0"/>
                  </a:moveTo>
                  <a:cubicBezTo>
                    <a:pt x="731256" y="357443"/>
                    <a:pt x="1104974" y="580996"/>
                    <a:pt x="1482760" y="603645"/>
                  </a:cubicBezTo>
                  <a:lnTo>
                    <a:pt x="1579146" y="603992"/>
                  </a:lnTo>
                  <a:lnTo>
                    <a:pt x="1579146" y="523955"/>
                  </a:lnTo>
                  <a:lnTo>
                    <a:pt x="1903182" y="847991"/>
                  </a:lnTo>
                  <a:lnTo>
                    <a:pt x="1579146" y="1172027"/>
                  </a:lnTo>
                  <a:lnTo>
                    <a:pt x="1579146" y="1091990"/>
                  </a:lnTo>
                  <a:cubicBezTo>
                    <a:pt x="1403722" y="1094914"/>
                    <a:pt x="1639311" y="1094326"/>
                    <a:pt x="1463887" y="1097250"/>
                  </a:cubicBezTo>
                  <a:cubicBezTo>
                    <a:pt x="1210123" y="1094326"/>
                    <a:pt x="410992" y="804774"/>
                    <a:pt x="0" y="346357"/>
                  </a:cubicBezTo>
                  <a:lnTo>
                    <a:pt x="40210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Pfeil nach rechts 10"/>
            <p:cNvSpPr/>
            <p:nvPr/>
          </p:nvSpPr>
          <p:spPr>
            <a:xfrm rot="5400000" flipV="1">
              <a:off x="5458507" y="2720766"/>
              <a:ext cx="1722443" cy="820590"/>
            </a:xfrm>
            <a:custGeom>
              <a:avLst/>
              <a:gdLst>
                <a:gd name="connsiteX0" fmla="*/ 0 w 2160240"/>
                <a:gd name="connsiteY0" fmla="*/ 80037 h 648072"/>
                <a:gd name="connsiteX1" fmla="*/ 1836204 w 2160240"/>
                <a:gd name="connsiteY1" fmla="*/ 80037 h 648072"/>
                <a:gd name="connsiteX2" fmla="*/ 1836204 w 2160240"/>
                <a:gd name="connsiteY2" fmla="*/ 0 h 648072"/>
                <a:gd name="connsiteX3" fmla="*/ 2160240 w 2160240"/>
                <a:gd name="connsiteY3" fmla="*/ 324036 h 648072"/>
                <a:gd name="connsiteX4" fmla="*/ 1836204 w 2160240"/>
                <a:gd name="connsiteY4" fmla="*/ 648072 h 648072"/>
                <a:gd name="connsiteX5" fmla="*/ 1836204 w 2160240"/>
                <a:gd name="connsiteY5" fmla="*/ 568035 h 648072"/>
                <a:gd name="connsiteX6" fmla="*/ 0 w 2160240"/>
                <a:gd name="connsiteY6" fmla="*/ 568035 h 648072"/>
                <a:gd name="connsiteX7" fmla="*/ 0 w 2160240"/>
                <a:gd name="connsiteY7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0 w 2160240"/>
                <a:gd name="connsiteY7" fmla="*/ 568035 h 648072"/>
                <a:gd name="connsiteX8" fmla="*/ 0 w 2160240"/>
                <a:gd name="connsiteY8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925254 w 2160240"/>
                <a:gd name="connsiteY7" fmla="*/ 570500 h 648072"/>
                <a:gd name="connsiteX8" fmla="*/ 0 w 2160240"/>
                <a:gd name="connsiteY8" fmla="*/ 568035 h 648072"/>
                <a:gd name="connsiteX9" fmla="*/ 0 w 2160240"/>
                <a:gd name="connsiteY9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925254 w 2160240"/>
                <a:gd name="connsiteY7" fmla="*/ 570500 h 648072"/>
                <a:gd name="connsiteX8" fmla="*/ 0 w 2160240"/>
                <a:gd name="connsiteY8" fmla="*/ 422992 h 648072"/>
                <a:gd name="connsiteX9" fmla="*/ 0 w 2160240"/>
                <a:gd name="connsiteY9" fmla="*/ 80037 h 648072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1256370 w 3435528"/>
                <a:gd name="connsiteY0" fmla="*/ 0 h 713078"/>
                <a:gd name="connsiteX1" fmla="*/ 2181623 w 3435528"/>
                <a:gd name="connsiteY1" fmla="*/ 143622 h 713078"/>
                <a:gd name="connsiteX2" fmla="*/ 3111492 w 3435528"/>
                <a:gd name="connsiteY2" fmla="*/ 145043 h 713078"/>
                <a:gd name="connsiteX3" fmla="*/ 3111492 w 3435528"/>
                <a:gd name="connsiteY3" fmla="*/ 65006 h 713078"/>
                <a:gd name="connsiteX4" fmla="*/ 3435528 w 3435528"/>
                <a:gd name="connsiteY4" fmla="*/ 389042 h 713078"/>
                <a:gd name="connsiteX5" fmla="*/ 3111492 w 3435528"/>
                <a:gd name="connsiteY5" fmla="*/ 713078 h 713078"/>
                <a:gd name="connsiteX6" fmla="*/ 3111492 w 3435528"/>
                <a:gd name="connsiteY6" fmla="*/ 633041 h 713078"/>
                <a:gd name="connsiteX7" fmla="*/ 2200542 w 3435528"/>
                <a:gd name="connsiteY7" fmla="*/ 635506 h 713078"/>
                <a:gd name="connsiteX8" fmla="*/ 1275288 w 3435528"/>
                <a:gd name="connsiteY8" fmla="*/ 487998 h 713078"/>
                <a:gd name="connsiteX9" fmla="*/ 1256370 w 3435528"/>
                <a:gd name="connsiteY9" fmla="*/ 0 h 713078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03626 w 2179158"/>
                <a:gd name="connsiteY7" fmla="*/ 64811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303626 w 2179158"/>
                <a:gd name="connsiteY8" fmla="*/ 648119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082909 w 2179158"/>
                <a:gd name="connsiteY8" fmla="*/ 629200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887416 w 2179158"/>
                <a:gd name="connsiteY8" fmla="*/ 603975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162650 w 2341808"/>
                <a:gd name="connsiteY0" fmla="*/ 0 h 713078"/>
                <a:gd name="connsiteX1" fmla="*/ 1478888 w 2341808"/>
                <a:gd name="connsiteY1" fmla="*/ 137315 h 713078"/>
                <a:gd name="connsiteX2" fmla="*/ 2017772 w 2341808"/>
                <a:gd name="connsiteY2" fmla="*/ 145043 h 713078"/>
                <a:gd name="connsiteX3" fmla="*/ 2017772 w 2341808"/>
                <a:gd name="connsiteY3" fmla="*/ 65006 h 713078"/>
                <a:gd name="connsiteX4" fmla="*/ 2341808 w 2341808"/>
                <a:gd name="connsiteY4" fmla="*/ 389042 h 713078"/>
                <a:gd name="connsiteX5" fmla="*/ 2017772 w 2341808"/>
                <a:gd name="connsiteY5" fmla="*/ 713078 h 713078"/>
                <a:gd name="connsiteX6" fmla="*/ 2017772 w 2341808"/>
                <a:gd name="connsiteY6" fmla="*/ 633041 h 713078"/>
                <a:gd name="connsiteX7" fmla="*/ 1491500 w 2341808"/>
                <a:gd name="connsiteY7" fmla="*/ 629199 h 713078"/>
                <a:gd name="connsiteX8" fmla="*/ 0 w 2341808"/>
                <a:gd name="connsiteY8" fmla="*/ 489023 h 713078"/>
                <a:gd name="connsiteX9" fmla="*/ 162650 w 2341808"/>
                <a:gd name="connsiteY9" fmla="*/ 0 h 713078"/>
                <a:gd name="connsiteX0" fmla="*/ 222497 w 2341808"/>
                <a:gd name="connsiteY0" fmla="*/ 0 h 859068"/>
                <a:gd name="connsiteX1" fmla="*/ 1478888 w 2341808"/>
                <a:gd name="connsiteY1" fmla="*/ 283305 h 859068"/>
                <a:gd name="connsiteX2" fmla="*/ 2017772 w 2341808"/>
                <a:gd name="connsiteY2" fmla="*/ 291033 h 859068"/>
                <a:gd name="connsiteX3" fmla="*/ 2017772 w 2341808"/>
                <a:gd name="connsiteY3" fmla="*/ 210996 h 859068"/>
                <a:gd name="connsiteX4" fmla="*/ 2341808 w 2341808"/>
                <a:gd name="connsiteY4" fmla="*/ 535032 h 859068"/>
                <a:gd name="connsiteX5" fmla="*/ 2017772 w 2341808"/>
                <a:gd name="connsiteY5" fmla="*/ 859068 h 859068"/>
                <a:gd name="connsiteX6" fmla="*/ 2017772 w 2341808"/>
                <a:gd name="connsiteY6" fmla="*/ 779031 h 859068"/>
                <a:gd name="connsiteX7" fmla="*/ 1491500 w 2341808"/>
                <a:gd name="connsiteY7" fmla="*/ 775189 h 859068"/>
                <a:gd name="connsiteX8" fmla="*/ 0 w 2341808"/>
                <a:gd name="connsiteY8" fmla="*/ 635013 h 859068"/>
                <a:gd name="connsiteX9" fmla="*/ 222497 w 2341808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934811 w 2374106"/>
                <a:gd name="connsiteY7" fmla="*/ 784291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953684 w 2374106"/>
                <a:gd name="connsiteY1" fmla="*/ 290686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934811 w 2374106"/>
                <a:gd name="connsiteY7" fmla="*/ 784291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873033 w 2374106"/>
                <a:gd name="connsiteY0" fmla="*/ 0 h 1172027"/>
                <a:gd name="connsiteX1" fmla="*/ 1953684 w 2374106"/>
                <a:gd name="connsiteY1" fmla="*/ 603645 h 1172027"/>
                <a:gd name="connsiteX2" fmla="*/ 2050070 w 2374106"/>
                <a:gd name="connsiteY2" fmla="*/ 603992 h 1172027"/>
                <a:gd name="connsiteX3" fmla="*/ 2050070 w 2374106"/>
                <a:gd name="connsiteY3" fmla="*/ 523955 h 1172027"/>
                <a:gd name="connsiteX4" fmla="*/ 2374106 w 2374106"/>
                <a:gd name="connsiteY4" fmla="*/ 847991 h 1172027"/>
                <a:gd name="connsiteX5" fmla="*/ 2050070 w 2374106"/>
                <a:gd name="connsiteY5" fmla="*/ 1172027 h 1172027"/>
                <a:gd name="connsiteX6" fmla="*/ 2050070 w 2374106"/>
                <a:gd name="connsiteY6" fmla="*/ 1091990 h 1172027"/>
                <a:gd name="connsiteX7" fmla="*/ 1934811 w 2374106"/>
                <a:gd name="connsiteY7" fmla="*/ 1097250 h 1172027"/>
                <a:gd name="connsiteX8" fmla="*/ 0 w 2374106"/>
                <a:gd name="connsiteY8" fmla="*/ 766205 h 1172027"/>
                <a:gd name="connsiteX9" fmla="*/ 873033 w 2374106"/>
                <a:gd name="connsiteY9" fmla="*/ 0 h 1172027"/>
                <a:gd name="connsiteX0" fmla="*/ 873033 w 2374106"/>
                <a:gd name="connsiteY0" fmla="*/ 0 h 1172027"/>
                <a:gd name="connsiteX1" fmla="*/ 1953684 w 2374106"/>
                <a:gd name="connsiteY1" fmla="*/ 603645 h 1172027"/>
                <a:gd name="connsiteX2" fmla="*/ 2050070 w 2374106"/>
                <a:gd name="connsiteY2" fmla="*/ 603992 h 1172027"/>
                <a:gd name="connsiteX3" fmla="*/ 2050070 w 2374106"/>
                <a:gd name="connsiteY3" fmla="*/ 523955 h 1172027"/>
                <a:gd name="connsiteX4" fmla="*/ 2374106 w 2374106"/>
                <a:gd name="connsiteY4" fmla="*/ 847991 h 1172027"/>
                <a:gd name="connsiteX5" fmla="*/ 2050070 w 2374106"/>
                <a:gd name="connsiteY5" fmla="*/ 1172027 h 1172027"/>
                <a:gd name="connsiteX6" fmla="*/ 2050070 w 2374106"/>
                <a:gd name="connsiteY6" fmla="*/ 1091990 h 1172027"/>
                <a:gd name="connsiteX7" fmla="*/ 1934811 w 2374106"/>
                <a:gd name="connsiteY7" fmla="*/ 1097250 h 1172027"/>
                <a:gd name="connsiteX8" fmla="*/ 0 w 2374106"/>
                <a:gd name="connsiteY8" fmla="*/ 766205 h 1172027"/>
                <a:gd name="connsiteX9" fmla="*/ 873033 w 2374106"/>
                <a:gd name="connsiteY9" fmla="*/ 0 h 1172027"/>
                <a:gd name="connsiteX0" fmla="*/ 402109 w 1903182"/>
                <a:gd name="connsiteY0" fmla="*/ 0 h 1172027"/>
                <a:gd name="connsiteX1" fmla="*/ 1482760 w 1903182"/>
                <a:gd name="connsiteY1" fmla="*/ 603645 h 1172027"/>
                <a:gd name="connsiteX2" fmla="*/ 1579146 w 1903182"/>
                <a:gd name="connsiteY2" fmla="*/ 603992 h 1172027"/>
                <a:gd name="connsiteX3" fmla="*/ 1579146 w 1903182"/>
                <a:gd name="connsiteY3" fmla="*/ 523955 h 1172027"/>
                <a:gd name="connsiteX4" fmla="*/ 1903182 w 1903182"/>
                <a:gd name="connsiteY4" fmla="*/ 847991 h 1172027"/>
                <a:gd name="connsiteX5" fmla="*/ 1579146 w 1903182"/>
                <a:gd name="connsiteY5" fmla="*/ 1172027 h 1172027"/>
                <a:gd name="connsiteX6" fmla="*/ 1579146 w 1903182"/>
                <a:gd name="connsiteY6" fmla="*/ 1091990 h 1172027"/>
                <a:gd name="connsiteX7" fmla="*/ 1463887 w 1903182"/>
                <a:gd name="connsiteY7" fmla="*/ 1097250 h 1172027"/>
                <a:gd name="connsiteX8" fmla="*/ 0 w 1903182"/>
                <a:gd name="connsiteY8" fmla="*/ 346357 h 1172027"/>
                <a:gd name="connsiteX9" fmla="*/ 402109 w 1903182"/>
                <a:gd name="connsiteY9" fmla="*/ 0 h 1172027"/>
                <a:gd name="connsiteX0" fmla="*/ 402109 w 1903182"/>
                <a:gd name="connsiteY0" fmla="*/ 0 h 1172027"/>
                <a:gd name="connsiteX1" fmla="*/ 1482760 w 1903182"/>
                <a:gd name="connsiteY1" fmla="*/ 603645 h 1172027"/>
                <a:gd name="connsiteX2" fmla="*/ 1579146 w 1903182"/>
                <a:gd name="connsiteY2" fmla="*/ 603992 h 1172027"/>
                <a:gd name="connsiteX3" fmla="*/ 1579146 w 1903182"/>
                <a:gd name="connsiteY3" fmla="*/ 523955 h 1172027"/>
                <a:gd name="connsiteX4" fmla="*/ 1903182 w 1903182"/>
                <a:gd name="connsiteY4" fmla="*/ 847991 h 1172027"/>
                <a:gd name="connsiteX5" fmla="*/ 1579146 w 1903182"/>
                <a:gd name="connsiteY5" fmla="*/ 1172027 h 1172027"/>
                <a:gd name="connsiteX6" fmla="*/ 1579146 w 1903182"/>
                <a:gd name="connsiteY6" fmla="*/ 1091990 h 1172027"/>
                <a:gd name="connsiteX7" fmla="*/ 1463887 w 1903182"/>
                <a:gd name="connsiteY7" fmla="*/ 1097250 h 1172027"/>
                <a:gd name="connsiteX8" fmla="*/ 0 w 1903182"/>
                <a:gd name="connsiteY8" fmla="*/ 346357 h 1172027"/>
                <a:gd name="connsiteX9" fmla="*/ 402109 w 1903182"/>
                <a:gd name="connsiteY9" fmla="*/ 0 h 1172027"/>
                <a:gd name="connsiteX0" fmla="*/ 415546 w 1903182"/>
                <a:gd name="connsiteY0" fmla="*/ 0 h 1157015"/>
                <a:gd name="connsiteX1" fmla="*/ 1482760 w 1903182"/>
                <a:gd name="connsiteY1" fmla="*/ 588633 h 1157015"/>
                <a:gd name="connsiteX2" fmla="*/ 1579146 w 1903182"/>
                <a:gd name="connsiteY2" fmla="*/ 588980 h 1157015"/>
                <a:gd name="connsiteX3" fmla="*/ 1579146 w 1903182"/>
                <a:gd name="connsiteY3" fmla="*/ 508943 h 1157015"/>
                <a:gd name="connsiteX4" fmla="*/ 1903182 w 1903182"/>
                <a:gd name="connsiteY4" fmla="*/ 832979 h 1157015"/>
                <a:gd name="connsiteX5" fmla="*/ 1579146 w 1903182"/>
                <a:gd name="connsiteY5" fmla="*/ 1157015 h 1157015"/>
                <a:gd name="connsiteX6" fmla="*/ 1579146 w 1903182"/>
                <a:gd name="connsiteY6" fmla="*/ 1076978 h 1157015"/>
                <a:gd name="connsiteX7" fmla="*/ 1463887 w 1903182"/>
                <a:gd name="connsiteY7" fmla="*/ 1082238 h 1157015"/>
                <a:gd name="connsiteX8" fmla="*/ 0 w 1903182"/>
                <a:gd name="connsiteY8" fmla="*/ 331345 h 1157015"/>
                <a:gd name="connsiteX9" fmla="*/ 415546 w 1903182"/>
                <a:gd name="connsiteY9" fmla="*/ 0 h 1157015"/>
                <a:gd name="connsiteX0" fmla="*/ 694268 w 1903182"/>
                <a:gd name="connsiteY0" fmla="*/ 0 h 850001"/>
                <a:gd name="connsiteX1" fmla="*/ 1482760 w 1903182"/>
                <a:gd name="connsiteY1" fmla="*/ 281619 h 850001"/>
                <a:gd name="connsiteX2" fmla="*/ 1579146 w 1903182"/>
                <a:gd name="connsiteY2" fmla="*/ 281966 h 850001"/>
                <a:gd name="connsiteX3" fmla="*/ 1579146 w 1903182"/>
                <a:gd name="connsiteY3" fmla="*/ 201929 h 850001"/>
                <a:gd name="connsiteX4" fmla="*/ 1903182 w 1903182"/>
                <a:gd name="connsiteY4" fmla="*/ 525965 h 850001"/>
                <a:gd name="connsiteX5" fmla="*/ 1579146 w 1903182"/>
                <a:gd name="connsiteY5" fmla="*/ 850001 h 850001"/>
                <a:gd name="connsiteX6" fmla="*/ 1579146 w 1903182"/>
                <a:gd name="connsiteY6" fmla="*/ 769964 h 850001"/>
                <a:gd name="connsiteX7" fmla="*/ 1463887 w 1903182"/>
                <a:gd name="connsiteY7" fmla="*/ 775224 h 850001"/>
                <a:gd name="connsiteX8" fmla="*/ 0 w 1903182"/>
                <a:gd name="connsiteY8" fmla="*/ 24331 h 850001"/>
                <a:gd name="connsiteX9" fmla="*/ 694268 w 1903182"/>
                <a:gd name="connsiteY9" fmla="*/ 0 h 850001"/>
                <a:gd name="connsiteX0" fmla="*/ 694268 w 1903182"/>
                <a:gd name="connsiteY0" fmla="*/ 0 h 850001"/>
                <a:gd name="connsiteX1" fmla="*/ 1482760 w 1903182"/>
                <a:gd name="connsiteY1" fmla="*/ 281619 h 850001"/>
                <a:gd name="connsiteX2" fmla="*/ 1579146 w 1903182"/>
                <a:gd name="connsiteY2" fmla="*/ 281966 h 850001"/>
                <a:gd name="connsiteX3" fmla="*/ 1579146 w 1903182"/>
                <a:gd name="connsiteY3" fmla="*/ 201929 h 850001"/>
                <a:gd name="connsiteX4" fmla="*/ 1903182 w 1903182"/>
                <a:gd name="connsiteY4" fmla="*/ 525965 h 850001"/>
                <a:gd name="connsiteX5" fmla="*/ 1579146 w 1903182"/>
                <a:gd name="connsiteY5" fmla="*/ 850001 h 850001"/>
                <a:gd name="connsiteX6" fmla="*/ 1579146 w 1903182"/>
                <a:gd name="connsiteY6" fmla="*/ 769964 h 850001"/>
                <a:gd name="connsiteX7" fmla="*/ 1463887 w 1903182"/>
                <a:gd name="connsiteY7" fmla="*/ 775224 h 850001"/>
                <a:gd name="connsiteX8" fmla="*/ 0 w 1903182"/>
                <a:gd name="connsiteY8" fmla="*/ 24331 h 850001"/>
                <a:gd name="connsiteX9" fmla="*/ 694268 w 1903182"/>
                <a:gd name="connsiteY9" fmla="*/ 0 h 850001"/>
                <a:gd name="connsiteX0" fmla="*/ 694268 w 1903182"/>
                <a:gd name="connsiteY0" fmla="*/ 0 h 850001"/>
                <a:gd name="connsiteX1" fmla="*/ 1482760 w 1903182"/>
                <a:gd name="connsiteY1" fmla="*/ 281619 h 850001"/>
                <a:gd name="connsiteX2" fmla="*/ 1579146 w 1903182"/>
                <a:gd name="connsiteY2" fmla="*/ 281966 h 850001"/>
                <a:gd name="connsiteX3" fmla="*/ 1579146 w 1903182"/>
                <a:gd name="connsiteY3" fmla="*/ 201929 h 850001"/>
                <a:gd name="connsiteX4" fmla="*/ 1903182 w 1903182"/>
                <a:gd name="connsiteY4" fmla="*/ 525965 h 850001"/>
                <a:gd name="connsiteX5" fmla="*/ 1579146 w 1903182"/>
                <a:gd name="connsiteY5" fmla="*/ 850001 h 850001"/>
                <a:gd name="connsiteX6" fmla="*/ 1579146 w 1903182"/>
                <a:gd name="connsiteY6" fmla="*/ 769964 h 850001"/>
                <a:gd name="connsiteX7" fmla="*/ 1463887 w 1903182"/>
                <a:gd name="connsiteY7" fmla="*/ 775224 h 850001"/>
                <a:gd name="connsiteX8" fmla="*/ 0 w 1903182"/>
                <a:gd name="connsiteY8" fmla="*/ 24331 h 850001"/>
                <a:gd name="connsiteX9" fmla="*/ 694268 w 1903182"/>
                <a:gd name="connsiteY9" fmla="*/ 0 h 850001"/>
                <a:gd name="connsiteX0" fmla="*/ 694735 w 1903649"/>
                <a:gd name="connsiteY0" fmla="*/ 0 h 850001"/>
                <a:gd name="connsiteX1" fmla="*/ 1483227 w 1903649"/>
                <a:gd name="connsiteY1" fmla="*/ 281619 h 850001"/>
                <a:gd name="connsiteX2" fmla="*/ 1579613 w 1903649"/>
                <a:gd name="connsiteY2" fmla="*/ 281966 h 850001"/>
                <a:gd name="connsiteX3" fmla="*/ 1579613 w 1903649"/>
                <a:gd name="connsiteY3" fmla="*/ 201929 h 850001"/>
                <a:gd name="connsiteX4" fmla="*/ 1903649 w 1903649"/>
                <a:gd name="connsiteY4" fmla="*/ 525965 h 850001"/>
                <a:gd name="connsiteX5" fmla="*/ 1579613 w 1903649"/>
                <a:gd name="connsiteY5" fmla="*/ 850001 h 850001"/>
                <a:gd name="connsiteX6" fmla="*/ 1579613 w 1903649"/>
                <a:gd name="connsiteY6" fmla="*/ 769964 h 850001"/>
                <a:gd name="connsiteX7" fmla="*/ 1464354 w 1903649"/>
                <a:gd name="connsiteY7" fmla="*/ 775224 h 850001"/>
                <a:gd name="connsiteX8" fmla="*/ 467 w 1903649"/>
                <a:gd name="connsiteY8" fmla="*/ 24331 h 850001"/>
                <a:gd name="connsiteX9" fmla="*/ 694735 w 1903649"/>
                <a:gd name="connsiteY9" fmla="*/ 0 h 850001"/>
                <a:gd name="connsiteX0" fmla="*/ 638993 w 1903649"/>
                <a:gd name="connsiteY0" fmla="*/ 0 h 849998"/>
                <a:gd name="connsiteX1" fmla="*/ 1483227 w 1903649"/>
                <a:gd name="connsiteY1" fmla="*/ 281616 h 849998"/>
                <a:gd name="connsiteX2" fmla="*/ 1579613 w 1903649"/>
                <a:gd name="connsiteY2" fmla="*/ 281963 h 849998"/>
                <a:gd name="connsiteX3" fmla="*/ 1579613 w 1903649"/>
                <a:gd name="connsiteY3" fmla="*/ 201926 h 849998"/>
                <a:gd name="connsiteX4" fmla="*/ 1903649 w 1903649"/>
                <a:gd name="connsiteY4" fmla="*/ 525962 h 849998"/>
                <a:gd name="connsiteX5" fmla="*/ 1579613 w 1903649"/>
                <a:gd name="connsiteY5" fmla="*/ 849998 h 849998"/>
                <a:gd name="connsiteX6" fmla="*/ 1579613 w 1903649"/>
                <a:gd name="connsiteY6" fmla="*/ 769961 h 849998"/>
                <a:gd name="connsiteX7" fmla="*/ 1464354 w 1903649"/>
                <a:gd name="connsiteY7" fmla="*/ 775221 h 849998"/>
                <a:gd name="connsiteX8" fmla="*/ 467 w 1903649"/>
                <a:gd name="connsiteY8" fmla="*/ 24328 h 849998"/>
                <a:gd name="connsiteX9" fmla="*/ 638993 w 1903649"/>
                <a:gd name="connsiteY9" fmla="*/ 0 h 849998"/>
                <a:gd name="connsiteX0" fmla="*/ 611122 w 1903649"/>
                <a:gd name="connsiteY0" fmla="*/ 0 h 849998"/>
                <a:gd name="connsiteX1" fmla="*/ 1483227 w 1903649"/>
                <a:gd name="connsiteY1" fmla="*/ 281616 h 849998"/>
                <a:gd name="connsiteX2" fmla="*/ 1579613 w 1903649"/>
                <a:gd name="connsiteY2" fmla="*/ 281963 h 849998"/>
                <a:gd name="connsiteX3" fmla="*/ 1579613 w 1903649"/>
                <a:gd name="connsiteY3" fmla="*/ 201926 h 849998"/>
                <a:gd name="connsiteX4" fmla="*/ 1903649 w 1903649"/>
                <a:gd name="connsiteY4" fmla="*/ 525962 h 849998"/>
                <a:gd name="connsiteX5" fmla="*/ 1579613 w 1903649"/>
                <a:gd name="connsiteY5" fmla="*/ 849998 h 849998"/>
                <a:gd name="connsiteX6" fmla="*/ 1579613 w 1903649"/>
                <a:gd name="connsiteY6" fmla="*/ 769961 h 849998"/>
                <a:gd name="connsiteX7" fmla="*/ 1464354 w 1903649"/>
                <a:gd name="connsiteY7" fmla="*/ 775221 h 849998"/>
                <a:gd name="connsiteX8" fmla="*/ 467 w 1903649"/>
                <a:gd name="connsiteY8" fmla="*/ 24328 h 849998"/>
                <a:gd name="connsiteX9" fmla="*/ 611122 w 1903649"/>
                <a:gd name="connsiteY9" fmla="*/ 0 h 849998"/>
                <a:gd name="connsiteX0" fmla="*/ 610686 w 1903213"/>
                <a:gd name="connsiteY0" fmla="*/ 0 h 849998"/>
                <a:gd name="connsiteX1" fmla="*/ 1482791 w 1903213"/>
                <a:gd name="connsiteY1" fmla="*/ 281616 h 849998"/>
                <a:gd name="connsiteX2" fmla="*/ 1579177 w 1903213"/>
                <a:gd name="connsiteY2" fmla="*/ 281963 h 849998"/>
                <a:gd name="connsiteX3" fmla="*/ 1579177 w 1903213"/>
                <a:gd name="connsiteY3" fmla="*/ 201926 h 849998"/>
                <a:gd name="connsiteX4" fmla="*/ 1903213 w 1903213"/>
                <a:gd name="connsiteY4" fmla="*/ 525962 h 849998"/>
                <a:gd name="connsiteX5" fmla="*/ 1579177 w 1903213"/>
                <a:gd name="connsiteY5" fmla="*/ 849998 h 849998"/>
                <a:gd name="connsiteX6" fmla="*/ 1579177 w 1903213"/>
                <a:gd name="connsiteY6" fmla="*/ 769961 h 849998"/>
                <a:gd name="connsiteX7" fmla="*/ 1463918 w 1903213"/>
                <a:gd name="connsiteY7" fmla="*/ 775221 h 849998"/>
                <a:gd name="connsiteX8" fmla="*/ 31 w 1903213"/>
                <a:gd name="connsiteY8" fmla="*/ 24328 h 849998"/>
                <a:gd name="connsiteX9" fmla="*/ 610686 w 1903213"/>
                <a:gd name="connsiteY9" fmla="*/ 0 h 849998"/>
                <a:gd name="connsiteX0" fmla="*/ 610686 w 1903213"/>
                <a:gd name="connsiteY0" fmla="*/ 0 h 849998"/>
                <a:gd name="connsiteX1" fmla="*/ 1482791 w 1903213"/>
                <a:gd name="connsiteY1" fmla="*/ 281616 h 849998"/>
                <a:gd name="connsiteX2" fmla="*/ 1579177 w 1903213"/>
                <a:gd name="connsiteY2" fmla="*/ 281963 h 849998"/>
                <a:gd name="connsiteX3" fmla="*/ 1579177 w 1903213"/>
                <a:gd name="connsiteY3" fmla="*/ 201926 h 849998"/>
                <a:gd name="connsiteX4" fmla="*/ 1903213 w 1903213"/>
                <a:gd name="connsiteY4" fmla="*/ 525962 h 849998"/>
                <a:gd name="connsiteX5" fmla="*/ 1579177 w 1903213"/>
                <a:gd name="connsiteY5" fmla="*/ 849998 h 849998"/>
                <a:gd name="connsiteX6" fmla="*/ 1579177 w 1903213"/>
                <a:gd name="connsiteY6" fmla="*/ 769961 h 849998"/>
                <a:gd name="connsiteX7" fmla="*/ 1463918 w 1903213"/>
                <a:gd name="connsiteY7" fmla="*/ 775221 h 849998"/>
                <a:gd name="connsiteX8" fmla="*/ 31 w 1903213"/>
                <a:gd name="connsiteY8" fmla="*/ 24328 h 849998"/>
                <a:gd name="connsiteX9" fmla="*/ 610686 w 1903213"/>
                <a:gd name="connsiteY9" fmla="*/ 0 h 849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3213" h="849998">
                  <a:moveTo>
                    <a:pt x="610686" y="0"/>
                  </a:moveTo>
                  <a:cubicBezTo>
                    <a:pt x="619304" y="350911"/>
                    <a:pt x="1105005" y="258967"/>
                    <a:pt x="1482791" y="281616"/>
                  </a:cubicBezTo>
                  <a:lnTo>
                    <a:pt x="1579177" y="281963"/>
                  </a:lnTo>
                  <a:lnTo>
                    <a:pt x="1579177" y="201926"/>
                  </a:lnTo>
                  <a:lnTo>
                    <a:pt x="1903213" y="525962"/>
                  </a:lnTo>
                  <a:lnTo>
                    <a:pt x="1579177" y="849998"/>
                  </a:lnTo>
                  <a:lnTo>
                    <a:pt x="1579177" y="769961"/>
                  </a:lnTo>
                  <a:cubicBezTo>
                    <a:pt x="1403753" y="772885"/>
                    <a:pt x="1639342" y="772297"/>
                    <a:pt x="1463918" y="775221"/>
                  </a:cubicBezTo>
                  <a:cubicBezTo>
                    <a:pt x="1210154" y="772297"/>
                    <a:pt x="-7057" y="887744"/>
                    <a:pt x="31" y="24328"/>
                  </a:cubicBezTo>
                  <a:lnTo>
                    <a:pt x="610686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5" name="Rechteck 14"/>
            <p:cNvSpPr/>
            <p:nvPr/>
          </p:nvSpPr>
          <p:spPr>
            <a:xfrm>
              <a:off x="5624975" y="2071108"/>
              <a:ext cx="694753" cy="620206"/>
            </a:xfrm>
            <a:prstGeom prst="rect">
              <a:avLst/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7" name="Pfeil nach rechts 10"/>
            <p:cNvSpPr/>
            <p:nvPr/>
          </p:nvSpPr>
          <p:spPr>
            <a:xfrm rot="2920040" flipV="1">
              <a:off x="6141585" y="2080664"/>
              <a:ext cx="1903182" cy="1176863"/>
            </a:xfrm>
            <a:custGeom>
              <a:avLst/>
              <a:gdLst>
                <a:gd name="connsiteX0" fmla="*/ 0 w 2160240"/>
                <a:gd name="connsiteY0" fmla="*/ 80037 h 648072"/>
                <a:gd name="connsiteX1" fmla="*/ 1836204 w 2160240"/>
                <a:gd name="connsiteY1" fmla="*/ 80037 h 648072"/>
                <a:gd name="connsiteX2" fmla="*/ 1836204 w 2160240"/>
                <a:gd name="connsiteY2" fmla="*/ 0 h 648072"/>
                <a:gd name="connsiteX3" fmla="*/ 2160240 w 2160240"/>
                <a:gd name="connsiteY3" fmla="*/ 324036 h 648072"/>
                <a:gd name="connsiteX4" fmla="*/ 1836204 w 2160240"/>
                <a:gd name="connsiteY4" fmla="*/ 648072 h 648072"/>
                <a:gd name="connsiteX5" fmla="*/ 1836204 w 2160240"/>
                <a:gd name="connsiteY5" fmla="*/ 568035 h 648072"/>
                <a:gd name="connsiteX6" fmla="*/ 0 w 2160240"/>
                <a:gd name="connsiteY6" fmla="*/ 568035 h 648072"/>
                <a:gd name="connsiteX7" fmla="*/ 0 w 2160240"/>
                <a:gd name="connsiteY7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0 w 2160240"/>
                <a:gd name="connsiteY7" fmla="*/ 568035 h 648072"/>
                <a:gd name="connsiteX8" fmla="*/ 0 w 2160240"/>
                <a:gd name="connsiteY8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925254 w 2160240"/>
                <a:gd name="connsiteY7" fmla="*/ 570500 h 648072"/>
                <a:gd name="connsiteX8" fmla="*/ 0 w 2160240"/>
                <a:gd name="connsiteY8" fmla="*/ 568035 h 648072"/>
                <a:gd name="connsiteX9" fmla="*/ 0 w 2160240"/>
                <a:gd name="connsiteY9" fmla="*/ 80037 h 648072"/>
                <a:gd name="connsiteX0" fmla="*/ 0 w 2160240"/>
                <a:gd name="connsiteY0" fmla="*/ 80037 h 648072"/>
                <a:gd name="connsiteX1" fmla="*/ 906335 w 2160240"/>
                <a:gd name="connsiteY1" fmla="*/ 78616 h 648072"/>
                <a:gd name="connsiteX2" fmla="*/ 1836204 w 2160240"/>
                <a:gd name="connsiteY2" fmla="*/ 80037 h 648072"/>
                <a:gd name="connsiteX3" fmla="*/ 1836204 w 2160240"/>
                <a:gd name="connsiteY3" fmla="*/ 0 h 648072"/>
                <a:gd name="connsiteX4" fmla="*/ 2160240 w 2160240"/>
                <a:gd name="connsiteY4" fmla="*/ 324036 h 648072"/>
                <a:gd name="connsiteX5" fmla="*/ 1836204 w 2160240"/>
                <a:gd name="connsiteY5" fmla="*/ 648072 h 648072"/>
                <a:gd name="connsiteX6" fmla="*/ 1836204 w 2160240"/>
                <a:gd name="connsiteY6" fmla="*/ 568035 h 648072"/>
                <a:gd name="connsiteX7" fmla="*/ 925254 w 2160240"/>
                <a:gd name="connsiteY7" fmla="*/ 570500 h 648072"/>
                <a:gd name="connsiteX8" fmla="*/ 0 w 2160240"/>
                <a:gd name="connsiteY8" fmla="*/ 422992 h 648072"/>
                <a:gd name="connsiteX9" fmla="*/ 0 w 2160240"/>
                <a:gd name="connsiteY9" fmla="*/ 80037 h 648072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1256370 w 3435528"/>
                <a:gd name="connsiteY0" fmla="*/ 0 h 713078"/>
                <a:gd name="connsiteX1" fmla="*/ 2181623 w 3435528"/>
                <a:gd name="connsiteY1" fmla="*/ 143622 h 713078"/>
                <a:gd name="connsiteX2" fmla="*/ 3111492 w 3435528"/>
                <a:gd name="connsiteY2" fmla="*/ 145043 h 713078"/>
                <a:gd name="connsiteX3" fmla="*/ 3111492 w 3435528"/>
                <a:gd name="connsiteY3" fmla="*/ 65006 h 713078"/>
                <a:gd name="connsiteX4" fmla="*/ 3435528 w 3435528"/>
                <a:gd name="connsiteY4" fmla="*/ 389042 h 713078"/>
                <a:gd name="connsiteX5" fmla="*/ 3111492 w 3435528"/>
                <a:gd name="connsiteY5" fmla="*/ 713078 h 713078"/>
                <a:gd name="connsiteX6" fmla="*/ 3111492 w 3435528"/>
                <a:gd name="connsiteY6" fmla="*/ 633041 h 713078"/>
                <a:gd name="connsiteX7" fmla="*/ 2200542 w 3435528"/>
                <a:gd name="connsiteY7" fmla="*/ 635506 h 713078"/>
                <a:gd name="connsiteX8" fmla="*/ 1275288 w 3435528"/>
                <a:gd name="connsiteY8" fmla="*/ 487998 h 713078"/>
                <a:gd name="connsiteX9" fmla="*/ 1256370 w 3435528"/>
                <a:gd name="connsiteY9" fmla="*/ 0 h 713078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925253 w 2179158"/>
                <a:gd name="connsiteY1" fmla="*/ 143622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944172 w 2179158"/>
                <a:gd name="connsiteY7" fmla="*/ 635506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03626 w 2179158"/>
                <a:gd name="connsiteY7" fmla="*/ 64811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303626 w 2179158"/>
                <a:gd name="connsiteY8" fmla="*/ 648119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082909 w 2179158"/>
                <a:gd name="connsiteY8" fmla="*/ 629200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887416 w 2179158"/>
                <a:gd name="connsiteY8" fmla="*/ 603975 h 713078"/>
                <a:gd name="connsiteX9" fmla="*/ 18918 w 2179158"/>
                <a:gd name="connsiteY9" fmla="*/ 487998 h 713078"/>
                <a:gd name="connsiteX10" fmla="*/ 0 w 2179158"/>
                <a:gd name="connsiteY10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0 w 2179158"/>
                <a:gd name="connsiteY0" fmla="*/ 0 h 713078"/>
                <a:gd name="connsiteX1" fmla="*/ 1316238 w 2179158"/>
                <a:gd name="connsiteY1" fmla="*/ 137315 h 713078"/>
                <a:gd name="connsiteX2" fmla="*/ 1855122 w 2179158"/>
                <a:gd name="connsiteY2" fmla="*/ 145043 h 713078"/>
                <a:gd name="connsiteX3" fmla="*/ 1855122 w 2179158"/>
                <a:gd name="connsiteY3" fmla="*/ 65006 h 713078"/>
                <a:gd name="connsiteX4" fmla="*/ 2179158 w 2179158"/>
                <a:gd name="connsiteY4" fmla="*/ 389042 h 713078"/>
                <a:gd name="connsiteX5" fmla="*/ 1855122 w 2179158"/>
                <a:gd name="connsiteY5" fmla="*/ 713078 h 713078"/>
                <a:gd name="connsiteX6" fmla="*/ 1855122 w 2179158"/>
                <a:gd name="connsiteY6" fmla="*/ 633041 h 713078"/>
                <a:gd name="connsiteX7" fmla="*/ 1328850 w 2179158"/>
                <a:gd name="connsiteY7" fmla="*/ 629199 h 713078"/>
                <a:gd name="connsiteX8" fmla="*/ 18918 w 2179158"/>
                <a:gd name="connsiteY8" fmla="*/ 487998 h 713078"/>
                <a:gd name="connsiteX9" fmla="*/ 0 w 2179158"/>
                <a:gd name="connsiteY9" fmla="*/ 0 h 713078"/>
                <a:gd name="connsiteX0" fmla="*/ 162650 w 2341808"/>
                <a:gd name="connsiteY0" fmla="*/ 0 h 713078"/>
                <a:gd name="connsiteX1" fmla="*/ 1478888 w 2341808"/>
                <a:gd name="connsiteY1" fmla="*/ 137315 h 713078"/>
                <a:gd name="connsiteX2" fmla="*/ 2017772 w 2341808"/>
                <a:gd name="connsiteY2" fmla="*/ 145043 h 713078"/>
                <a:gd name="connsiteX3" fmla="*/ 2017772 w 2341808"/>
                <a:gd name="connsiteY3" fmla="*/ 65006 h 713078"/>
                <a:gd name="connsiteX4" fmla="*/ 2341808 w 2341808"/>
                <a:gd name="connsiteY4" fmla="*/ 389042 h 713078"/>
                <a:gd name="connsiteX5" fmla="*/ 2017772 w 2341808"/>
                <a:gd name="connsiteY5" fmla="*/ 713078 h 713078"/>
                <a:gd name="connsiteX6" fmla="*/ 2017772 w 2341808"/>
                <a:gd name="connsiteY6" fmla="*/ 633041 h 713078"/>
                <a:gd name="connsiteX7" fmla="*/ 1491500 w 2341808"/>
                <a:gd name="connsiteY7" fmla="*/ 629199 h 713078"/>
                <a:gd name="connsiteX8" fmla="*/ 0 w 2341808"/>
                <a:gd name="connsiteY8" fmla="*/ 489023 h 713078"/>
                <a:gd name="connsiteX9" fmla="*/ 162650 w 2341808"/>
                <a:gd name="connsiteY9" fmla="*/ 0 h 713078"/>
                <a:gd name="connsiteX0" fmla="*/ 222497 w 2341808"/>
                <a:gd name="connsiteY0" fmla="*/ 0 h 859068"/>
                <a:gd name="connsiteX1" fmla="*/ 1478888 w 2341808"/>
                <a:gd name="connsiteY1" fmla="*/ 283305 h 859068"/>
                <a:gd name="connsiteX2" fmla="*/ 2017772 w 2341808"/>
                <a:gd name="connsiteY2" fmla="*/ 291033 h 859068"/>
                <a:gd name="connsiteX3" fmla="*/ 2017772 w 2341808"/>
                <a:gd name="connsiteY3" fmla="*/ 210996 h 859068"/>
                <a:gd name="connsiteX4" fmla="*/ 2341808 w 2341808"/>
                <a:gd name="connsiteY4" fmla="*/ 535032 h 859068"/>
                <a:gd name="connsiteX5" fmla="*/ 2017772 w 2341808"/>
                <a:gd name="connsiteY5" fmla="*/ 859068 h 859068"/>
                <a:gd name="connsiteX6" fmla="*/ 2017772 w 2341808"/>
                <a:gd name="connsiteY6" fmla="*/ 779031 h 859068"/>
                <a:gd name="connsiteX7" fmla="*/ 1491500 w 2341808"/>
                <a:gd name="connsiteY7" fmla="*/ 775189 h 859068"/>
                <a:gd name="connsiteX8" fmla="*/ 0 w 2341808"/>
                <a:gd name="connsiteY8" fmla="*/ 635013 h 859068"/>
                <a:gd name="connsiteX9" fmla="*/ 222497 w 2341808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168032 w 2287343"/>
                <a:gd name="connsiteY0" fmla="*/ 0 h 859068"/>
                <a:gd name="connsiteX1" fmla="*/ 1424423 w 2287343"/>
                <a:gd name="connsiteY1" fmla="*/ 283305 h 859068"/>
                <a:gd name="connsiteX2" fmla="*/ 1963307 w 2287343"/>
                <a:gd name="connsiteY2" fmla="*/ 291033 h 859068"/>
                <a:gd name="connsiteX3" fmla="*/ 1963307 w 2287343"/>
                <a:gd name="connsiteY3" fmla="*/ 210996 h 859068"/>
                <a:gd name="connsiteX4" fmla="*/ 2287343 w 2287343"/>
                <a:gd name="connsiteY4" fmla="*/ 535032 h 859068"/>
                <a:gd name="connsiteX5" fmla="*/ 1963307 w 2287343"/>
                <a:gd name="connsiteY5" fmla="*/ 859068 h 859068"/>
                <a:gd name="connsiteX6" fmla="*/ 1963307 w 2287343"/>
                <a:gd name="connsiteY6" fmla="*/ 779031 h 859068"/>
                <a:gd name="connsiteX7" fmla="*/ 1437035 w 2287343"/>
                <a:gd name="connsiteY7" fmla="*/ 775189 h 859068"/>
                <a:gd name="connsiteX8" fmla="*/ 0 w 2287343"/>
                <a:gd name="connsiteY8" fmla="*/ 466930 h 859068"/>
                <a:gd name="connsiteX9" fmla="*/ 168032 w 2287343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523798 w 2374106"/>
                <a:gd name="connsiteY7" fmla="*/ 775189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511186 w 2374106"/>
                <a:gd name="connsiteY1" fmla="*/ 283305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934811 w 2374106"/>
                <a:gd name="connsiteY7" fmla="*/ 784291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254795 w 2374106"/>
                <a:gd name="connsiteY0" fmla="*/ 0 h 859068"/>
                <a:gd name="connsiteX1" fmla="*/ 1953684 w 2374106"/>
                <a:gd name="connsiteY1" fmla="*/ 290686 h 859068"/>
                <a:gd name="connsiteX2" fmla="*/ 2050070 w 2374106"/>
                <a:gd name="connsiteY2" fmla="*/ 291033 h 859068"/>
                <a:gd name="connsiteX3" fmla="*/ 2050070 w 2374106"/>
                <a:gd name="connsiteY3" fmla="*/ 210996 h 859068"/>
                <a:gd name="connsiteX4" fmla="*/ 2374106 w 2374106"/>
                <a:gd name="connsiteY4" fmla="*/ 535032 h 859068"/>
                <a:gd name="connsiteX5" fmla="*/ 2050070 w 2374106"/>
                <a:gd name="connsiteY5" fmla="*/ 859068 h 859068"/>
                <a:gd name="connsiteX6" fmla="*/ 2050070 w 2374106"/>
                <a:gd name="connsiteY6" fmla="*/ 779031 h 859068"/>
                <a:gd name="connsiteX7" fmla="*/ 1934811 w 2374106"/>
                <a:gd name="connsiteY7" fmla="*/ 784291 h 859068"/>
                <a:gd name="connsiteX8" fmla="*/ 0 w 2374106"/>
                <a:gd name="connsiteY8" fmla="*/ 453246 h 859068"/>
                <a:gd name="connsiteX9" fmla="*/ 254795 w 2374106"/>
                <a:gd name="connsiteY9" fmla="*/ 0 h 859068"/>
                <a:gd name="connsiteX0" fmla="*/ 873033 w 2374106"/>
                <a:gd name="connsiteY0" fmla="*/ 0 h 1172027"/>
                <a:gd name="connsiteX1" fmla="*/ 1953684 w 2374106"/>
                <a:gd name="connsiteY1" fmla="*/ 603645 h 1172027"/>
                <a:gd name="connsiteX2" fmla="*/ 2050070 w 2374106"/>
                <a:gd name="connsiteY2" fmla="*/ 603992 h 1172027"/>
                <a:gd name="connsiteX3" fmla="*/ 2050070 w 2374106"/>
                <a:gd name="connsiteY3" fmla="*/ 523955 h 1172027"/>
                <a:gd name="connsiteX4" fmla="*/ 2374106 w 2374106"/>
                <a:gd name="connsiteY4" fmla="*/ 847991 h 1172027"/>
                <a:gd name="connsiteX5" fmla="*/ 2050070 w 2374106"/>
                <a:gd name="connsiteY5" fmla="*/ 1172027 h 1172027"/>
                <a:gd name="connsiteX6" fmla="*/ 2050070 w 2374106"/>
                <a:gd name="connsiteY6" fmla="*/ 1091990 h 1172027"/>
                <a:gd name="connsiteX7" fmla="*/ 1934811 w 2374106"/>
                <a:gd name="connsiteY7" fmla="*/ 1097250 h 1172027"/>
                <a:gd name="connsiteX8" fmla="*/ 0 w 2374106"/>
                <a:gd name="connsiteY8" fmla="*/ 766205 h 1172027"/>
                <a:gd name="connsiteX9" fmla="*/ 873033 w 2374106"/>
                <a:gd name="connsiteY9" fmla="*/ 0 h 1172027"/>
                <a:gd name="connsiteX0" fmla="*/ 873033 w 2374106"/>
                <a:gd name="connsiteY0" fmla="*/ 0 h 1172027"/>
                <a:gd name="connsiteX1" fmla="*/ 1953684 w 2374106"/>
                <a:gd name="connsiteY1" fmla="*/ 603645 h 1172027"/>
                <a:gd name="connsiteX2" fmla="*/ 2050070 w 2374106"/>
                <a:gd name="connsiteY2" fmla="*/ 603992 h 1172027"/>
                <a:gd name="connsiteX3" fmla="*/ 2050070 w 2374106"/>
                <a:gd name="connsiteY3" fmla="*/ 523955 h 1172027"/>
                <a:gd name="connsiteX4" fmla="*/ 2374106 w 2374106"/>
                <a:gd name="connsiteY4" fmla="*/ 847991 h 1172027"/>
                <a:gd name="connsiteX5" fmla="*/ 2050070 w 2374106"/>
                <a:gd name="connsiteY5" fmla="*/ 1172027 h 1172027"/>
                <a:gd name="connsiteX6" fmla="*/ 2050070 w 2374106"/>
                <a:gd name="connsiteY6" fmla="*/ 1091990 h 1172027"/>
                <a:gd name="connsiteX7" fmla="*/ 1934811 w 2374106"/>
                <a:gd name="connsiteY7" fmla="*/ 1097250 h 1172027"/>
                <a:gd name="connsiteX8" fmla="*/ 0 w 2374106"/>
                <a:gd name="connsiteY8" fmla="*/ 766205 h 1172027"/>
                <a:gd name="connsiteX9" fmla="*/ 873033 w 2374106"/>
                <a:gd name="connsiteY9" fmla="*/ 0 h 1172027"/>
                <a:gd name="connsiteX0" fmla="*/ 402109 w 1903182"/>
                <a:gd name="connsiteY0" fmla="*/ 0 h 1172027"/>
                <a:gd name="connsiteX1" fmla="*/ 1482760 w 1903182"/>
                <a:gd name="connsiteY1" fmla="*/ 603645 h 1172027"/>
                <a:gd name="connsiteX2" fmla="*/ 1579146 w 1903182"/>
                <a:gd name="connsiteY2" fmla="*/ 603992 h 1172027"/>
                <a:gd name="connsiteX3" fmla="*/ 1579146 w 1903182"/>
                <a:gd name="connsiteY3" fmla="*/ 523955 h 1172027"/>
                <a:gd name="connsiteX4" fmla="*/ 1903182 w 1903182"/>
                <a:gd name="connsiteY4" fmla="*/ 847991 h 1172027"/>
                <a:gd name="connsiteX5" fmla="*/ 1579146 w 1903182"/>
                <a:gd name="connsiteY5" fmla="*/ 1172027 h 1172027"/>
                <a:gd name="connsiteX6" fmla="*/ 1579146 w 1903182"/>
                <a:gd name="connsiteY6" fmla="*/ 1091990 h 1172027"/>
                <a:gd name="connsiteX7" fmla="*/ 1463887 w 1903182"/>
                <a:gd name="connsiteY7" fmla="*/ 1097250 h 1172027"/>
                <a:gd name="connsiteX8" fmla="*/ 0 w 1903182"/>
                <a:gd name="connsiteY8" fmla="*/ 346357 h 1172027"/>
                <a:gd name="connsiteX9" fmla="*/ 402109 w 1903182"/>
                <a:gd name="connsiteY9" fmla="*/ 0 h 1172027"/>
                <a:gd name="connsiteX0" fmla="*/ 402109 w 1903182"/>
                <a:gd name="connsiteY0" fmla="*/ 0 h 1172027"/>
                <a:gd name="connsiteX1" fmla="*/ 1482760 w 1903182"/>
                <a:gd name="connsiteY1" fmla="*/ 603645 h 1172027"/>
                <a:gd name="connsiteX2" fmla="*/ 1579146 w 1903182"/>
                <a:gd name="connsiteY2" fmla="*/ 603992 h 1172027"/>
                <a:gd name="connsiteX3" fmla="*/ 1579146 w 1903182"/>
                <a:gd name="connsiteY3" fmla="*/ 523955 h 1172027"/>
                <a:gd name="connsiteX4" fmla="*/ 1903182 w 1903182"/>
                <a:gd name="connsiteY4" fmla="*/ 847991 h 1172027"/>
                <a:gd name="connsiteX5" fmla="*/ 1579146 w 1903182"/>
                <a:gd name="connsiteY5" fmla="*/ 1172027 h 1172027"/>
                <a:gd name="connsiteX6" fmla="*/ 1579146 w 1903182"/>
                <a:gd name="connsiteY6" fmla="*/ 1091990 h 1172027"/>
                <a:gd name="connsiteX7" fmla="*/ 1463887 w 1903182"/>
                <a:gd name="connsiteY7" fmla="*/ 1097250 h 1172027"/>
                <a:gd name="connsiteX8" fmla="*/ 0 w 1903182"/>
                <a:gd name="connsiteY8" fmla="*/ 346357 h 1172027"/>
                <a:gd name="connsiteX9" fmla="*/ 402109 w 1903182"/>
                <a:gd name="connsiteY9" fmla="*/ 0 h 117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903182" h="1172027">
                  <a:moveTo>
                    <a:pt x="402109" y="0"/>
                  </a:moveTo>
                  <a:cubicBezTo>
                    <a:pt x="731256" y="357443"/>
                    <a:pt x="1104974" y="580996"/>
                    <a:pt x="1482760" y="603645"/>
                  </a:cubicBezTo>
                  <a:lnTo>
                    <a:pt x="1579146" y="603992"/>
                  </a:lnTo>
                  <a:lnTo>
                    <a:pt x="1579146" y="523955"/>
                  </a:lnTo>
                  <a:lnTo>
                    <a:pt x="1903182" y="847991"/>
                  </a:lnTo>
                  <a:lnTo>
                    <a:pt x="1579146" y="1172027"/>
                  </a:lnTo>
                  <a:lnTo>
                    <a:pt x="1579146" y="1091990"/>
                  </a:lnTo>
                  <a:cubicBezTo>
                    <a:pt x="1403722" y="1094914"/>
                    <a:pt x="1639311" y="1094326"/>
                    <a:pt x="1463887" y="1097250"/>
                  </a:cubicBezTo>
                  <a:cubicBezTo>
                    <a:pt x="1210123" y="1094326"/>
                    <a:pt x="410992" y="804774"/>
                    <a:pt x="0" y="346357"/>
                  </a:cubicBezTo>
                  <a:lnTo>
                    <a:pt x="402109" y="0"/>
                  </a:lnTo>
                  <a:close/>
                </a:path>
              </a:pathLst>
            </a:cu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8" name="Textfeld 17"/>
            <p:cNvSpPr txBox="1"/>
            <p:nvPr/>
          </p:nvSpPr>
          <p:spPr>
            <a:xfrm rot="18862498">
              <a:off x="5095101" y="3237232"/>
              <a:ext cx="94448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</a:rPr>
                <a:t>d</a:t>
              </a:r>
              <a:r>
                <a:rPr lang="de-DE" sz="1100" dirty="0" smtClean="0">
                  <a:solidFill>
                    <a:schemeClr val="bg1"/>
                  </a:solidFill>
                </a:rPr>
                <a:t>igitalisiertes</a:t>
              </a:r>
            </a:p>
            <a:p>
              <a:r>
                <a:rPr lang="de-DE" sz="1100" dirty="0" smtClean="0">
                  <a:solidFill>
                    <a:schemeClr val="bg1"/>
                  </a:solidFill>
                </a:rPr>
                <a:t>Archivgut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20" name="Textfeld 19"/>
            <p:cNvSpPr txBox="1"/>
            <p:nvPr/>
          </p:nvSpPr>
          <p:spPr>
            <a:xfrm rot="5400000">
              <a:off x="5962701" y="3135449"/>
              <a:ext cx="889987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r"/>
              <a:r>
                <a:rPr lang="de-DE" sz="1100" dirty="0">
                  <a:solidFill>
                    <a:schemeClr val="bg1"/>
                  </a:solidFill>
                </a:rPr>
                <a:t>d</a:t>
              </a:r>
              <a:r>
                <a:rPr lang="de-DE" sz="1100" dirty="0" smtClean="0">
                  <a:solidFill>
                    <a:schemeClr val="bg1"/>
                  </a:solidFill>
                </a:rPr>
                <a:t>igitalisierte</a:t>
              </a:r>
            </a:p>
            <a:p>
              <a:pPr algn="r"/>
              <a:r>
                <a:rPr lang="de-DE" sz="1100" dirty="0" smtClean="0">
                  <a:solidFill>
                    <a:schemeClr val="bg1"/>
                  </a:solidFill>
                </a:rPr>
                <a:t>Drucke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  <p:sp>
          <p:nvSpPr>
            <p:cNvPr id="21" name="Textfeld 20"/>
            <p:cNvSpPr txBox="1"/>
            <p:nvPr/>
          </p:nvSpPr>
          <p:spPr>
            <a:xfrm>
              <a:off x="6485876" y="2250406"/>
              <a:ext cx="441146" cy="2616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 smtClean="0">
                  <a:solidFill>
                    <a:schemeClr val="bg1"/>
                  </a:solidFill>
                </a:rPr>
                <a:t>alles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81" name="Gruppieren 80"/>
          <p:cNvGrpSpPr/>
          <p:nvPr/>
        </p:nvGrpSpPr>
        <p:grpSpPr>
          <a:xfrm>
            <a:off x="3711303" y="2042905"/>
            <a:ext cx="1785312" cy="595565"/>
            <a:chOff x="3640347" y="2095749"/>
            <a:chExt cx="1785312" cy="595565"/>
          </a:xfrm>
        </p:grpSpPr>
        <p:grpSp>
          <p:nvGrpSpPr>
            <p:cNvPr id="60" name="Gruppieren 59"/>
            <p:cNvGrpSpPr/>
            <p:nvPr/>
          </p:nvGrpSpPr>
          <p:grpSpPr>
            <a:xfrm>
              <a:off x="3640347" y="2095749"/>
              <a:ext cx="1785312" cy="595565"/>
              <a:chOff x="3314312" y="2093088"/>
              <a:chExt cx="1785312" cy="595565"/>
            </a:xfrm>
          </p:grpSpPr>
          <p:sp>
            <p:nvSpPr>
              <p:cNvPr id="28" name="Freihandform 27"/>
              <p:cNvSpPr/>
              <p:nvPr/>
            </p:nvSpPr>
            <p:spPr>
              <a:xfrm>
                <a:off x="3973121" y="2093693"/>
                <a:ext cx="1126503" cy="575035"/>
              </a:xfrm>
              <a:custGeom>
                <a:avLst/>
                <a:gdLst>
                  <a:gd name="connsiteX0" fmla="*/ 447773 w 1126503"/>
                  <a:gd name="connsiteY0" fmla="*/ 51848 h 575035"/>
                  <a:gd name="connsiteX1" fmla="*/ 1126503 w 1126503"/>
                  <a:gd name="connsiteY1" fmla="*/ 0 h 575035"/>
                  <a:gd name="connsiteX2" fmla="*/ 674016 w 1126503"/>
                  <a:gd name="connsiteY2" fmla="*/ 523188 h 575035"/>
                  <a:gd name="connsiteX3" fmla="*/ 0 w 1126503"/>
                  <a:gd name="connsiteY3" fmla="*/ 575035 h 575035"/>
                  <a:gd name="connsiteX4" fmla="*/ 447773 w 1126503"/>
                  <a:gd name="connsiteY4" fmla="*/ 51848 h 57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26503" h="575035">
                    <a:moveTo>
                      <a:pt x="447773" y="51848"/>
                    </a:moveTo>
                    <a:lnTo>
                      <a:pt x="1126503" y="0"/>
                    </a:lnTo>
                    <a:lnTo>
                      <a:pt x="674016" y="523188"/>
                    </a:lnTo>
                    <a:lnTo>
                      <a:pt x="0" y="575035"/>
                    </a:lnTo>
                    <a:lnTo>
                      <a:pt x="447773" y="51848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sp>
            <p:nvSpPr>
              <p:cNvPr id="29" name="Freihandform 28"/>
              <p:cNvSpPr/>
              <p:nvPr/>
            </p:nvSpPr>
            <p:spPr>
              <a:xfrm>
                <a:off x="3314312" y="2093088"/>
                <a:ext cx="1117076" cy="575035"/>
              </a:xfrm>
              <a:custGeom>
                <a:avLst/>
                <a:gdLst>
                  <a:gd name="connsiteX0" fmla="*/ 447773 w 1126503"/>
                  <a:gd name="connsiteY0" fmla="*/ 51848 h 575035"/>
                  <a:gd name="connsiteX1" fmla="*/ 1126503 w 1126503"/>
                  <a:gd name="connsiteY1" fmla="*/ 0 h 575035"/>
                  <a:gd name="connsiteX2" fmla="*/ 674016 w 1126503"/>
                  <a:gd name="connsiteY2" fmla="*/ 523188 h 575035"/>
                  <a:gd name="connsiteX3" fmla="*/ 0 w 1126503"/>
                  <a:gd name="connsiteY3" fmla="*/ 575035 h 575035"/>
                  <a:gd name="connsiteX4" fmla="*/ 447773 w 1126503"/>
                  <a:gd name="connsiteY4" fmla="*/ 51848 h 575035"/>
                  <a:gd name="connsiteX0" fmla="*/ 443059 w 1126503"/>
                  <a:gd name="connsiteY0" fmla="*/ 0 h 626882"/>
                  <a:gd name="connsiteX1" fmla="*/ 1126503 w 1126503"/>
                  <a:gd name="connsiteY1" fmla="*/ 51847 h 626882"/>
                  <a:gd name="connsiteX2" fmla="*/ 674016 w 1126503"/>
                  <a:gd name="connsiteY2" fmla="*/ 575035 h 626882"/>
                  <a:gd name="connsiteX3" fmla="*/ 0 w 1126503"/>
                  <a:gd name="connsiteY3" fmla="*/ 626882 h 626882"/>
                  <a:gd name="connsiteX4" fmla="*/ 443059 w 1126503"/>
                  <a:gd name="connsiteY4" fmla="*/ 0 h 626882"/>
                  <a:gd name="connsiteX0" fmla="*/ 443059 w 1126503"/>
                  <a:gd name="connsiteY0" fmla="*/ 0 h 626882"/>
                  <a:gd name="connsiteX1" fmla="*/ 1126503 w 1126503"/>
                  <a:gd name="connsiteY1" fmla="*/ 51847 h 626882"/>
                  <a:gd name="connsiteX2" fmla="*/ 674016 w 1126503"/>
                  <a:gd name="connsiteY2" fmla="*/ 575035 h 626882"/>
                  <a:gd name="connsiteX3" fmla="*/ 0 w 1126503"/>
                  <a:gd name="connsiteY3" fmla="*/ 626882 h 626882"/>
                  <a:gd name="connsiteX4" fmla="*/ 443059 w 1126503"/>
                  <a:gd name="connsiteY4" fmla="*/ 0 h 626882"/>
                  <a:gd name="connsiteX0" fmla="*/ 433632 w 1117076"/>
                  <a:gd name="connsiteY0" fmla="*/ 0 h 575035"/>
                  <a:gd name="connsiteX1" fmla="*/ 1117076 w 1117076"/>
                  <a:gd name="connsiteY1" fmla="*/ 51847 h 575035"/>
                  <a:gd name="connsiteX2" fmla="*/ 664589 w 1117076"/>
                  <a:gd name="connsiteY2" fmla="*/ 575035 h 575035"/>
                  <a:gd name="connsiteX3" fmla="*/ 0 w 1117076"/>
                  <a:gd name="connsiteY3" fmla="*/ 499620 h 575035"/>
                  <a:gd name="connsiteX4" fmla="*/ 433632 w 1117076"/>
                  <a:gd name="connsiteY4" fmla="*/ 0 h 575035"/>
                  <a:gd name="connsiteX0" fmla="*/ 433632 w 1117076"/>
                  <a:gd name="connsiteY0" fmla="*/ 0 h 575035"/>
                  <a:gd name="connsiteX1" fmla="*/ 1117076 w 1117076"/>
                  <a:gd name="connsiteY1" fmla="*/ 51847 h 575035"/>
                  <a:gd name="connsiteX2" fmla="*/ 664589 w 1117076"/>
                  <a:gd name="connsiteY2" fmla="*/ 575035 h 575035"/>
                  <a:gd name="connsiteX3" fmla="*/ 0 w 1117076"/>
                  <a:gd name="connsiteY3" fmla="*/ 513760 h 575035"/>
                  <a:gd name="connsiteX4" fmla="*/ 433632 w 1117076"/>
                  <a:gd name="connsiteY4" fmla="*/ 0 h 57503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117076" h="575035">
                    <a:moveTo>
                      <a:pt x="433632" y="0"/>
                    </a:moveTo>
                    <a:lnTo>
                      <a:pt x="1117076" y="51847"/>
                    </a:lnTo>
                    <a:lnTo>
                      <a:pt x="664589" y="575035"/>
                    </a:lnTo>
                    <a:lnTo>
                      <a:pt x="0" y="513760"/>
                    </a:lnTo>
                    <a:lnTo>
                      <a:pt x="433632" y="0"/>
                    </a:lnTo>
                    <a:close/>
                  </a:path>
                </a:pathLst>
              </a:custGeom>
              <a:solidFill>
                <a:schemeClr val="bg2">
                  <a:lumMod val="90000"/>
                </a:schemeClr>
              </a:solidFill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de-DE"/>
              </a:p>
            </p:txBody>
          </p:sp>
          <p:cxnSp>
            <p:nvCxnSpPr>
              <p:cNvPr id="31" name="Gerade Verbindung 30"/>
              <p:cNvCxnSpPr/>
              <p:nvPr/>
            </p:nvCxnSpPr>
            <p:spPr>
              <a:xfrm flipH="1">
                <a:off x="4644008" y="2107334"/>
                <a:ext cx="452487" cy="523188"/>
              </a:xfrm>
              <a:prstGeom prst="line">
                <a:avLst/>
              </a:prstGeom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Gerade Verbindung 32"/>
              <p:cNvCxnSpPr/>
              <p:nvPr/>
            </p:nvCxnSpPr>
            <p:spPr>
              <a:xfrm flipH="1">
                <a:off x="4647137" y="2116282"/>
                <a:ext cx="452487" cy="523188"/>
              </a:xfrm>
              <a:prstGeom prst="line">
                <a:avLst/>
              </a:prstGeom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Gerade Verbindung 50"/>
              <p:cNvCxnSpPr/>
              <p:nvPr/>
            </p:nvCxnSpPr>
            <p:spPr>
              <a:xfrm flipH="1">
                <a:off x="3973121" y="2626406"/>
                <a:ext cx="674016" cy="51847"/>
              </a:xfrm>
              <a:prstGeom prst="line">
                <a:avLst/>
              </a:prstGeom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Gerade Verbindung 53"/>
              <p:cNvCxnSpPr/>
              <p:nvPr/>
            </p:nvCxnSpPr>
            <p:spPr>
              <a:xfrm flipH="1">
                <a:off x="3976931" y="2636806"/>
                <a:ext cx="674016" cy="51847"/>
              </a:xfrm>
              <a:prstGeom prst="line">
                <a:avLst/>
              </a:prstGeom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6" name="Gerade Verbindung 55"/>
              <p:cNvCxnSpPr/>
              <p:nvPr/>
            </p:nvCxnSpPr>
            <p:spPr>
              <a:xfrm>
                <a:off x="3314312" y="2618278"/>
                <a:ext cx="664589" cy="61275"/>
              </a:xfrm>
              <a:prstGeom prst="line">
                <a:avLst/>
              </a:prstGeom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Gerade Verbindung 58"/>
              <p:cNvCxnSpPr/>
              <p:nvPr/>
            </p:nvCxnSpPr>
            <p:spPr>
              <a:xfrm>
                <a:off x="3314312" y="2626406"/>
                <a:ext cx="664589" cy="61275"/>
              </a:xfrm>
              <a:prstGeom prst="line">
                <a:avLst/>
              </a:prstGeom>
              <a:ln w="6350">
                <a:solidFill>
                  <a:schemeClr val="bg2">
                    <a:lumMod val="2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2" name="Textfeld 61"/>
            <p:cNvSpPr txBox="1"/>
            <p:nvPr/>
          </p:nvSpPr>
          <p:spPr>
            <a:xfrm>
              <a:off x="3966345" y="2155473"/>
              <a:ext cx="1159998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de-DE" sz="1400" dirty="0" smtClean="0"/>
                <a:t>digitalisiertes</a:t>
              </a:r>
              <a:br>
                <a:rPr lang="de-DE" sz="1400" dirty="0" smtClean="0"/>
              </a:br>
              <a:r>
                <a:rPr lang="de-DE" sz="1400" dirty="0" smtClean="0"/>
                <a:t>Objekt</a:t>
              </a:r>
              <a:endParaRPr lang="de-DE" sz="1400" dirty="0"/>
            </a:p>
          </p:txBody>
        </p:sp>
      </p:grpSp>
      <p:sp>
        <p:nvSpPr>
          <p:cNvPr id="63" name="Textfeld 62"/>
          <p:cNvSpPr txBox="1"/>
          <p:nvPr/>
        </p:nvSpPr>
        <p:spPr>
          <a:xfrm>
            <a:off x="3902469" y="3826266"/>
            <a:ext cx="124585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Archivportal-D</a:t>
            </a:r>
            <a:endParaRPr lang="de-DE" sz="1400" dirty="0"/>
          </a:p>
        </p:txBody>
      </p:sp>
      <p:sp>
        <p:nvSpPr>
          <p:cNvPr id="64" name="Textfeld 63"/>
          <p:cNvSpPr txBox="1"/>
          <p:nvPr/>
        </p:nvSpPr>
        <p:spPr>
          <a:xfrm>
            <a:off x="5517842" y="3939439"/>
            <a:ext cx="18919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Zentrales Verzeichnis</a:t>
            </a:r>
            <a:br>
              <a:rPr lang="de-DE" sz="1400" dirty="0" smtClean="0"/>
            </a:br>
            <a:r>
              <a:rPr lang="de-DE" sz="1400" dirty="0" smtClean="0"/>
              <a:t>digitaler Drucke (ZVDD)</a:t>
            </a:r>
            <a:endParaRPr lang="de-DE" sz="1400" dirty="0"/>
          </a:p>
        </p:txBody>
      </p:sp>
      <p:sp>
        <p:nvSpPr>
          <p:cNvPr id="65" name="Textfeld 64"/>
          <p:cNvSpPr txBox="1"/>
          <p:nvPr/>
        </p:nvSpPr>
        <p:spPr>
          <a:xfrm>
            <a:off x="7397658" y="3198693"/>
            <a:ext cx="150656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Deutsche Digitale </a:t>
            </a:r>
            <a:br>
              <a:rPr lang="de-DE" sz="1400" dirty="0" smtClean="0"/>
            </a:br>
            <a:r>
              <a:rPr lang="de-DE" sz="1400" dirty="0" smtClean="0"/>
              <a:t>Bibliothek (DDB)</a:t>
            </a:r>
            <a:endParaRPr lang="de-DE" sz="1400" dirty="0"/>
          </a:p>
        </p:txBody>
      </p:sp>
      <p:grpSp>
        <p:nvGrpSpPr>
          <p:cNvPr id="69" name="Gruppieren 68"/>
          <p:cNvGrpSpPr/>
          <p:nvPr/>
        </p:nvGrpSpPr>
        <p:grpSpPr>
          <a:xfrm>
            <a:off x="5005850" y="699542"/>
            <a:ext cx="4894742" cy="887688"/>
            <a:chOff x="4838470" y="643375"/>
            <a:chExt cx="4963100" cy="887688"/>
          </a:xfrm>
        </p:grpSpPr>
        <p:sp>
          <p:nvSpPr>
            <p:cNvPr id="66" name="Textfeld 65"/>
            <p:cNvSpPr txBox="1"/>
            <p:nvPr/>
          </p:nvSpPr>
          <p:spPr>
            <a:xfrm>
              <a:off x="4838470" y="643375"/>
              <a:ext cx="49631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de-DE" sz="1400" dirty="0" smtClean="0"/>
                <a:t>Geeignete fachliche oder fach-</a:t>
              </a:r>
            </a:p>
            <a:p>
              <a:pPr algn="ctr"/>
              <a:r>
                <a:rPr lang="de-DE" sz="1400" dirty="0" smtClean="0"/>
                <a:t>übergreifende Online-Anwendung</a:t>
              </a:r>
              <a:br>
                <a:rPr lang="de-DE" sz="1400" dirty="0" smtClean="0"/>
              </a:br>
              <a:r>
                <a:rPr lang="de-DE" sz="1400" dirty="0" smtClean="0"/>
                <a:t> (                              muss </a:t>
              </a:r>
              <a:r>
                <a:rPr lang="de-DE" sz="1400" dirty="0"/>
                <a:t>unterstützt </a:t>
              </a:r>
              <a:r>
                <a:rPr lang="de-DE" sz="1400" dirty="0" smtClean="0"/>
                <a:t>werden)</a:t>
              </a:r>
              <a:endParaRPr lang="de-DE" sz="1400" dirty="0"/>
            </a:p>
          </p:txBody>
        </p:sp>
        <p:pic>
          <p:nvPicPr>
            <p:cNvPr id="6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50126" y="1131858"/>
              <a:ext cx="1123337" cy="39920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grpSp>
        <p:nvGrpSpPr>
          <p:cNvPr id="73" name="Gruppieren 72"/>
          <p:cNvGrpSpPr/>
          <p:nvPr/>
        </p:nvGrpSpPr>
        <p:grpSpPr>
          <a:xfrm>
            <a:off x="2916896" y="1215688"/>
            <a:ext cx="1044723" cy="648072"/>
            <a:chOff x="2781876" y="1326690"/>
            <a:chExt cx="1044723" cy="648072"/>
          </a:xfrm>
        </p:grpSpPr>
        <p:sp>
          <p:nvSpPr>
            <p:cNvPr id="70" name="Pfeil nach rechts 69"/>
            <p:cNvSpPr/>
            <p:nvPr/>
          </p:nvSpPr>
          <p:spPr>
            <a:xfrm rot="12979858">
              <a:off x="2781876" y="1326690"/>
              <a:ext cx="1032113" cy="648072"/>
            </a:xfrm>
            <a:prstGeom prst="rightArrow">
              <a:avLst>
                <a:gd name="adj1" fmla="val 75599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Textfeld 71"/>
            <p:cNvSpPr txBox="1"/>
            <p:nvPr/>
          </p:nvSpPr>
          <p:spPr>
            <a:xfrm rot="2212537">
              <a:off x="2978290" y="1510452"/>
              <a:ext cx="848309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</a:rPr>
                <a:t>d</a:t>
              </a:r>
              <a:r>
                <a:rPr lang="de-DE" sz="1100" dirty="0" smtClean="0">
                  <a:solidFill>
                    <a:schemeClr val="bg1"/>
                  </a:solidFill>
                </a:rPr>
                <a:t>eskriptive </a:t>
              </a:r>
              <a:br>
                <a:rPr lang="de-DE" sz="1100" dirty="0" smtClean="0">
                  <a:solidFill>
                    <a:schemeClr val="bg1"/>
                  </a:solidFill>
                </a:rPr>
              </a:br>
              <a:r>
                <a:rPr lang="de-DE" sz="1100" dirty="0" smtClean="0">
                  <a:solidFill>
                    <a:schemeClr val="bg1"/>
                  </a:solidFill>
                </a:rPr>
                <a:t>Metadaten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9" name="Gruppieren 78"/>
          <p:cNvGrpSpPr/>
          <p:nvPr/>
        </p:nvGrpSpPr>
        <p:grpSpPr>
          <a:xfrm rot="20176329">
            <a:off x="1864210" y="2988758"/>
            <a:ext cx="2226952" cy="648072"/>
            <a:chOff x="1115616" y="2152764"/>
            <a:chExt cx="2226952" cy="648072"/>
          </a:xfrm>
        </p:grpSpPr>
        <p:sp>
          <p:nvSpPr>
            <p:cNvPr id="71" name="Pfeil nach rechts 70"/>
            <p:cNvSpPr/>
            <p:nvPr/>
          </p:nvSpPr>
          <p:spPr>
            <a:xfrm rot="10800000">
              <a:off x="1115616" y="2152764"/>
              <a:ext cx="2226952" cy="648072"/>
            </a:xfrm>
            <a:prstGeom prst="rightArrow">
              <a:avLst>
                <a:gd name="adj1" fmla="val 75599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Textfeld 73"/>
            <p:cNvSpPr txBox="1"/>
            <p:nvPr/>
          </p:nvSpPr>
          <p:spPr>
            <a:xfrm>
              <a:off x="1372157" y="2250406"/>
              <a:ext cx="1970411" cy="43088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sz="1100" dirty="0">
                  <a:solidFill>
                    <a:schemeClr val="bg1"/>
                  </a:solidFill>
                </a:rPr>
                <a:t>p</a:t>
              </a:r>
              <a:r>
                <a:rPr lang="de-DE" sz="1100" dirty="0" smtClean="0">
                  <a:solidFill>
                    <a:schemeClr val="bg1"/>
                  </a:solidFill>
                </a:rPr>
                <a:t>ersonenbezogene, </a:t>
              </a:r>
              <a:r>
                <a:rPr lang="de-DE" sz="1100" dirty="0" err="1" smtClean="0">
                  <a:solidFill>
                    <a:schemeClr val="bg1"/>
                  </a:solidFill>
                </a:rPr>
                <a:t>biblio</a:t>
              </a:r>
              <a:r>
                <a:rPr lang="de-DE" sz="1100" dirty="0" smtClean="0">
                  <a:solidFill>
                    <a:schemeClr val="bg1"/>
                  </a:solidFill>
                </a:rPr>
                <a:t>-</a:t>
              </a:r>
              <a:br>
                <a:rPr lang="de-DE" sz="1100" dirty="0" smtClean="0">
                  <a:solidFill>
                    <a:schemeClr val="bg1"/>
                  </a:solidFill>
                </a:rPr>
              </a:br>
              <a:r>
                <a:rPr lang="de-DE" sz="1100" dirty="0" smtClean="0">
                  <a:solidFill>
                    <a:schemeClr val="bg1"/>
                  </a:solidFill>
                </a:rPr>
                <a:t>grafische und geografische Info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76" name="Gruppieren 75"/>
          <p:cNvGrpSpPr/>
          <p:nvPr/>
        </p:nvGrpSpPr>
        <p:grpSpPr>
          <a:xfrm rot="932752">
            <a:off x="1709469" y="2094545"/>
            <a:ext cx="2072048" cy="648072"/>
            <a:chOff x="1962028" y="2980209"/>
            <a:chExt cx="2072048" cy="648072"/>
          </a:xfrm>
        </p:grpSpPr>
        <p:sp>
          <p:nvSpPr>
            <p:cNvPr id="12" name="Pfeil nach rechts 11"/>
            <p:cNvSpPr/>
            <p:nvPr/>
          </p:nvSpPr>
          <p:spPr>
            <a:xfrm rot="9797351">
              <a:off x="1962028" y="2980209"/>
              <a:ext cx="1839826" cy="648072"/>
            </a:xfrm>
            <a:prstGeom prst="rightArrow">
              <a:avLst>
                <a:gd name="adj1" fmla="val 75599"/>
                <a:gd name="adj2" fmla="val 50000"/>
              </a:avLst>
            </a:prstGeom>
            <a:solidFill>
              <a:schemeClr val="tx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Textfeld 74"/>
            <p:cNvSpPr txBox="1"/>
            <p:nvPr/>
          </p:nvSpPr>
          <p:spPr>
            <a:xfrm rot="20604599">
              <a:off x="2200228" y="3011880"/>
              <a:ext cx="183384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de-DE" sz="1100" dirty="0" smtClean="0">
                  <a:solidFill>
                    <a:schemeClr val="bg1"/>
                  </a:solidFill>
                </a:rPr>
                <a:t>Gegenstand und Umfang </a:t>
              </a:r>
              <a:br>
                <a:rPr lang="de-DE" sz="1100" dirty="0" smtClean="0">
                  <a:solidFill>
                    <a:schemeClr val="bg1"/>
                  </a:solidFill>
                </a:rPr>
              </a:br>
              <a:r>
                <a:rPr lang="de-DE" sz="1100" dirty="0" smtClean="0">
                  <a:solidFill>
                    <a:schemeClr val="bg1"/>
                  </a:solidFill>
                </a:rPr>
                <a:t>der Objektauswahl</a:t>
              </a:r>
              <a:endParaRPr lang="de-DE" sz="1100" dirty="0">
                <a:solidFill>
                  <a:schemeClr val="bg1"/>
                </a:solidFill>
              </a:endParaRPr>
            </a:p>
          </p:txBody>
        </p:sp>
      </p:grpSp>
      <p:sp>
        <p:nvSpPr>
          <p:cNvPr id="77" name="Textfeld 76"/>
          <p:cNvSpPr txBox="1"/>
          <p:nvPr/>
        </p:nvSpPr>
        <p:spPr>
          <a:xfrm>
            <a:off x="511641" y="844657"/>
            <a:ext cx="278922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Bereitstellen über OAI-Schnittstelle </a:t>
            </a:r>
            <a:br>
              <a:rPr lang="de-DE" sz="1400" dirty="0" smtClean="0"/>
            </a:br>
            <a:r>
              <a:rPr lang="de-DE" sz="1400" dirty="0" smtClean="0"/>
              <a:t>(Open Archives Initiative)</a:t>
            </a:r>
            <a:endParaRPr lang="de-DE" sz="1400" dirty="0"/>
          </a:p>
        </p:txBody>
      </p:sp>
      <p:sp>
        <p:nvSpPr>
          <p:cNvPr id="78" name="Textfeld 77"/>
          <p:cNvSpPr txBox="1"/>
          <p:nvPr/>
        </p:nvSpPr>
        <p:spPr>
          <a:xfrm>
            <a:off x="85004" y="3731748"/>
            <a:ext cx="201622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Gemeinsame Normdatei </a:t>
            </a:r>
          </a:p>
          <a:p>
            <a:r>
              <a:rPr lang="de-DE" sz="1400" dirty="0" smtClean="0"/>
              <a:t>(GND) der Deutschen </a:t>
            </a:r>
          </a:p>
          <a:p>
            <a:r>
              <a:rPr lang="de-DE" sz="1400" dirty="0" smtClean="0"/>
              <a:t>Nationalbibliothek</a:t>
            </a:r>
            <a:endParaRPr lang="de-DE" sz="1400" dirty="0"/>
          </a:p>
        </p:txBody>
      </p:sp>
      <p:sp>
        <p:nvSpPr>
          <p:cNvPr id="80" name="Textfeld 79"/>
          <p:cNvSpPr txBox="1"/>
          <p:nvPr/>
        </p:nvSpPr>
        <p:spPr>
          <a:xfrm>
            <a:off x="35496" y="1802686"/>
            <a:ext cx="1949893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Normierte Sammlungs-</a:t>
            </a:r>
          </a:p>
          <a:p>
            <a:r>
              <a:rPr lang="de-DE" sz="1400" dirty="0" err="1" smtClean="0"/>
              <a:t>beschreibung</a:t>
            </a:r>
            <a:r>
              <a:rPr lang="de-DE" sz="1400" dirty="0" smtClean="0"/>
              <a:t> im Netz</a:t>
            </a:r>
          </a:p>
          <a:p>
            <a:r>
              <a:rPr lang="de-DE" sz="1400" dirty="0" smtClean="0"/>
              <a:t>(XML, </a:t>
            </a:r>
          </a:p>
          <a:p>
            <a:r>
              <a:rPr lang="de-DE" sz="1400" dirty="0" smtClean="0"/>
              <a:t>in standardisiertem </a:t>
            </a:r>
          </a:p>
          <a:p>
            <a:r>
              <a:rPr lang="de-DE" sz="1400" dirty="0" smtClean="0"/>
              <a:t>Format, möglichst engl.)</a:t>
            </a:r>
            <a:endParaRPr lang="de-DE" sz="1400" dirty="0"/>
          </a:p>
        </p:txBody>
      </p:sp>
    </p:spTree>
    <p:extLst>
      <p:ext uri="{BB962C8B-B14F-4D97-AF65-F5344CB8AC3E}">
        <p14:creationId xmlns:p14="http://schemas.microsoft.com/office/powerpoint/2010/main" val="3109951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DFG-Viewer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49" y="765076"/>
            <a:ext cx="6218237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6588224" y="1676296"/>
            <a:ext cx="2232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http://dfg-viewer.de/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83568" y="3363838"/>
            <a:ext cx="5383012" cy="10002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de-DE" dirty="0" smtClean="0"/>
              <a:t>Hier z.B. Dokumentationen mit erklärten Tag-Listen zu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METS (</a:t>
            </a:r>
            <a:r>
              <a:rPr lang="de-DE" dirty="0" err="1" smtClean="0"/>
              <a:t>Metadata</a:t>
            </a:r>
            <a:r>
              <a:rPr lang="de-DE" dirty="0" smtClean="0"/>
              <a:t> Encoding &amp; Transmission Standard)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TEI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3247089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2427734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 smtClean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Extensible Markup Language </a:t>
            </a:r>
            <a:r>
              <a:rPr lang="de-DE" sz="5400" dirty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(XML)</a:t>
            </a:r>
          </a:p>
        </p:txBody>
      </p:sp>
    </p:spTree>
    <p:extLst>
      <p:ext uri="{BB962C8B-B14F-4D97-AF65-F5344CB8AC3E}">
        <p14:creationId xmlns:p14="http://schemas.microsoft.com/office/powerpoint/2010/main" val="2202948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Heute: Digitalisierung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48149763"/>
              </p:ext>
            </p:extLst>
          </p:nvPr>
        </p:nvGraphicFramePr>
        <p:xfrm>
          <a:off x="467544" y="1254110"/>
          <a:ext cx="8411595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744416"/>
                <a:gridCol w="4667179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Thema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Inhalte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Kleine Bilderkunde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Bildformate TIFF, TIFF-LZW, JPEG, JPEG2000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Scannen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Scanner und Hilfsmittel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DFG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Praxisregeln</a:t>
                      </a:r>
                      <a:r>
                        <a:rPr lang="de-DE" baseline="0" dirty="0" smtClean="0"/>
                        <a:t> Digitalisierung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XML (Extensible Markup Language)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Einführung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TEI (Text</a:t>
                      </a:r>
                      <a:r>
                        <a:rPr lang="de-DE" baseline="0" dirty="0" smtClean="0"/>
                        <a:t> Encoding Initiative</a:t>
                      </a:r>
                      <a:r>
                        <a:rPr lang="de-DE" dirty="0" smtClean="0"/>
                        <a:t>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Aufbau,</a:t>
                      </a:r>
                      <a:r>
                        <a:rPr lang="de-DE" baseline="0" dirty="0" smtClean="0"/>
                        <a:t> Module, 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Exkurs für die Geisteswissenschaften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DFG, CLARIN-D,</a:t>
                      </a:r>
                      <a:r>
                        <a:rPr lang="de-DE" baseline="0" dirty="0" smtClean="0"/>
                        <a:t> DARIAH-DE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568322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XML (Extensible </a:t>
            </a:r>
            <a:r>
              <a:rPr lang="de-DE" dirty="0"/>
              <a:t>Markup Language </a:t>
            </a:r>
            <a:r>
              <a:rPr lang="de-DE" dirty="0" smtClean="0"/>
              <a:t>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539552" y="771550"/>
            <a:ext cx="8249627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de-DE" sz="2400" dirty="0"/>
              <a:t>Eine </a:t>
            </a:r>
            <a:r>
              <a:rPr lang="de-DE" sz="2400" b="1" dirty="0"/>
              <a:t>Markup Language</a:t>
            </a:r>
            <a:r>
              <a:rPr lang="de-DE" sz="2400" dirty="0"/>
              <a:t> (deutsch </a:t>
            </a:r>
            <a:r>
              <a:rPr lang="de-DE" sz="2400" b="1" dirty="0"/>
              <a:t>Auszeichnungssprache</a:t>
            </a:r>
            <a:r>
              <a:rPr lang="de-DE" sz="2400" dirty="0"/>
              <a:t>) ist eine maschinenlesbare Sprache für die Gliederung und Formatierung von Texten und anderen </a:t>
            </a:r>
            <a:r>
              <a:rPr lang="de-DE" sz="2400" dirty="0" smtClean="0"/>
              <a:t>Daten. </a:t>
            </a:r>
            <a:br>
              <a:rPr lang="de-DE" sz="2400" dirty="0" smtClean="0"/>
            </a:br>
            <a:r>
              <a:rPr lang="de-DE" sz="1200" dirty="0"/>
              <a:t>(</a:t>
            </a:r>
            <a:r>
              <a:rPr lang="de-DE" sz="1200" dirty="0">
                <a:hlinkClick r:id="rId2"/>
              </a:rPr>
              <a:t>Wikipedia</a:t>
            </a:r>
            <a:r>
              <a:rPr lang="de-DE" sz="1200" dirty="0"/>
              <a:t>, </a:t>
            </a:r>
            <a:r>
              <a:rPr lang="de-DE" sz="1200" dirty="0">
                <a:hlinkClick r:id="rId3"/>
              </a:rPr>
              <a:t>Lizenz CC BY-SA 3.0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sp>
        <p:nvSpPr>
          <p:cNvPr id="2" name="Textfeld 1"/>
          <p:cNvSpPr txBox="1"/>
          <p:nvPr/>
        </p:nvSpPr>
        <p:spPr>
          <a:xfrm>
            <a:off x="3055946" y="2125764"/>
            <a:ext cx="59984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dirty="0" smtClean="0"/>
              <a:t>XML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1584926" y="2922498"/>
            <a:ext cx="466794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r>
              <a:rPr lang="de-DE" dirty="0" smtClean="0"/>
              <a:t>TEI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2130887" y="2922498"/>
            <a:ext cx="72327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r>
              <a:rPr lang="de-DE" dirty="0" smtClean="0"/>
              <a:t>DOCX</a:t>
            </a:r>
            <a:endParaRPr lang="de-DE" dirty="0"/>
          </a:p>
        </p:txBody>
      </p:sp>
      <p:sp>
        <p:nvSpPr>
          <p:cNvPr id="7" name="Textfeld 6"/>
          <p:cNvSpPr txBox="1"/>
          <p:nvPr/>
        </p:nvSpPr>
        <p:spPr>
          <a:xfrm>
            <a:off x="2933329" y="2922498"/>
            <a:ext cx="856325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r>
              <a:rPr lang="de-DE" dirty="0" smtClean="0"/>
              <a:t>XHTML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3868821" y="2922498"/>
            <a:ext cx="984052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r>
              <a:rPr lang="de-DE" dirty="0" err="1" smtClean="0"/>
              <a:t>MathML</a:t>
            </a:r>
            <a:endParaRPr lang="de-DE" dirty="0"/>
          </a:p>
        </p:txBody>
      </p:sp>
      <p:sp>
        <p:nvSpPr>
          <p:cNvPr id="9" name="Textfeld 8"/>
          <p:cNvSpPr txBox="1"/>
          <p:nvPr/>
        </p:nvSpPr>
        <p:spPr>
          <a:xfrm>
            <a:off x="4932040" y="2922498"/>
            <a:ext cx="563359" cy="369332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 anchor="b">
            <a:spAutoFit/>
          </a:bodyPr>
          <a:lstStyle/>
          <a:p>
            <a:r>
              <a:rPr lang="de-DE" dirty="0" smtClean="0"/>
              <a:t>SVG</a:t>
            </a:r>
            <a:endParaRPr lang="de-DE" dirty="0"/>
          </a:p>
        </p:txBody>
      </p:sp>
      <p:cxnSp>
        <p:nvCxnSpPr>
          <p:cNvPr id="11" name="Gerade Verbindung mit Pfeil 10"/>
          <p:cNvCxnSpPr>
            <a:stCxn id="2" idx="2"/>
            <a:endCxn id="5" idx="0"/>
          </p:cNvCxnSpPr>
          <p:nvPr/>
        </p:nvCxnSpPr>
        <p:spPr>
          <a:xfrm flipH="1">
            <a:off x="1818323" y="2495096"/>
            <a:ext cx="1537545" cy="427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Gerade Verbindung mit Pfeil 15"/>
          <p:cNvCxnSpPr>
            <a:stCxn id="2" idx="2"/>
            <a:endCxn id="6" idx="0"/>
          </p:cNvCxnSpPr>
          <p:nvPr/>
        </p:nvCxnSpPr>
        <p:spPr>
          <a:xfrm flipH="1">
            <a:off x="2492525" y="2495096"/>
            <a:ext cx="863343" cy="427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Gerade Verbindung mit Pfeil 18"/>
          <p:cNvCxnSpPr>
            <a:endCxn id="7" idx="0"/>
          </p:cNvCxnSpPr>
          <p:nvPr/>
        </p:nvCxnSpPr>
        <p:spPr>
          <a:xfrm>
            <a:off x="3355868" y="2495096"/>
            <a:ext cx="5624" cy="427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>
            <a:stCxn id="2" idx="2"/>
            <a:endCxn id="8" idx="0"/>
          </p:cNvCxnSpPr>
          <p:nvPr/>
        </p:nvCxnSpPr>
        <p:spPr>
          <a:xfrm>
            <a:off x="3355868" y="2495096"/>
            <a:ext cx="1004979" cy="427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/>
          <p:cNvCxnSpPr>
            <a:stCxn id="2" idx="2"/>
            <a:endCxn id="9" idx="0"/>
          </p:cNvCxnSpPr>
          <p:nvPr/>
        </p:nvCxnSpPr>
        <p:spPr>
          <a:xfrm>
            <a:off x="3355868" y="2495096"/>
            <a:ext cx="1857852" cy="427402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feld 27"/>
          <p:cNvSpPr txBox="1"/>
          <p:nvPr/>
        </p:nvSpPr>
        <p:spPr>
          <a:xfrm rot="797367">
            <a:off x="3568287" y="2534441"/>
            <a:ext cx="170486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 dirty="0"/>
              <a:t>g</a:t>
            </a:r>
            <a:r>
              <a:rPr lang="de-DE" sz="1000" dirty="0" smtClean="0"/>
              <a:t>ibt grundlegende Regeln vor</a:t>
            </a:r>
            <a:endParaRPr lang="de-DE" sz="1000" dirty="0"/>
          </a:p>
        </p:txBody>
      </p:sp>
      <p:sp>
        <p:nvSpPr>
          <p:cNvPr id="29" name="Textfeld 28"/>
          <p:cNvSpPr txBox="1"/>
          <p:nvPr/>
        </p:nvSpPr>
        <p:spPr>
          <a:xfrm>
            <a:off x="6112354" y="2922498"/>
            <a:ext cx="24200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Auszeichnungssprachen</a:t>
            </a:r>
            <a:endParaRPr lang="de-DE" dirty="0"/>
          </a:p>
        </p:txBody>
      </p:sp>
      <p:sp>
        <p:nvSpPr>
          <p:cNvPr id="30" name="Textfeld 29"/>
          <p:cNvSpPr txBox="1"/>
          <p:nvPr/>
        </p:nvSpPr>
        <p:spPr>
          <a:xfrm>
            <a:off x="3878424" y="3579862"/>
            <a:ext cx="39068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>
                <a:solidFill>
                  <a:srgbClr val="FF0000"/>
                </a:solidFill>
                <a:latin typeface="Courier" panose="02060409020205020404" pitchFamily="49" charset="0"/>
              </a:rPr>
              <a:t>&lt;p&gt;</a:t>
            </a:r>
            <a:r>
              <a:rPr lang="de-DE" dirty="0" smtClean="0">
                <a:latin typeface="Courier" panose="02060409020205020404" pitchFamily="49" charset="0"/>
              </a:rPr>
              <a:t>Dies ist ein Absatz.</a:t>
            </a:r>
            <a:r>
              <a:rPr lang="de-DE" dirty="0" smtClean="0">
                <a:solidFill>
                  <a:srgbClr val="FF0000"/>
                </a:solidFill>
                <a:latin typeface="Courier" panose="02060409020205020404" pitchFamily="49" charset="0"/>
              </a:rPr>
              <a:t>&lt;/p&gt;</a:t>
            </a:r>
            <a:endParaRPr lang="de-DE" dirty="0">
              <a:solidFill>
                <a:srgbClr val="FF0000"/>
              </a:solidFill>
              <a:latin typeface="Courier" panose="02060409020205020404" pitchFamily="49" charset="0"/>
            </a:endParaRPr>
          </a:p>
        </p:txBody>
      </p:sp>
      <p:cxnSp>
        <p:nvCxnSpPr>
          <p:cNvPr id="33" name="Gerade Verbindung mit Pfeil 32"/>
          <p:cNvCxnSpPr/>
          <p:nvPr/>
        </p:nvCxnSpPr>
        <p:spPr>
          <a:xfrm flipV="1">
            <a:off x="4146578" y="3887772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Gerade Verbindung mit Pfeil 35"/>
          <p:cNvCxnSpPr/>
          <p:nvPr/>
        </p:nvCxnSpPr>
        <p:spPr>
          <a:xfrm flipV="1">
            <a:off x="7360434" y="3891524"/>
            <a:ext cx="0" cy="216024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feld 36"/>
          <p:cNvSpPr txBox="1"/>
          <p:nvPr/>
        </p:nvSpPr>
        <p:spPr>
          <a:xfrm>
            <a:off x="2975804" y="4103796"/>
            <a:ext cx="234115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/>
              <a:t>Markierung Absatz: Start-Tag</a:t>
            </a:r>
            <a:endParaRPr lang="de-DE" sz="1400" dirty="0"/>
          </a:p>
        </p:txBody>
      </p:sp>
      <p:sp>
        <p:nvSpPr>
          <p:cNvPr id="40" name="Textfeld 39"/>
          <p:cNvSpPr txBox="1"/>
          <p:nvPr/>
        </p:nvSpPr>
        <p:spPr>
          <a:xfrm>
            <a:off x="6405572" y="4103929"/>
            <a:ext cx="1910844" cy="30777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de-DE" sz="1400" dirty="0" smtClean="0"/>
              <a:t>End-Tag (Pflicht in XML)</a:t>
            </a:r>
            <a:endParaRPr lang="de-DE" sz="1400" dirty="0"/>
          </a:p>
        </p:txBody>
      </p:sp>
      <p:sp>
        <p:nvSpPr>
          <p:cNvPr id="41" name="Textfeld 40"/>
          <p:cNvSpPr txBox="1"/>
          <p:nvPr/>
        </p:nvSpPr>
        <p:spPr>
          <a:xfrm>
            <a:off x="375703" y="3579862"/>
            <a:ext cx="2900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Beispiel aus TEI oder XHTML: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5508104" y="2928653"/>
            <a:ext cx="3433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…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1966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XML — Grundlegendes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642853" y="1138555"/>
            <a:ext cx="8249627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/>
              <a:t>Standardzeichenkodierung UTF-8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Abkürzung für UCS </a:t>
            </a:r>
            <a:r>
              <a:rPr lang="de-DE" sz="2000" dirty="0"/>
              <a:t>Transformation </a:t>
            </a:r>
            <a:r>
              <a:rPr lang="de-DE" sz="2000" dirty="0" smtClean="0"/>
              <a:t>Format (UCS, Universal Code </a:t>
            </a:r>
            <a:r>
              <a:rPr lang="de-DE" sz="2000" dirty="0" err="1" smtClean="0"/>
              <a:t>Character</a:t>
            </a:r>
            <a:r>
              <a:rPr lang="de-DE" sz="2000" dirty="0" smtClean="0"/>
              <a:t> Set)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Bytelänge 1-8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de-DE" sz="2000" dirty="0" smtClean="0"/>
              <a:t>Erste 127 Zeichen stimmen mit ASCII-Zeichensatz überein</a:t>
            </a:r>
            <a:endParaRPr lang="de-DE" sz="2000" dirty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/>
              <a:t>Elemente in einem Regelsatz, z.B. einer DTD (Dokumenttypdefinition) definiert</a:t>
            </a:r>
            <a:endParaRPr lang="de-DE" sz="2000" dirty="0" smtClean="0"/>
          </a:p>
          <a:p>
            <a:pPr marL="285750" indent="-2857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/>
              <a:t>Wohlgeformt</a:t>
            </a:r>
          </a:p>
        </p:txBody>
      </p:sp>
    </p:spTree>
    <p:extLst>
      <p:ext uri="{BB962C8B-B14F-4D97-AF65-F5344CB8AC3E}">
        <p14:creationId xmlns:p14="http://schemas.microsoft.com/office/powerpoint/2010/main" val="26597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8325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573556" y="441990"/>
            <a:ext cx="126214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Verarbeitungs-</a:t>
            </a:r>
          </a:p>
          <a:p>
            <a:r>
              <a:rPr lang="de-DE" sz="1400" dirty="0" err="1" smtClean="0"/>
              <a:t>anweisungen</a:t>
            </a:r>
            <a:endParaRPr lang="de-DE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848232" y="542538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&lt;/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cxnSp>
        <p:nvCxnSpPr>
          <p:cNvPr id="8" name="Gerade Verbindung mit Pfeil 7"/>
          <p:cNvCxnSpPr/>
          <p:nvPr/>
        </p:nvCxnSpPr>
        <p:spPr>
          <a:xfrm>
            <a:off x="1835696" y="892706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85723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559222"/>
            <a:ext cx="196964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Dokumenttyp-</a:t>
            </a:r>
          </a:p>
          <a:p>
            <a:r>
              <a:rPr lang="de-DE" sz="1400" dirty="0" smtClean="0"/>
              <a:t>Deklaration</a:t>
            </a:r>
          </a:p>
          <a:p>
            <a:r>
              <a:rPr lang="de-DE" sz="1400" dirty="0" smtClean="0">
                <a:solidFill>
                  <a:schemeClr val="tx2"/>
                </a:solidFill>
              </a:rPr>
              <a:t>Data Type Definition File</a:t>
            </a:r>
          </a:p>
          <a:p>
            <a:r>
              <a:rPr lang="de-DE" sz="1400" dirty="0">
                <a:solidFill>
                  <a:schemeClr val="tx2"/>
                </a:solidFill>
              </a:rPr>
              <a:t>a</a:t>
            </a:r>
            <a:r>
              <a:rPr lang="de-DE" sz="1400" dirty="0" smtClean="0">
                <a:solidFill>
                  <a:schemeClr val="tx2"/>
                </a:solidFill>
              </a:rPr>
              <a:t>ls URL geschrieben</a:t>
            </a:r>
            <a:endParaRPr lang="de-DE" sz="1400" dirty="0">
              <a:solidFill>
                <a:schemeClr val="tx2"/>
              </a:solidFill>
            </a:endParaRPr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848232" y="713110"/>
            <a:ext cx="216024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feld 4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</a:t>
            </a:r>
            <a:r>
              <a:rPr lang="de-DE" sz="115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"file</a:t>
            </a:r>
            <a:r>
              <a:rPr lang="de-DE" sz="11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36844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sz="1150" dirty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file:///C:/</a:t>
            </a:r>
            <a:r>
              <a:rPr lang="de-DE" sz="1150" dirty="0" smtClean="0">
                <a:solidFill>
                  <a:schemeClr val="tx2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Minimalbeispiel</a:t>
            </a:r>
            <a:endParaRPr lang="de-DE" dirty="0"/>
          </a:p>
        </p:txBody>
      </p:sp>
      <p:sp>
        <p:nvSpPr>
          <p:cNvPr id="6" name="Textfeld 5"/>
          <p:cNvSpPr txBox="1"/>
          <p:nvPr/>
        </p:nvSpPr>
        <p:spPr>
          <a:xfrm>
            <a:off x="0" y="737146"/>
            <a:ext cx="20517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400" dirty="0" smtClean="0"/>
              <a:t>Verarbeitungsanweisung</a:t>
            </a:r>
          </a:p>
          <a:p>
            <a:r>
              <a:rPr lang="de-DE" sz="1400" dirty="0" smtClean="0"/>
              <a:t>XML-Stylesheet, </a:t>
            </a:r>
            <a:r>
              <a:rPr lang="de-DE" sz="1400" dirty="0">
                <a:solidFill>
                  <a:schemeClr val="tx2"/>
                </a:solidFill>
              </a:rPr>
              <a:t>F</a:t>
            </a:r>
            <a:r>
              <a:rPr lang="de-DE" sz="1400" dirty="0" smtClean="0">
                <a:solidFill>
                  <a:schemeClr val="tx2"/>
                </a:solidFill>
              </a:rPr>
              <a:t>ile</a:t>
            </a:r>
            <a:endParaRPr lang="de-DE" sz="1400" dirty="0">
              <a:solidFill>
                <a:schemeClr val="tx2"/>
              </a:solidFill>
            </a:endParaRPr>
          </a:p>
        </p:txBody>
      </p:sp>
      <p:cxnSp>
        <p:nvCxnSpPr>
          <p:cNvPr id="7" name="Gerade Verbindung mit Pfeil 6"/>
          <p:cNvCxnSpPr/>
          <p:nvPr/>
        </p:nvCxnSpPr>
        <p:spPr>
          <a:xfrm>
            <a:off x="1907704" y="891034"/>
            <a:ext cx="15655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65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0" y="911642"/>
            <a:ext cx="130221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Wurzelelement</a:t>
            </a:r>
          </a:p>
          <a:p>
            <a:r>
              <a:rPr lang="de-DE" sz="1400" dirty="0" smtClean="0"/>
              <a:t>(Start-Tag)</a:t>
            </a:r>
            <a:endParaRPr lang="de-DE" sz="1400" dirty="0"/>
          </a:p>
        </p:txBody>
      </p:sp>
      <p:cxnSp>
        <p:nvCxnSpPr>
          <p:cNvPr id="9" name="Gerade Verbindung mit Pfeil 8"/>
          <p:cNvCxnSpPr/>
          <p:nvPr/>
        </p:nvCxnSpPr>
        <p:spPr>
          <a:xfrm>
            <a:off x="1302216" y="1065531"/>
            <a:ext cx="762040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feld 9"/>
          <p:cNvSpPr txBox="1"/>
          <p:nvPr/>
        </p:nvSpPr>
        <p:spPr>
          <a:xfrm>
            <a:off x="0" y="4265538"/>
            <a:ext cx="202876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Wurzelelement (End-Tag)</a:t>
            </a:r>
            <a:endParaRPr lang="de-DE" sz="1400" dirty="0"/>
          </a:p>
        </p:txBody>
      </p:sp>
      <p:cxnSp>
        <p:nvCxnSpPr>
          <p:cNvPr id="11" name="Gerade Verbindung mit Pfeil 10"/>
          <p:cNvCxnSpPr>
            <a:stCxn id="10" idx="3"/>
          </p:cNvCxnSpPr>
          <p:nvPr/>
        </p:nvCxnSpPr>
        <p:spPr>
          <a:xfrm>
            <a:off x="2028761" y="4419427"/>
            <a:ext cx="35495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feld 6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itel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Minimalelement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0293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hteck 2"/>
          <p:cNvSpPr/>
          <p:nvPr/>
        </p:nvSpPr>
        <p:spPr>
          <a:xfrm>
            <a:off x="251520" y="1165497"/>
            <a:ext cx="1800200" cy="31551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99592" y="2211710"/>
            <a:ext cx="56297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TEI</a:t>
            </a:r>
          </a:p>
        </p:txBody>
      </p:sp>
      <p:sp>
        <p:nvSpPr>
          <p:cNvPr id="5" name="Rechteck 4"/>
          <p:cNvSpPr/>
          <p:nvPr/>
        </p:nvSpPr>
        <p:spPr>
          <a:xfrm>
            <a:off x="3052212" y="904136"/>
            <a:ext cx="6048672" cy="64807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2756560" y="707162"/>
            <a:ext cx="6372200" cy="23042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3" name="Rechteck 12"/>
          <p:cNvSpPr/>
          <p:nvPr/>
        </p:nvSpPr>
        <p:spPr>
          <a:xfrm>
            <a:off x="3397012" y="1102919"/>
            <a:ext cx="5671100" cy="250505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410966" y="498758"/>
            <a:ext cx="6750496" cy="273630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2339752" y="1173117"/>
            <a:ext cx="5832648" cy="3124693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2627784" y="1322944"/>
            <a:ext cx="5472608" cy="193840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/>
          <p:cNvSpPr/>
          <p:nvPr/>
        </p:nvSpPr>
        <p:spPr>
          <a:xfrm>
            <a:off x="2843808" y="1514108"/>
            <a:ext cx="5184576" cy="51548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3131840" y="1666508"/>
            <a:ext cx="4824536" cy="200402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Titel 9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733293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2931790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dirty="0" smtClean="0">
                <a:solidFill>
                  <a:srgbClr val="89BA17"/>
                </a:solidFill>
              </a:rPr>
              <a:t>Text Encoding Initiative (</a:t>
            </a:r>
            <a:r>
              <a:rPr lang="de-DE" dirty="0" smtClean="0">
                <a:solidFill>
                  <a:srgbClr val="89BA17"/>
                </a:solidFill>
                <a:hlinkClick r:id="rId2"/>
              </a:rPr>
              <a:t>TEI</a:t>
            </a:r>
            <a:r>
              <a:rPr lang="de-DE" dirty="0" smtClean="0">
                <a:solidFill>
                  <a:srgbClr val="89BA17"/>
                </a:solidFill>
              </a:rPr>
              <a:t>)</a:t>
            </a:r>
            <a:endParaRPr lang="de-DE" dirty="0">
              <a:solidFill>
                <a:srgbClr val="89BA17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54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Text Encoding Initiative (TEI)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/>
        </p:nvSpPr>
        <p:spPr>
          <a:xfrm>
            <a:off x="3779912" y="843558"/>
            <a:ext cx="4968552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Dokumentenformat zur Kodierung und zum Austausch von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Texten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nd auch die gleichnamige Organisation, die das Format entwickelt hat (gegründet 1987)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1800"/>
              </a:spcBef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Das Format basiert auf XML. </a:t>
            </a:r>
          </a:p>
          <a:p>
            <a:endParaRPr lang="de-DE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de-DE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 smtClean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>
              <a:latin typeface="+mn-lt"/>
            </a:endParaRPr>
          </a:p>
          <a:p>
            <a:endParaRPr lang="en-US" dirty="0"/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sz="1200" dirty="0">
              <a:solidFill>
                <a:schemeClr val="bg1"/>
              </a:solidFill>
            </a:endParaRPr>
          </a:p>
        </p:txBody>
      </p:sp>
      <p:pic>
        <p:nvPicPr>
          <p:cNvPr id="1026" name="Picture 2" descr="C:\Users\Rathmann\Documents\FoDaKo\Schulungen\Materialien\Textwissenschaften\Text_Encoding_InitiativeTEI_Logo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43558"/>
            <a:ext cx="2807507" cy="3096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feld 5"/>
          <p:cNvSpPr txBox="1"/>
          <p:nvPr/>
        </p:nvSpPr>
        <p:spPr>
          <a:xfrm>
            <a:off x="215982" y="4136345"/>
            <a:ext cx="56521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smtClean="0"/>
              <a:t>TEI Logo und Guidelines: TEI </a:t>
            </a:r>
            <a:r>
              <a:rPr lang="de-DE" dirty="0" err="1" smtClean="0"/>
              <a:t>Consortium</a:t>
            </a:r>
            <a:r>
              <a:rPr lang="de-DE" dirty="0" smtClean="0"/>
              <a:t>, </a:t>
            </a:r>
            <a:r>
              <a:rPr lang="de-DE" dirty="0" smtClean="0">
                <a:hlinkClick r:id="rId4"/>
              </a:rPr>
              <a:t>Lizenz CC-BY 3.0    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5619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Datenformate für die Langzeitarchivierung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0115736"/>
              </p:ext>
            </p:extLst>
          </p:nvPr>
        </p:nvGraphicFramePr>
        <p:xfrm>
          <a:off x="827584" y="1419622"/>
          <a:ext cx="7272808" cy="222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20280"/>
                <a:gridCol w="475252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Datenart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Datenformat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Neue Textdokumente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PDF/A, eventuell zusätzlich .</a:t>
                      </a:r>
                      <a:r>
                        <a:rPr lang="de-DE" dirty="0" err="1" smtClean="0"/>
                        <a:t>docx</a:t>
                      </a:r>
                      <a:r>
                        <a:rPr lang="de-DE" baseline="0" dirty="0" smtClean="0"/>
                        <a:t> oder </a:t>
                      </a:r>
                      <a:r>
                        <a:rPr lang="de-DE" dirty="0" smtClean="0"/>
                        <a:t>.</a:t>
                      </a:r>
                      <a:r>
                        <a:rPr lang="de-DE" dirty="0" err="1" smtClean="0"/>
                        <a:t>odt</a:t>
                      </a:r>
                      <a:endParaRPr lang="de-DE" dirty="0" smtClean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Digitalisate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TIFF </a:t>
                      </a:r>
                      <a:r>
                        <a:rPr lang="de-DE" dirty="0" err="1" smtClean="0"/>
                        <a:t>unkomprimiert</a:t>
                      </a:r>
                      <a:r>
                        <a:rPr lang="de-DE" dirty="0" smtClean="0"/>
                        <a:t> und XML/TEI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Tabellenkalkulation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CSV (</a:t>
                      </a:r>
                      <a:r>
                        <a:rPr lang="de-DE" dirty="0" err="1" smtClean="0"/>
                        <a:t>Comma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Separated</a:t>
                      </a:r>
                      <a:r>
                        <a:rPr lang="de-DE" dirty="0" smtClean="0"/>
                        <a:t> Value)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Rastergrafik (z.B. Foto)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TIFF, TIFF</a:t>
                      </a:r>
                      <a:r>
                        <a:rPr lang="de-DE" baseline="0" dirty="0" smtClean="0"/>
                        <a:t> </a:t>
                      </a:r>
                      <a:r>
                        <a:rPr lang="de-DE" dirty="0" smtClean="0"/>
                        <a:t>LZW, JPEG 2000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Vektorgrafik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XML/SVG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746028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806124" y="3435846"/>
            <a:ext cx="1245595" cy="8924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" name="Rechteck 2"/>
          <p:cNvSpPr/>
          <p:nvPr/>
        </p:nvSpPr>
        <p:spPr>
          <a:xfrm>
            <a:off x="806120" y="1177309"/>
            <a:ext cx="1245600" cy="223224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78128" y="162845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4" name="Rechteck 13"/>
          <p:cNvSpPr/>
          <p:nvPr/>
        </p:nvSpPr>
        <p:spPr>
          <a:xfrm>
            <a:off x="2410966" y="491138"/>
            <a:ext cx="6750496" cy="273630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407156" y="3261350"/>
            <a:ext cx="6750496" cy="10669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69972" y="3507854"/>
            <a:ext cx="69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5" name="Rechteck 14"/>
          <p:cNvSpPr/>
          <p:nvPr/>
        </p:nvSpPr>
        <p:spPr>
          <a:xfrm>
            <a:off x="251520" y="1177310"/>
            <a:ext cx="504056" cy="3150982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Textfeld 15"/>
          <p:cNvSpPr txBox="1"/>
          <p:nvPr/>
        </p:nvSpPr>
        <p:spPr>
          <a:xfrm rot="-5400000">
            <a:off x="-677580" y="2477128"/>
            <a:ext cx="231986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TEI-Grundaufbau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  <a:endParaRPr lang="de-DE" sz="1150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Minimalbeispiel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832556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hteck 9"/>
          <p:cNvSpPr/>
          <p:nvPr/>
        </p:nvSpPr>
        <p:spPr>
          <a:xfrm>
            <a:off x="806124" y="3435846"/>
            <a:ext cx="1245595" cy="89244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extfeld 1"/>
          <p:cNvSpPr txBox="1"/>
          <p:nvPr/>
        </p:nvSpPr>
        <p:spPr>
          <a:xfrm>
            <a:off x="878128" y="162845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4" name="Rechteck 13"/>
          <p:cNvSpPr/>
          <p:nvPr/>
        </p:nvSpPr>
        <p:spPr>
          <a:xfrm>
            <a:off x="2410966" y="491138"/>
            <a:ext cx="6750496" cy="273630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407156" y="3261350"/>
            <a:ext cx="6750496" cy="10669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69972" y="3507854"/>
            <a:ext cx="69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Minimalbeispiel</a:t>
            </a:r>
            <a:endParaRPr lang="de-DE" dirty="0"/>
          </a:p>
        </p:txBody>
      </p:sp>
      <p:sp>
        <p:nvSpPr>
          <p:cNvPr id="4" name="Rechteck 3"/>
          <p:cNvSpPr/>
          <p:nvPr/>
        </p:nvSpPr>
        <p:spPr>
          <a:xfrm>
            <a:off x="2555776" y="3625582"/>
            <a:ext cx="3744416" cy="5040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494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feld 1"/>
          <p:cNvSpPr txBox="1"/>
          <p:nvPr/>
        </p:nvSpPr>
        <p:spPr>
          <a:xfrm>
            <a:off x="878128" y="1628457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14" name="Rechteck 13"/>
          <p:cNvSpPr/>
          <p:nvPr/>
        </p:nvSpPr>
        <p:spPr>
          <a:xfrm>
            <a:off x="2410966" y="491138"/>
            <a:ext cx="6750496" cy="273630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407156" y="3261350"/>
            <a:ext cx="6750496" cy="10669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69972" y="3507854"/>
            <a:ext cx="69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&lt;title&gt;XML/TEI-Beispiel minimaler Komplexität&lt;/title&gt;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Minimalbeispiel</a:t>
            </a:r>
            <a:endParaRPr lang="de-DE" dirty="0"/>
          </a:p>
        </p:txBody>
      </p:sp>
      <p:sp>
        <p:nvSpPr>
          <p:cNvPr id="13" name="Textfeld 12"/>
          <p:cNvSpPr txBox="1"/>
          <p:nvPr/>
        </p:nvSpPr>
        <p:spPr>
          <a:xfrm>
            <a:off x="0" y="3489851"/>
            <a:ext cx="1938351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/>
              <a:t>Beispiel für Body-Inhalt:</a:t>
            </a:r>
          </a:p>
          <a:p>
            <a:r>
              <a:rPr lang="de-DE" sz="1400" dirty="0" smtClean="0"/>
              <a:t>„</a:t>
            </a:r>
            <a:r>
              <a:rPr lang="de-DE" sz="1400" dirty="0" err="1" smtClean="0"/>
              <a:t>free</a:t>
            </a:r>
            <a:r>
              <a:rPr lang="de-DE" sz="1400" dirty="0" smtClean="0"/>
              <a:t> </a:t>
            </a:r>
            <a:r>
              <a:rPr lang="de-DE" sz="1400" dirty="0" err="1" smtClean="0"/>
              <a:t>prose</a:t>
            </a:r>
            <a:r>
              <a:rPr lang="de-DE" sz="1400" dirty="0" smtClean="0"/>
              <a:t>“</a:t>
            </a:r>
          </a:p>
          <a:p>
            <a:r>
              <a:rPr lang="de-DE" sz="1400" dirty="0" smtClean="0"/>
              <a:t>(wird als Absatz</a:t>
            </a:r>
          </a:p>
          <a:p>
            <a:r>
              <a:rPr lang="de-DE" sz="1400" dirty="0"/>
              <a:t>d</a:t>
            </a:r>
            <a:r>
              <a:rPr lang="de-DE" sz="1400" dirty="0" smtClean="0"/>
              <a:t>argestellt)</a:t>
            </a:r>
            <a:endParaRPr lang="de-DE" sz="1400" dirty="0"/>
          </a:p>
        </p:txBody>
      </p:sp>
      <p:cxnSp>
        <p:nvCxnSpPr>
          <p:cNvPr id="15" name="Gerade Verbindung mit Pfeil 14"/>
          <p:cNvCxnSpPr/>
          <p:nvPr/>
        </p:nvCxnSpPr>
        <p:spPr>
          <a:xfrm>
            <a:off x="1809094" y="3877767"/>
            <a:ext cx="255162" cy="0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827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hteck 24"/>
          <p:cNvSpPr/>
          <p:nvPr/>
        </p:nvSpPr>
        <p:spPr>
          <a:xfrm>
            <a:off x="806120" y="1195978"/>
            <a:ext cx="1237980" cy="223986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410966" y="491138"/>
            <a:ext cx="6750496" cy="2736304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9" name="Rechteck 8"/>
          <p:cNvSpPr/>
          <p:nvPr/>
        </p:nvSpPr>
        <p:spPr>
          <a:xfrm>
            <a:off x="2407156" y="3261350"/>
            <a:ext cx="6750496" cy="1066941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Textfeld 10"/>
          <p:cNvSpPr txBox="1"/>
          <p:nvPr/>
        </p:nvSpPr>
        <p:spPr>
          <a:xfrm>
            <a:off x="1069972" y="3507854"/>
            <a:ext cx="693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Text</a:t>
            </a: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Minimalbeispiel</a:t>
            </a:r>
            <a:endParaRPr lang="de-DE" dirty="0"/>
          </a:p>
        </p:txBody>
      </p:sp>
      <p:sp>
        <p:nvSpPr>
          <p:cNvPr id="27" name="Rechteck 26"/>
          <p:cNvSpPr/>
          <p:nvPr/>
        </p:nvSpPr>
        <p:spPr>
          <a:xfrm>
            <a:off x="1359616" y="1347614"/>
            <a:ext cx="854788" cy="1913736"/>
          </a:xfrm>
          <a:prstGeom prst="rect">
            <a:avLst/>
          </a:prstGeom>
          <a:solidFill>
            <a:schemeClr val="tx1"/>
          </a:solidFill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Textfeld 11"/>
          <p:cNvSpPr txBox="1"/>
          <p:nvPr/>
        </p:nvSpPr>
        <p:spPr>
          <a:xfrm>
            <a:off x="2051720" y="411510"/>
            <a:ext cx="7128792" cy="4116512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xml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version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="1.0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&lt;!DOCTYPE </a:t>
            </a:r>
            <a:r>
              <a:rPr lang="de-DE" sz="1150" dirty="0" err="1" smtClean="0"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SYSTEM "file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Users/Rathmann/tei_all.dtd"&gt;</a:t>
            </a:r>
          </a:p>
          <a:p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&lt;?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xml-stylesheet type="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 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href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="file:///C:/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Users/Rathmann/html.xsl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"?&gt;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TEI&gt;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&lt;title&gt;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XML/TEI-Beispiel minimaler Komplexität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&lt;/title&gt;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titleStmt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en-US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&lt;p&gt;OER (Open Educational Resources), 2023&lt;/p&gt;</a:t>
            </a:r>
            <a:endParaRPr lang="de-DE" sz="1150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publicationStmt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&lt;p&gt;Born digital&lt;/p&gt;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sourceDesc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&lt;p&gt;Dies ist nicht zu viel Text.&lt;/p&gt;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body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   </a:t>
            </a:r>
            <a:r>
              <a:rPr lang="de-DE" sz="1150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&lt;/</a:t>
            </a:r>
            <a:r>
              <a:rPr lang="de-DE" sz="1150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text</a:t>
            </a:r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sz="1150" dirty="0">
                <a:latin typeface="Courier New" panose="02070309020205020404" pitchFamily="49" charset="0"/>
                <a:cs typeface="Courier New" panose="02070309020205020404" pitchFamily="49" charset="0"/>
              </a:rPr>
              <a:t>&lt;/TEI&gt;</a:t>
            </a:r>
            <a:endParaRPr lang="de-DE" sz="1150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26" name="Textfeld 25"/>
          <p:cNvSpPr txBox="1"/>
          <p:nvPr/>
        </p:nvSpPr>
        <p:spPr>
          <a:xfrm rot="-5400000">
            <a:off x="486161" y="2099622"/>
            <a:ext cx="11015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400" dirty="0" smtClean="0">
                <a:solidFill>
                  <a:schemeClr val="bg1"/>
                </a:solidFill>
              </a:rPr>
              <a:t>Header</a:t>
            </a:r>
          </a:p>
        </p:txBody>
      </p:sp>
      <p:sp>
        <p:nvSpPr>
          <p:cNvPr id="28" name="Textfeld 27"/>
          <p:cNvSpPr txBox="1"/>
          <p:nvPr/>
        </p:nvSpPr>
        <p:spPr>
          <a:xfrm rot="-5400000">
            <a:off x="788996" y="2102272"/>
            <a:ext cx="183499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dirty="0" smtClean="0">
                <a:solidFill>
                  <a:schemeClr val="bg1"/>
                </a:solidFill>
              </a:rPr>
              <a:t>Pflichtelemente</a:t>
            </a:r>
          </a:p>
        </p:txBody>
      </p:sp>
      <p:sp>
        <p:nvSpPr>
          <p:cNvPr id="29" name="Rechteck 28"/>
          <p:cNvSpPr/>
          <p:nvPr/>
        </p:nvSpPr>
        <p:spPr>
          <a:xfrm>
            <a:off x="2555776" y="1347614"/>
            <a:ext cx="6408712" cy="191373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0" name="Rechteck 29"/>
          <p:cNvSpPr/>
          <p:nvPr/>
        </p:nvSpPr>
        <p:spPr>
          <a:xfrm>
            <a:off x="2843808" y="1517918"/>
            <a:ext cx="6048672" cy="5040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3" name="Rechteck 32"/>
          <p:cNvSpPr/>
          <p:nvPr/>
        </p:nvSpPr>
        <p:spPr>
          <a:xfrm>
            <a:off x="2843808" y="2052454"/>
            <a:ext cx="6048672" cy="5040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34" name="Rechteck 33"/>
          <p:cNvSpPr/>
          <p:nvPr/>
        </p:nvSpPr>
        <p:spPr>
          <a:xfrm>
            <a:off x="2843808" y="2586990"/>
            <a:ext cx="6048672" cy="504056"/>
          </a:xfrm>
          <a:prstGeom prst="rect">
            <a:avLst/>
          </a:prstGeom>
          <a:noFill/>
          <a:ln w="127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26983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Beispiele für TEI-Headerelemente</a:t>
            </a:r>
            <a:endParaRPr lang="de-DE" dirty="0"/>
          </a:p>
        </p:txBody>
      </p:sp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1616143"/>
              </p:ext>
            </p:extLst>
          </p:nvPr>
        </p:nvGraphicFramePr>
        <p:xfrm>
          <a:off x="899592" y="915566"/>
          <a:ext cx="7200800" cy="3307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10416"/>
                <a:gridCol w="5290384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Element</a:t>
                      </a:r>
                      <a:r>
                        <a:rPr lang="de-DE" baseline="0" dirty="0" smtClean="0"/>
                        <a:t> unterhalb von &lt;</a:t>
                      </a:r>
                      <a:r>
                        <a:rPr lang="de-DE" baseline="0" dirty="0" err="1" smtClean="0"/>
                        <a:t>teiHeader</a:t>
                      </a:r>
                      <a:r>
                        <a:rPr lang="de-DE" baseline="0" dirty="0" smtClean="0"/>
                        <a:t>&gt;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Beschreibung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&lt;</a:t>
                      </a:r>
                      <a:r>
                        <a:rPr lang="de-DE" b="1" dirty="0" err="1" smtClean="0"/>
                        <a:t>fileDesc</a:t>
                      </a:r>
                      <a:r>
                        <a:rPr lang="de-DE" b="1" dirty="0" smtClean="0"/>
                        <a:t>&gt;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(</a:t>
                      </a:r>
                      <a:r>
                        <a:rPr lang="de-DE" dirty="0" err="1" smtClean="0"/>
                        <a:t>file</a:t>
                      </a:r>
                      <a:r>
                        <a:rPr lang="de-DE" dirty="0" smtClean="0"/>
                        <a:t> </a:t>
                      </a:r>
                      <a:r>
                        <a:rPr lang="de-DE" dirty="0" err="1" smtClean="0"/>
                        <a:t>description</a:t>
                      </a:r>
                      <a:r>
                        <a:rPr lang="de-DE" dirty="0" smtClean="0"/>
                        <a:t>)</a:t>
                      </a:r>
                      <a:r>
                        <a:rPr lang="de-DE" b="1" dirty="0" smtClean="0"/>
                        <a:t> </a:t>
                      </a:r>
                      <a:r>
                        <a:rPr lang="de-DE" dirty="0" smtClean="0"/>
                        <a:t>komplette bibliographische Beschreibung des Files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&lt;</a:t>
                      </a:r>
                      <a:r>
                        <a:rPr lang="de-DE" b="1" dirty="0" err="1" smtClean="0"/>
                        <a:t>encodingDesc</a:t>
                      </a:r>
                      <a:r>
                        <a:rPr lang="de-DE" b="1" dirty="0" smtClean="0"/>
                        <a:t>&gt;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Methoden und redaktionelle Grundsätze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&lt;</a:t>
                      </a:r>
                      <a:r>
                        <a:rPr lang="de-DE" b="1" dirty="0" err="1" smtClean="0"/>
                        <a:t>profileDesc</a:t>
                      </a:r>
                      <a:r>
                        <a:rPr lang="de-DE" b="1" dirty="0" smtClean="0"/>
                        <a:t>&gt;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nicht-bibliographische Aspekte des Texts, z.B. Sprache, Teilnehmende, Umstände der Entstehung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&lt;</a:t>
                      </a:r>
                      <a:r>
                        <a:rPr lang="de-DE" b="1" dirty="0" err="1" smtClean="0"/>
                        <a:t>xenoData</a:t>
                      </a:r>
                      <a:r>
                        <a:rPr lang="de-DE" b="1" dirty="0" smtClean="0"/>
                        <a:t>&gt;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nicht-TEI-Metadaten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b="1" dirty="0" smtClean="0"/>
                        <a:t>&lt;</a:t>
                      </a:r>
                      <a:r>
                        <a:rPr lang="de-DE" b="1" dirty="0" err="1" smtClean="0"/>
                        <a:t>revisionedDesc</a:t>
                      </a:r>
                      <a:r>
                        <a:rPr lang="de-DE" b="1" dirty="0" smtClean="0"/>
                        <a:t>&gt; 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Versionsinformation (was hat sich geändert?)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2023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Die 21 TEI-Module</a:t>
            </a:r>
            <a:endParaRPr lang="de-DE" dirty="0"/>
          </a:p>
        </p:txBody>
      </p:sp>
      <p:graphicFrame>
        <p:nvGraphicFramePr>
          <p:cNvPr id="3" name="Tabel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51695396"/>
              </p:ext>
            </p:extLst>
          </p:nvPr>
        </p:nvGraphicFramePr>
        <p:xfrm>
          <a:off x="251520" y="670560"/>
          <a:ext cx="4326963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4635"/>
                <a:gridCol w="2952328"/>
              </a:tblGrid>
              <a:tr h="370840">
                <a:tc>
                  <a:txBody>
                    <a:bodyPr/>
                    <a:lstStyle/>
                    <a:p>
                      <a:r>
                        <a:rPr lang="de-DE" dirty="0" smtClean="0"/>
                        <a:t>Modulname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Beschreibung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analysis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Analyse und Interpretation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certainty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Sicherheit und Unsicherheit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core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gemeinsamer Core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corpus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Metadaten</a:t>
                      </a:r>
                      <a:r>
                        <a:rPr lang="de-DE" baseline="0" dirty="0" smtClean="0"/>
                        <a:t> für Sprachkorpora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dictionaries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Druck von Wörterbüchern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drama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Aufführungstexte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figures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Tabellen, Formeln, Abb.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gaiji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baseline="0" dirty="0" err="1" smtClean="0"/>
                        <a:t>Glyphendokumentation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header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gemeinsame Metadaten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iso-fs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Feature-Strukturen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linking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Segmentierung, Ausrichtung</a:t>
                      </a:r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4" name="Tabel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769119"/>
              </p:ext>
            </p:extLst>
          </p:nvPr>
        </p:nvGraphicFramePr>
        <p:xfrm>
          <a:off x="4716016" y="670560"/>
          <a:ext cx="4392291" cy="44500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63358"/>
                <a:gridCol w="2828933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Modulname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Beschreibung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msdescription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Manuskriptbeschreibung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namesdates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Namen,</a:t>
                      </a:r>
                      <a:r>
                        <a:rPr lang="de-DE" baseline="0" dirty="0" smtClean="0"/>
                        <a:t> Zeit und Ort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nets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Graphen, Netze und Bäume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spoken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transkribierte Sprache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tagdocs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Dokumentationselemente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tei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TEI-Infrastruktur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textcrit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Textkritik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>
                          <a:solidFill>
                            <a:srgbClr val="FF0000"/>
                          </a:solidFill>
                        </a:rPr>
                        <a:t>textstructure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>
                          <a:solidFill>
                            <a:srgbClr val="FF0000"/>
                          </a:solidFill>
                        </a:rPr>
                        <a:t>Default-Textstruktur</a:t>
                      </a:r>
                      <a:endParaRPr lang="de-DE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transcr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Transkription v. Primärdaten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verse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Lyrik</a:t>
                      </a:r>
                      <a:endParaRPr lang="de-DE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de-D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de-DE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07172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/>
          <p:cNvSpPr txBox="1"/>
          <p:nvPr/>
        </p:nvSpPr>
        <p:spPr>
          <a:xfrm>
            <a:off x="1195204" y="915566"/>
            <a:ext cx="7128792" cy="3370153"/>
          </a:xfrm>
          <a:prstGeom prst="rect">
            <a:avLst/>
          </a:prstGeom>
          <a:solidFill>
            <a:schemeClr val="bg1">
              <a:lumMod val="50000"/>
            </a:schemeClr>
          </a:solidFill>
        </p:spPr>
        <p:txBody>
          <a:bodyPr wrap="square" bIns="0" rtlCol="0">
            <a:spAutoFit/>
          </a:bodyPr>
          <a:lstStyle/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&lt;TEI&gt;</a:t>
            </a:r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&lt;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teiHeader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 &lt;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&gt;…&lt;/</a:t>
            </a:r>
            <a:r>
              <a:rPr lang="de-DE" dirty="0" err="1">
                <a:latin typeface="Courier New" panose="02070309020205020404" pitchFamily="49" charset="0"/>
                <a:cs typeface="Courier New" panose="02070309020205020404" pitchFamily="49" charset="0"/>
              </a:rPr>
              <a:t>fileDesc</a:t>
            </a:r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&gt; </a:t>
            </a:r>
            <a:endParaRPr lang="de-DE" dirty="0" smtClean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smtClean="0">
                <a:latin typeface="Courier New" panose="02070309020205020404" pitchFamily="49" charset="0"/>
                <a:cs typeface="Courier New" panose="02070309020205020404" pitchFamily="49" charset="0"/>
              </a:rPr>
              <a:t>     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&lt;</a:t>
            </a:r>
            <a:r>
              <a:rPr lang="de-DE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encodingDesc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i="1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…</a:t>
            </a:r>
            <a:endParaRPr lang="de-DE" i="1" dirty="0">
              <a:solidFill>
                <a:schemeClr val="bg1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r>
              <a:rPr lang="de-D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&lt;</a:t>
            </a:r>
            <a:r>
              <a:rPr lang="de-DE" b="1" dirty="0" err="1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schemaSpec</a:t>
            </a:r>
            <a:r>
              <a:rPr lang="de-D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de-DE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moduleRef</a:t>
            </a:r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core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r>
              <a:rPr lang="de-D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de-DE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moduleRef</a:t>
            </a:r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tei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r>
              <a:rPr lang="de-D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de-DE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moduleRef</a:t>
            </a:r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header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r>
              <a:rPr lang="de-D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   &lt;</a:t>
            </a:r>
            <a:r>
              <a:rPr lang="de-DE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moduleRef</a:t>
            </a:r>
            <a:r>
              <a:rPr lang="de-DE" b="1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key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="</a:t>
            </a:r>
            <a:r>
              <a:rPr lang="de-DE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textstructure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"/&gt;</a:t>
            </a:r>
          </a:p>
          <a:p>
            <a:r>
              <a:rPr lang="de-D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   &lt;/</a:t>
            </a:r>
            <a:r>
              <a:rPr lang="de-DE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schemaSpec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  <a:p>
            <a:r>
              <a:rPr lang="de-DE" dirty="0" smtClean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      &lt;/</a:t>
            </a:r>
            <a:r>
              <a:rPr lang="de-DE" b="1" dirty="0" err="1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encodingDesc</a:t>
            </a:r>
            <a:r>
              <a:rPr lang="de-DE" dirty="0">
                <a:solidFill>
                  <a:schemeClr val="bg1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&gt;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Minimale Modulliste unter &lt;</a:t>
            </a:r>
            <a:r>
              <a:rPr lang="de-DE" dirty="0" err="1"/>
              <a:t>teiHeader</a:t>
            </a:r>
            <a:r>
              <a:rPr lang="de-DE" dirty="0" smtClean="0"/>
              <a:t>&gt; (Empfehlung aus dem TEI Guidelines)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05436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TEI selbst ausprobieren</a:t>
            </a:r>
            <a:endParaRPr lang="de-DE" dirty="0"/>
          </a:p>
        </p:txBody>
      </p:sp>
      <p:graphicFrame>
        <p:nvGraphicFramePr>
          <p:cNvPr id="10" name="Tabel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52878426"/>
              </p:ext>
            </p:extLst>
          </p:nvPr>
        </p:nvGraphicFramePr>
        <p:xfrm>
          <a:off x="395536" y="1275606"/>
          <a:ext cx="8496944" cy="2520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19891"/>
                <a:gridCol w="5877053"/>
              </a:tblGrid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Benötigt</a:t>
                      </a:r>
                      <a:r>
                        <a:rPr lang="de-DE" baseline="0" dirty="0" smtClean="0"/>
                        <a:t> werden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de-DE" dirty="0" smtClean="0"/>
                        <a:t>Download</a:t>
                      </a:r>
                      <a:endParaRPr lang="de-DE" dirty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TEI</a:t>
                      </a:r>
                      <a:r>
                        <a:rPr lang="de-DE" baseline="0" dirty="0" smtClean="0"/>
                        <a:t> Guidelines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https://tei-c.org/release/doc/tei-p5-doc/en/html/index.html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de-DE" sz="1800" dirty="0" smtClean="0"/>
                        <a:t>Dokumenttyp-Deklaration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https://tei-c.org/guidelines/customization/</a:t>
                      </a:r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de-DE" dirty="0" smtClean="0"/>
                        <a:t>Stylesheets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https</a:t>
                      </a:r>
                      <a:r>
                        <a:rPr lang="de-DE" smtClean="0"/>
                        <a:t>://github.com/TEIC/Stylesheets/releases/tag/</a:t>
                      </a:r>
                      <a:endParaRPr lang="de-DE" dirty="0" smtClean="0"/>
                    </a:p>
                  </a:txBody>
                  <a:tcPr/>
                </a:tc>
              </a:tr>
              <a:tr h="504056">
                <a:tc>
                  <a:txBody>
                    <a:bodyPr/>
                    <a:lstStyle/>
                    <a:p>
                      <a:r>
                        <a:rPr lang="de-DE" dirty="0" err="1" smtClean="0"/>
                        <a:t>TextGrid</a:t>
                      </a:r>
                      <a:endParaRPr lang="de-DE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dirty="0" smtClean="0"/>
                        <a:t>https://textgrid.de/web/guest/download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0789659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1491630"/>
            <a:ext cx="7848872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 smtClean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Exkurs für die Geisteswissenschaften:</a:t>
            </a:r>
          </a:p>
          <a:p>
            <a:r>
              <a:rPr lang="de-DE" sz="5400" dirty="0" smtClean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DFG</a:t>
            </a:r>
            <a:endParaRPr lang="de-DE" sz="5400" dirty="0">
              <a:solidFill>
                <a:srgbClr val="89BA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881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Empfehlungen der Deutschen Forschungsgemeinschaft für Sprachkorpora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23529" y="771550"/>
            <a:ext cx="8496943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de-DE" sz="2400" dirty="0" smtClean="0">
                <a:hlinkClick r:id="rId2"/>
              </a:rPr>
              <a:t>Empfehlungen </a:t>
            </a:r>
            <a:r>
              <a:rPr lang="de-DE" sz="2400" dirty="0">
                <a:hlinkClick r:id="rId2"/>
              </a:rPr>
              <a:t>zu datentechnischen Standards und Tools </a:t>
            </a:r>
            <a:r>
              <a:rPr lang="de-DE" sz="2400" dirty="0" smtClean="0">
                <a:hlinkClick r:id="rId2"/>
              </a:rPr>
              <a:t>bei </a:t>
            </a:r>
            <a:r>
              <a:rPr lang="de-DE" sz="2400" dirty="0">
                <a:hlinkClick r:id="rId2"/>
              </a:rPr>
              <a:t>der </a:t>
            </a:r>
            <a:r>
              <a:rPr lang="de-DE" sz="2400" dirty="0" smtClean="0">
                <a:hlinkClick r:id="rId2"/>
              </a:rPr>
              <a:t>Erhebung </a:t>
            </a:r>
            <a:r>
              <a:rPr lang="de-DE" sz="2400" dirty="0">
                <a:hlinkClick r:id="rId2"/>
              </a:rPr>
              <a:t>von Sprachkorpora </a:t>
            </a:r>
            <a:endParaRPr lang="de-DE" sz="2400" dirty="0" smtClean="0"/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/>
              <a:t>Richtlinien zur Transkription dokumentieren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/>
              <a:t>Manuelle oder halbautomatische Transkription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/>
              <a:t>abgespeckte XML/TEI-Schemata, z.B. TEI I5, STTS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de-DE" sz="2400" dirty="0" smtClean="0"/>
              <a:t>Gewähltes </a:t>
            </a:r>
            <a:r>
              <a:rPr lang="de-DE" sz="2400" dirty="0" err="1" smtClean="0"/>
              <a:t>Tagset</a:t>
            </a:r>
            <a:r>
              <a:rPr lang="de-DE" sz="2400" dirty="0" smtClean="0"/>
              <a:t> dokumentieren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400" dirty="0" smtClean="0"/>
              <a:t>Forschungsdaten </a:t>
            </a:r>
            <a:r>
              <a:rPr lang="de-DE" sz="2400" dirty="0" err="1" smtClean="0"/>
              <a:t>versionieren</a:t>
            </a:r>
            <a:endParaRPr lang="de-DE" sz="2400" dirty="0" smtClean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sz="2400" dirty="0" smtClean="0"/>
              <a:t>Archivierung bei CLARIN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1452858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2073771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/>
            <a:r>
              <a:rPr lang="de-DE" sz="5400" dirty="0">
                <a:solidFill>
                  <a:srgbClr val="89BA17"/>
                </a:solidFill>
                <a:latin typeface="Arial"/>
                <a:cs typeface="Arial"/>
              </a:rPr>
              <a:t>Kleine </a:t>
            </a:r>
            <a:r>
              <a:rPr lang="de-DE" sz="5400" dirty="0" smtClean="0">
                <a:solidFill>
                  <a:srgbClr val="89BA17"/>
                </a:solidFill>
                <a:latin typeface="Arial"/>
                <a:cs typeface="Arial"/>
              </a:rPr>
              <a:t>Bilderkunde</a:t>
            </a:r>
          </a:p>
          <a:p>
            <a:pPr lvl="0"/>
            <a:r>
              <a:rPr lang="de-DE" sz="2000" dirty="0" smtClean="0">
                <a:latin typeface="Arial"/>
                <a:cs typeface="Arial"/>
              </a:rPr>
              <a:t>Bildformate TIFF,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TIFF-LZW, 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JPEG, JPEG2000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80212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1347614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 smtClean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Portale für die Geistes-wissenschaften: </a:t>
            </a:r>
            <a:r>
              <a:rPr lang="de-DE" sz="5400" dirty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CLARIN-D</a:t>
            </a:r>
            <a:endParaRPr lang="de-DE" sz="5400" dirty="0">
              <a:solidFill>
                <a:srgbClr val="89BA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54625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CLARIN-D (Common Language Resources </a:t>
            </a:r>
            <a:r>
              <a:rPr lang="de-DE" dirty="0" err="1" smtClean="0"/>
              <a:t>and</a:t>
            </a:r>
            <a:r>
              <a:rPr lang="de-DE" dirty="0" smtClean="0"/>
              <a:t> Technology Infrastructure)</a:t>
            </a:r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059582"/>
            <a:ext cx="4436740" cy="3197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716016" y="627534"/>
            <a:ext cx="432048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b="1" dirty="0" smtClean="0"/>
              <a:t>Fachdisziplinen: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Deutsche </a:t>
            </a:r>
            <a:r>
              <a:rPr lang="de-DE" dirty="0" smtClean="0"/>
              <a:t>Philologie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Andere </a:t>
            </a:r>
            <a:r>
              <a:rPr lang="de-DE" dirty="0" smtClean="0"/>
              <a:t>Philologien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Linguistische Feldforschung, Ethnologie, </a:t>
            </a:r>
            <a:r>
              <a:rPr lang="de-DE" dirty="0" smtClean="0"/>
              <a:t>Sprachtypologie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Menschliche Sprachverarbeitung: Psycholinguistik, </a:t>
            </a:r>
            <a:r>
              <a:rPr lang="de-DE" dirty="0" smtClean="0"/>
              <a:t>Kognitionspsychologie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Gesprochene Sprache und andere </a:t>
            </a:r>
            <a:r>
              <a:rPr lang="de-DE" dirty="0" smtClean="0"/>
              <a:t>Modalitäten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Angewandte Sprachwissenschaft, </a:t>
            </a:r>
            <a:r>
              <a:rPr lang="de-DE" dirty="0" smtClean="0"/>
              <a:t>Computerlinguistik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Inhaltsanalytische Methoden in den </a:t>
            </a:r>
            <a:r>
              <a:rPr lang="de-DE" dirty="0" smtClean="0"/>
              <a:t>Sozialwissenschaften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/>
              <a:t>Geschichtswissenschaften</a:t>
            </a:r>
          </a:p>
        </p:txBody>
      </p:sp>
    </p:spTree>
    <p:extLst>
      <p:ext uri="{BB962C8B-B14F-4D97-AF65-F5344CB8AC3E}">
        <p14:creationId xmlns:p14="http://schemas.microsoft.com/office/powerpoint/2010/main" val="406846937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Homepage https://www.clarin-d.net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9348" y="699542"/>
            <a:ext cx="7108974" cy="38197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435449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Rathmann\Documents\FoDaKo\Schulungen\ZBMed\Deutschland_geschn.pn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619" r="24121" b="20567"/>
          <a:stretch/>
        </p:blipFill>
        <p:spPr bwMode="auto">
          <a:xfrm>
            <a:off x="6084000" y="983948"/>
            <a:ext cx="2700000" cy="349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Datenzentren in CLARIN-D 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347877" y="627534"/>
            <a:ext cx="7128791" cy="4154984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BBAW Berlin </a:t>
            </a:r>
            <a:br>
              <a:rPr lang="de-DE" sz="1200" dirty="0"/>
            </a:br>
            <a:r>
              <a:rPr lang="de-DE" sz="1200" dirty="0"/>
              <a:t>Deutsche Sprache, Lexika, diachrone Korpora (vor 1900), digitale Editionen, </a:t>
            </a:r>
            <a:r>
              <a:rPr lang="de-DE" sz="1200" dirty="0" smtClean="0"/>
              <a:t>Texterfassungsmethoden </a:t>
            </a:r>
            <a:r>
              <a:rPr lang="de-DE" sz="1200" dirty="0"/>
              <a:t>(OCR)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EKUT Tübingen, Seminar für Sprachwissenschaft</a:t>
            </a:r>
            <a:br>
              <a:rPr lang="de-DE" sz="1200" dirty="0"/>
            </a:br>
            <a:r>
              <a:rPr lang="de-DE" sz="1200" dirty="0"/>
              <a:t>Annotierte Korpora (Baumbanken), lexikalische Daten, Experimentaldaten, linguistische Wissenskomponenten und Webservices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IDS Mannheim</a:t>
            </a:r>
            <a:br>
              <a:rPr lang="de-DE" sz="1200" dirty="0"/>
            </a:br>
            <a:r>
              <a:rPr lang="de-DE" sz="1200" dirty="0" smtClean="0"/>
              <a:t>Deutsches Referenzkorpus (</a:t>
            </a:r>
            <a:r>
              <a:rPr lang="de-DE" sz="1200" dirty="0" err="1" smtClean="0"/>
              <a:t>DeReKo</a:t>
            </a:r>
            <a:r>
              <a:rPr lang="de-DE" sz="1200" dirty="0" smtClean="0"/>
              <a:t>), </a:t>
            </a:r>
            <a:r>
              <a:rPr lang="de-DE" sz="1200" dirty="0"/>
              <a:t>große Korpora des Deutschen (nach 1900),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Korpora </a:t>
            </a:r>
            <a:r>
              <a:rPr lang="de-DE" sz="1200" dirty="0"/>
              <a:t>des gesprochenen </a:t>
            </a:r>
            <a:r>
              <a:rPr lang="de-DE" sz="1200" dirty="0" smtClean="0"/>
              <a:t>Deutsch</a:t>
            </a:r>
            <a:r>
              <a:rPr lang="de-DE" sz="1200" dirty="0"/>
              <a:t>, insbesondere Variations- und Interaktionskorpora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LMU München, BAS</a:t>
            </a:r>
            <a:br>
              <a:rPr lang="de-DE" sz="1200" dirty="0"/>
            </a:br>
            <a:r>
              <a:rPr lang="de-DE" sz="1200" dirty="0"/>
              <a:t>Deutsche Sprach- und multimodale Daten, phonetische Tools und Services,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Sprachstatistiken</a:t>
            </a:r>
            <a:r>
              <a:rPr lang="de-DE" sz="1200" dirty="0"/>
              <a:t>, Aussprache-Lexika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UDS Saarbrücken</a:t>
            </a:r>
            <a:br>
              <a:rPr lang="de-DE" sz="1200" dirty="0"/>
            </a:br>
            <a:r>
              <a:rPr lang="de-DE" sz="1200" dirty="0"/>
              <a:t>Multilinguale Korpora und </a:t>
            </a:r>
            <a:r>
              <a:rPr lang="de-DE" sz="1200" dirty="0" err="1"/>
              <a:t>Korpus­werkzeuge</a:t>
            </a:r>
            <a:endParaRPr lang="de-DE" sz="1200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UHH Hamburg, HZSK</a:t>
            </a:r>
            <a:br>
              <a:rPr lang="de-DE" sz="1200" dirty="0"/>
            </a:br>
            <a:r>
              <a:rPr lang="de-DE" sz="1200" dirty="0"/>
              <a:t>Mehrsprachige gesprochene Korpora, Transkriptionswerkzeuge, Gebärdensprache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Universität Leipzig, ASV</a:t>
            </a:r>
            <a:br>
              <a:rPr lang="de-DE" sz="1200" dirty="0"/>
            </a:br>
            <a:r>
              <a:rPr lang="de-DE" sz="1200" dirty="0"/>
              <a:t>Andere Sprachen (nicht Deutsch), Gegenwartssprache, lexikalische Daten, Webservices,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spezielle </a:t>
            </a:r>
            <a:r>
              <a:rPr lang="de-DE" sz="1200" dirty="0"/>
              <a:t>Referenzkorpora, öffentliche Daten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de-DE" sz="1200" dirty="0"/>
              <a:t>Universität Stuttgart, IMS</a:t>
            </a:r>
            <a:br>
              <a:rPr lang="de-DE" sz="1200" dirty="0"/>
            </a:br>
            <a:r>
              <a:rPr lang="de-DE" sz="1200" dirty="0"/>
              <a:t>Computerlinguistische Software, z.B. Korpora und </a:t>
            </a:r>
            <a:r>
              <a:rPr lang="de-DE" sz="1200" dirty="0" err="1"/>
              <a:t>Korpuswerkzeuge</a:t>
            </a:r>
            <a:r>
              <a:rPr lang="de-DE" sz="1200" dirty="0"/>
              <a:t>, </a:t>
            </a:r>
            <a:r>
              <a:rPr lang="de-DE" sz="1200" dirty="0" smtClean="0"/>
              <a:t/>
            </a:r>
            <a:br>
              <a:rPr lang="de-DE" sz="1200" dirty="0" smtClean="0"/>
            </a:br>
            <a:r>
              <a:rPr lang="de-DE" sz="1200" dirty="0" smtClean="0"/>
              <a:t>parametrisierbare </a:t>
            </a:r>
            <a:r>
              <a:rPr lang="de-DE" sz="1200" dirty="0"/>
              <a:t>Tools u. Webservices, geschriebene Sprache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de-DE" sz="1200" dirty="0"/>
          </a:p>
        </p:txBody>
      </p:sp>
      <p:sp>
        <p:nvSpPr>
          <p:cNvPr id="19" name="Textfeld 18"/>
          <p:cNvSpPr txBox="1"/>
          <p:nvPr/>
        </p:nvSpPr>
        <p:spPr>
          <a:xfrm>
            <a:off x="6986523" y="3852442"/>
            <a:ext cx="71686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Tübingen</a:t>
            </a:r>
            <a:endParaRPr lang="de-DE" sz="1100" dirty="0"/>
          </a:p>
        </p:txBody>
      </p:sp>
      <p:sp>
        <p:nvSpPr>
          <p:cNvPr id="17" name="Textfeld 16"/>
          <p:cNvSpPr txBox="1"/>
          <p:nvPr/>
        </p:nvSpPr>
        <p:spPr>
          <a:xfrm>
            <a:off x="7147639" y="3631767"/>
            <a:ext cx="69121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Stuttgart</a:t>
            </a:r>
            <a:endParaRPr lang="de-DE" sz="1100" dirty="0"/>
          </a:p>
        </p:txBody>
      </p:sp>
      <p:sp>
        <p:nvSpPr>
          <p:cNvPr id="18" name="Textfeld 17"/>
          <p:cNvSpPr txBox="1"/>
          <p:nvPr/>
        </p:nvSpPr>
        <p:spPr>
          <a:xfrm>
            <a:off x="6458317" y="3485722"/>
            <a:ext cx="898003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Saarbrücken</a:t>
            </a:r>
            <a:endParaRPr lang="de-DE" sz="1100" dirty="0"/>
          </a:p>
        </p:txBody>
      </p:sp>
      <p:sp>
        <p:nvSpPr>
          <p:cNvPr id="14" name="Textfeld 13"/>
          <p:cNvSpPr txBox="1"/>
          <p:nvPr/>
        </p:nvSpPr>
        <p:spPr>
          <a:xfrm>
            <a:off x="6929755" y="3347230"/>
            <a:ext cx="8082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Mannheim</a:t>
            </a:r>
            <a:endParaRPr lang="de-DE" sz="1100" dirty="0"/>
          </a:p>
        </p:txBody>
      </p:sp>
      <p:sp>
        <p:nvSpPr>
          <p:cNvPr id="15" name="Textfeld 14"/>
          <p:cNvSpPr txBox="1"/>
          <p:nvPr/>
        </p:nvSpPr>
        <p:spPr>
          <a:xfrm>
            <a:off x="7935771" y="2555142"/>
            <a:ext cx="5741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Leipzig</a:t>
            </a:r>
            <a:endParaRPr lang="de-DE" sz="1100" dirty="0"/>
          </a:p>
        </p:txBody>
      </p:sp>
      <p:sp>
        <p:nvSpPr>
          <p:cNvPr id="13" name="Textfeld 12"/>
          <p:cNvSpPr txBox="1"/>
          <p:nvPr/>
        </p:nvSpPr>
        <p:spPr>
          <a:xfrm>
            <a:off x="7274555" y="1547030"/>
            <a:ext cx="715260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Hamburg</a:t>
            </a:r>
            <a:endParaRPr lang="de-DE" sz="1100" dirty="0"/>
          </a:p>
        </p:txBody>
      </p:sp>
      <p:sp>
        <p:nvSpPr>
          <p:cNvPr id="5" name="Ellipse 4"/>
          <p:cNvSpPr/>
          <p:nvPr/>
        </p:nvSpPr>
        <p:spPr>
          <a:xfrm>
            <a:off x="7258325" y="1641831"/>
            <a:ext cx="72008" cy="720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6" name="Ellipse 5"/>
          <p:cNvSpPr/>
          <p:nvPr/>
        </p:nvSpPr>
        <p:spPr>
          <a:xfrm>
            <a:off x="8187799" y="2103605"/>
            <a:ext cx="72008" cy="720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7" name="Ellipse 6"/>
          <p:cNvSpPr/>
          <p:nvPr/>
        </p:nvSpPr>
        <p:spPr>
          <a:xfrm>
            <a:off x="6891655" y="3442031"/>
            <a:ext cx="72008" cy="720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8" name="Ellipse 7"/>
          <p:cNvSpPr/>
          <p:nvPr/>
        </p:nvSpPr>
        <p:spPr>
          <a:xfrm>
            <a:off x="7755751" y="4044765"/>
            <a:ext cx="72008" cy="720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9" name="Ellipse 8"/>
          <p:cNvSpPr/>
          <p:nvPr/>
        </p:nvSpPr>
        <p:spPr>
          <a:xfrm>
            <a:off x="7899767" y="2649943"/>
            <a:ext cx="72008" cy="720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0" name="Ellipse 9"/>
          <p:cNvSpPr/>
          <p:nvPr/>
        </p:nvSpPr>
        <p:spPr>
          <a:xfrm>
            <a:off x="7107679" y="3730063"/>
            <a:ext cx="72008" cy="720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1" name="Ellipse 10"/>
          <p:cNvSpPr/>
          <p:nvPr/>
        </p:nvSpPr>
        <p:spPr>
          <a:xfrm>
            <a:off x="6963663" y="3946087"/>
            <a:ext cx="72008" cy="720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2" name="Ellipse 11"/>
          <p:cNvSpPr/>
          <p:nvPr/>
        </p:nvSpPr>
        <p:spPr>
          <a:xfrm>
            <a:off x="6495611" y="3487575"/>
            <a:ext cx="72008" cy="72008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>
              <a:solidFill>
                <a:schemeClr val="tx1"/>
              </a:solidFill>
            </a:endParaRPr>
          </a:p>
        </p:txBody>
      </p:sp>
      <p:sp>
        <p:nvSpPr>
          <p:cNvPr id="16" name="Textfeld 15"/>
          <p:cNvSpPr txBox="1"/>
          <p:nvPr/>
        </p:nvSpPr>
        <p:spPr>
          <a:xfrm>
            <a:off x="7971775" y="2139299"/>
            <a:ext cx="519694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Berlin</a:t>
            </a:r>
            <a:endParaRPr lang="de-DE" sz="1100" dirty="0"/>
          </a:p>
        </p:txBody>
      </p:sp>
      <p:sp>
        <p:nvSpPr>
          <p:cNvPr id="20" name="Textfeld 19"/>
          <p:cNvSpPr txBox="1"/>
          <p:nvPr/>
        </p:nvSpPr>
        <p:spPr>
          <a:xfrm>
            <a:off x="7458770" y="4064904"/>
            <a:ext cx="72968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100" dirty="0" smtClean="0"/>
              <a:t>München</a:t>
            </a:r>
            <a:endParaRPr lang="de-DE" sz="1100" dirty="0"/>
          </a:p>
        </p:txBody>
      </p:sp>
    </p:spTree>
    <p:extLst>
      <p:ext uri="{BB962C8B-B14F-4D97-AF65-F5344CB8AC3E}">
        <p14:creationId xmlns:p14="http://schemas.microsoft.com/office/powerpoint/2010/main" val="282993438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/>
              <a:t>Besondere Services und Angebote von CLARIN-D</a:t>
            </a:r>
          </a:p>
        </p:txBody>
      </p:sp>
      <p:sp>
        <p:nvSpPr>
          <p:cNvPr id="3" name="Inhaltsplatzhalter 3"/>
          <p:cNvSpPr>
            <a:spLocks noGrp="1"/>
          </p:cNvSpPr>
          <p:nvPr/>
        </p:nvSpPr>
        <p:spPr>
          <a:xfrm>
            <a:off x="467544" y="1059582"/>
            <a:ext cx="8352928" cy="29523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18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1400" kern="1200">
                <a:solidFill>
                  <a:schemeClr val="tx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Referenzdatensätze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, z.B. Deutsches Textarchiv (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DTA)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Wörterbücher, z.B. das Digitale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Wörterbuch der deutschen Sprache (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DWDS) mit Wortstatistik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Tool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zum Erstellen eines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Datenmanagementplans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Zahlreiche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webbasierte Analysewerkzeuge für sprachbasierte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Daten (Browser Chrome erforderlich)</a:t>
            </a:r>
            <a:endParaRPr lang="de-DE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dirty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en-US" sz="2000" dirty="0" smtClean="0">
              <a:latin typeface="+mn-lt"/>
            </a:endParaRPr>
          </a:p>
          <a:p>
            <a:endParaRPr lang="en-US" sz="2000" dirty="0">
              <a:latin typeface="+mn-lt"/>
            </a:endParaRPr>
          </a:p>
          <a:p>
            <a:endParaRPr lang="de-DE" dirty="0">
              <a:latin typeface="+mn-lt"/>
            </a:endParaRPr>
          </a:p>
          <a:p>
            <a:endParaRPr lang="de-DE" sz="12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8443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CLARIN Standards Information System</a:t>
            </a:r>
            <a:endParaRPr lang="de-DE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905663"/>
            <a:ext cx="4680520" cy="34597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feld 2"/>
          <p:cNvSpPr txBox="1"/>
          <p:nvPr/>
        </p:nvSpPr>
        <p:spPr>
          <a:xfrm>
            <a:off x="4932041" y="1358282"/>
            <a:ext cx="3888432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3D-Kugel mit Links zu Kurzinformationen</a:t>
            </a:r>
          </a:p>
          <a:p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Standards sind im Forschungs-</a:t>
            </a:r>
            <a:r>
              <a:rPr lang="de-DE" sz="20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datenmanagement</a:t>
            </a:r>
            <a:r>
              <a:rPr lang="de-DE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 sehr wichtig, weil sie die Nachnutzung der Daten erleichtern. </a:t>
            </a:r>
            <a:endParaRPr lang="de-DE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757826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endParaRPr lang="de-DE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8" y="76200"/>
            <a:ext cx="911383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630149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1203598"/>
            <a:ext cx="7772400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Portale für die Geistes-wissenschaften: </a:t>
            </a:r>
            <a:r>
              <a:rPr lang="de-DE" sz="5400" dirty="0" smtClean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DARIAH-DE</a:t>
            </a:r>
            <a:endParaRPr lang="de-DE" sz="5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950859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DARIAH-DE (Digital Research Infrastructure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Arts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Humanities</a:t>
            </a:r>
            <a:r>
              <a:rPr lang="de-DE" dirty="0"/>
              <a:t>), https://</a:t>
            </a:r>
            <a:r>
              <a:rPr lang="de-DE" dirty="0" smtClean="0"/>
              <a:t>de.dariah.eu</a:t>
            </a:r>
            <a:endParaRPr lang="de-DE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25" y="699542"/>
            <a:ext cx="8640960" cy="3784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1111646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err="1" smtClean="0"/>
              <a:t>TextGrid</a:t>
            </a:r>
            <a:endParaRPr lang="de-D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313" y="-3175"/>
            <a:ext cx="8969375" cy="515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4728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/>
          <p:cNvSpPr/>
          <p:nvPr/>
        </p:nvSpPr>
        <p:spPr>
          <a:xfrm>
            <a:off x="532854" y="1532799"/>
            <a:ext cx="4183162" cy="1110959"/>
          </a:xfrm>
          <a:prstGeom prst="rect">
            <a:avLst/>
          </a:prstGeom>
          <a:solidFill>
            <a:schemeClr val="bg1">
              <a:lumMod val="65000"/>
              <a:alpha val="2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Rechteck 5"/>
          <p:cNvSpPr/>
          <p:nvPr/>
        </p:nvSpPr>
        <p:spPr>
          <a:xfrm>
            <a:off x="532854" y="2715766"/>
            <a:ext cx="4183162" cy="1580531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dirty="0">
                <a:solidFill>
                  <a:schemeClr val="tx1"/>
                </a:solidFill>
              </a:rPr>
              <a:t>Binäres Array mit kodiertem </a:t>
            </a:r>
            <a:r>
              <a:rPr lang="de-DE" dirty="0" smtClean="0">
                <a:solidFill>
                  <a:schemeClr val="tx1"/>
                </a:solidFill>
              </a:rPr>
              <a:t>Bild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467544" y="1463352"/>
            <a:ext cx="4320480" cy="2908598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TIFF (</a:t>
            </a:r>
            <a:r>
              <a:rPr lang="de-DE" dirty="0" err="1" smtClean="0"/>
              <a:t>Tagged</a:t>
            </a:r>
            <a:r>
              <a:rPr lang="de-DE" dirty="0" smtClean="0"/>
              <a:t> Image File Format)</a:t>
            </a:r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323529" y="730900"/>
            <a:ext cx="4320157" cy="6848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dirty="0" smtClean="0"/>
              <a:t>Sehr vielfältiges Format für gerasterte Bilder</a:t>
            </a:r>
          </a:p>
          <a:p>
            <a:r>
              <a:rPr lang="de-DE" dirty="0" smtClean="0"/>
              <a:t>Beispielaufbau:</a:t>
            </a:r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560082" y="1532799"/>
            <a:ext cx="4155934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600" dirty="0" smtClean="0"/>
              <a:t>Header:</a:t>
            </a:r>
            <a:endParaRPr lang="de-DE" sz="1600" dirty="0"/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300" dirty="0" smtClean="0"/>
              <a:t>Byte-Reihenfolge (</a:t>
            </a:r>
            <a:r>
              <a:rPr lang="de-DE" sz="1300" dirty="0" smtClean="0">
                <a:sym typeface="Wingdings"/>
              </a:rPr>
              <a:t></a:t>
            </a:r>
            <a:r>
              <a:rPr lang="de-DE" sz="1300" dirty="0" smtClean="0"/>
              <a:t>Big-</a:t>
            </a:r>
            <a:r>
              <a:rPr lang="de-DE" sz="1300" dirty="0" err="1" smtClean="0"/>
              <a:t>Endian</a:t>
            </a:r>
            <a:r>
              <a:rPr lang="de-DE" sz="1300" dirty="0" smtClean="0"/>
              <a:t> oder Little-</a:t>
            </a:r>
            <a:r>
              <a:rPr lang="de-DE" sz="1300" dirty="0" err="1" smtClean="0"/>
              <a:t>Endian</a:t>
            </a:r>
            <a:r>
              <a:rPr lang="de-DE" sz="1300" dirty="0" smtClean="0">
                <a:sym typeface="Wingdings"/>
              </a:rPr>
              <a:t></a:t>
            </a:r>
            <a:r>
              <a:rPr lang="de-DE" sz="1300" dirty="0" smtClean="0"/>
              <a:t>)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300" dirty="0"/>
              <a:t>Magische </a:t>
            </a:r>
            <a:r>
              <a:rPr lang="de-DE" sz="1300" dirty="0" smtClean="0"/>
              <a:t>Zahl: 42 (2A.H)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300" dirty="0" smtClean="0"/>
              <a:t>Größe, Auflösung, Farbmodell, …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300" dirty="0" smtClean="0"/>
              <a:t>ASCII: Artist, Description, Copyright, </a:t>
            </a:r>
            <a:r>
              <a:rPr lang="de-DE" sz="1300" dirty="0" err="1" smtClean="0"/>
              <a:t>DateTime</a:t>
            </a:r>
            <a:endParaRPr lang="de-DE" sz="1600" dirty="0" smtClean="0"/>
          </a:p>
        </p:txBody>
      </p:sp>
      <p:sp>
        <p:nvSpPr>
          <p:cNvPr id="8" name="Textfeld 7"/>
          <p:cNvSpPr txBox="1"/>
          <p:nvPr/>
        </p:nvSpPr>
        <p:spPr>
          <a:xfrm>
            <a:off x="4917811" y="1203598"/>
            <a:ext cx="4055209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300"/>
              </a:spcAft>
            </a:pPr>
            <a:r>
              <a:rPr lang="de-DE" dirty="0" smtClean="0"/>
              <a:t>Varianten: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500" dirty="0" err="1"/>
              <a:t>G</a:t>
            </a:r>
            <a:r>
              <a:rPr lang="de-DE" sz="1500" dirty="0" err="1" smtClean="0"/>
              <a:t>eoTIFF</a:t>
            </a:r>
            <a:endParaRPr lang="de-DE" sz="1500" dirty="0" smtClean="0"/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500" dirty="0" err="1" smtClean="0"/>
              <a:t>BigTIFF</a:t>
            </a:r>
            <a:r>
              <a:rPr lang="de-DE" sz="1500" dirty="0" smtClean="0"/>
              <a:t> (für &gt; 4 GB)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TIFF-LZW (verlustfreie Kompression </a:t>
            </a:r>
            <a:r>
              <a:rPr lang="de-DE" sz="1500" dirty="0"/>
              <a:t>mit </a:t>
            </a:r>
            <a:r>
              <a:rPr lang="de-DE" sz="1500" dirty="0" err="1"/>
              <a:t>Lempel</a:t>
            </a:r>
            <a:r>
              <a:rPr lang="de-DE" sz="1500" dirty="0"/>
              <a:t>-Ziv-Welch-Algorithmus</a:t>
            </a:r>
            <a:r>
              <a:rPr lang="de-DE" sz="1500" dirty="0" smtClean="0"/>
              <a:t>)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TIFF-CMYK (Cyan, Magenta, Yellow, Key) für Druckvorlagen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…</a:t>
            </a:r>
          </a:p>
          <a:p>
            <a:pPr marL="146250"/>
            <a:endParaRPr lang="de-DE" sz="1500" dirty="0" smtClean="0"/>
          </a:p>
          <a:p>
            <a:pPr>
              <a:spcAft>
                <a:spcPts val="300"/>
              </a:spcAft>
            </a:pPr>
            <a:r>
              <a:rPr lang="de-DE" dirty="0" smtClean="0"/>
              <a:t>Vorgaben der DFG für Digitalisierungen: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verlustfrei</a:t>
            </a:r>
            <a:endParaRPr lang="de-DE" sz="1500" dirty="0"/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TIFF, TIFF LZW oder JPEG2000</a:t>
            </a:r>
          </a:p>
          <a:p>
            <a:pPr marL="432000" indent="-285750">
              <a:buFont typeface="Arial" panose="020B0604020202020204" pitchFamily="34" charset="0"/>
              <a:buChar char="•"/>
            </a:pPr>
            <a:r>
              <a:rPr lang="de-DE" sz="1500" dirty="0" smtClean="0"/>
              <a:t>Empfehlung: TIFF </a:t>
            </a:r>
            <a:r>
              <a:rPr lang="de-DE" sz="1500" dirty="0" err="1" smtClean="0"/>
              <a:t>unkomprimiert</a:t>
            </a:r>
            <a:endParaRPr lang="de-DE" sz="1500" dirty="0"/>
          </a:p>
        </p:txBody>
      </p:sp>
    </p:spTree>
    <p:extLst>
      <p:ext uri="{BB962C8B-B14F-4D97-AF65-F5344CB8AC3E}">
        <p14:creationId xmlns:p14="http://schemas.microsoft.com/office/powerpoint/2010/main" val="532338730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Einbindung von CLARIN-D und DARIAH-DE</a:t>
            </a:r>
            <a:endParaRPr lang="de-DE" dirty="0"/>
          </a:p>
        </p:txBody>
      </p:sp>
      <p:grpSp>
        <p:nvGrpSpPr>
          <p:cNvPr id="5" name="Gruppieren 4"/>
          <p:cNvGrpSpPr/>
          <p:nvPr/>
        </p:nvGrpSpPr>
        <p:grpSpPr>
          <a:xfrm rot="5400000">
            <a:off x="5420344" y="1388588"/>
            <a:ext cx="1327648" cy="1728192"/>
            <a:chOff x="2909611" y="2283718"/>
            <a:chExt cx="3494093" cy="802700"/>
          </a:xfrm>
        </p:grpSpPr>
        <p:sp>
          <p:nvSpPr>
            <p:cNvPr id="3" name="Bogen 2"/>
            <p:cNvSpPr/>
            <p:nvPr/>
          </p:nvSpPr>
          <p:spPr>
            <a:xfrm rot="10800000">
              <a:off x="4659747" y="2283718"/>
              <a:ext cx="1743957" cy="802700"/>
            </a:xfrm>
            <a:prstGeom prst="arc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" name="Bogen 3"/>
            <p:cNvSpPr/>
            <p:nvPr/>
          </p:nvSpPr>
          <p:spPr>
            <a:xfrm flipV="1">
              <a:off x="2909611" y="2283718"/>
              <a:ext cx="1743957" cy="802700"/>
            </a:xfrm>
            <a:prstGeom prst="arc">
              <a:avLst/>
            </a:prstGeom>
            <a:ln w="25400">
              <a:solidFill>
                <a:schemeClr val="tx1"/>
              </a:solidFill>
              <a:headEnd type="none"/>
              <a:tailEnd type="none"/>
            </a:ln>
            <a:effectLst>
              <a:reflection endPos="0" dir="5400000" sy="-100000" algn="bl" rotWithShape="0"/>
            </a:effectLst>
            <a:scene3d>
              <a:camera prst="orthographicFront">
                <a:rot lat="0" lon="0" rev="0"/>
              </a:camera>
              <a:lightRig rig="threePt" dir="t"/>
            </a:scene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cxnSp>
        <p:nvCxnSpPr>
          <p:cNvPr id="9" name="Gerade Verbindung mit Pfeil 8"/>
          <p:cNvCxnSpPr/>
          <p:nvPr/>
        </p:nvCxnSpPr>
        <p:spPr>
          <a:xfrm flipV="1">
            <a:off x="5868144" y="2243890"/>
            <a:ext cx="648072" cy="2348"/>
          </a:xfrm>
          <a:prstGeom prst="straightConnector1">
            <a:avLst/>
          </a:prstGeom>
          <a:ln w="34925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Grafik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6738" y="2724666"/>
            <a:ext cx="1577783" cy="711180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6536" y="1024515"/>
            <a:ext cx="1278185" cy="7649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923678"/>
            <a:ext cx="1584325" cy="669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 descr="DARIAH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462" y="2716245"/>
            <a:ext cx="1656184" cy="531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s://www.clarin.eu/sites/default/files/clarin-frontpage-logo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627534"/>
            <a:ext cx="1905861" cy="1536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feld 6"/>
          <p:cNvSpPr txBox="1"/>
          <p:nvPr/>
        </p:nvSpPr>
        <p:spPr>
          <a:xfrm>
            <a:off x="509031" y="3723878"/>
            <a:ext cx="844115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CLARIN und DARIAH-EU sind beide European Research Infrastructure </a:t>
            </a:r>
            <a:r>
              <a:rPr lang="de-DE" dirty="0" err="1" smtClean="0"/>
              <a:t>Consortium</a:t>
            </a:r>
            <a:r>
              <a:rPr lang="de-DE" dirty="0" smtClean="0"/>
              <a:t> (ERIC).</a:t>
            </a:r>
          </a:p>
          <a:p>
            <a:pPr>
              <a:spcBef>
                <a:spcPts val="1200"/>
              </a:spcBef>
            </a:pPr>
            <a:r>
              <a:rPr lang="de-DE" sz="1400" dirty="0" smtClean="0"/>
              <a:t>Logos und Webseiten aller 5 Portale durch CC BY-Lizenzen geschützt</a:t>
            </a:r>
            <a:endParaRPr lang="de-DE" sz="1400" dirty="0"/>
          </a:p>
        </p:txBody>
      </p:sp>
      <p:sp>
        <p:nvSpPr>
          <p:cNvPr id="8" name="Textfeld 7"/>
          <p:cNvSpPr txBox="1"/>
          <p:nvPr/>
        </p:nvSpPr>
        <p:spPr>
          <a:xfrm>
            <a:off x="3347864" y="1145401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Symbol" panose="05050102010706020507" pitchFamily="18" charset="2"/>
                <a:sym typeface="Symbol"/>
              </a:rPr>
              <a:t></a:t>
            </a:r>
            <a:endParaRPr lang="de-DE" sz="2800" dirty="0">
              <a:latin typeface="Symbol" panose="05050102010706020507" pitchFamily="18" charset="2"/>
            </a:endParaRPr>
          </a:p>
        </p:txBody>
      </p:sp>
      <p:sp>
        <p:nvSpPr>
          <p:cNvPr id="15" name="Textfeld 14"/>
          <p:cNvSpPr txBox="1"/>
          <p:nvPr/>
        </p:nvSpPr>
        <p:spPr>
          <a:xfrm>
            <a:off x="3347864" y="2630805"/>
            <a:ext cx="341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800" dirty="0" smtClean="0">
                <a:latin typeface="Symbol" panose="05050102010706020507" pitchFamily="18" charset="2"/>
                <a:sym typeface="Symbol"/>
              </a:rPr>
              <a:t></a:t>
            </a:r>
            <a:endParaRPr lang="de-DE" sz="2800" dirty="0">
              <a:latin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4151839696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 1" descr="Uni_Panorama.jpg"/>
          <p:cNvPicPr>
            <a:picLocks noChangeAspect="1"/>
          </p:cNvPicPr>
          <p:nvPr/>
        </p:nvPicPr>
        <p:blipFill rotWithShape="1">
          <a:blip r:embed="rId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"/>
            <a:ext cx="9144000" cy="5143499"/>
          </a:xfrm>
          <a:prstGeom prst="rect">
            <a:avLst/>
          </a:prstGeom>
        </p:spPr>
      </p:pic>
      <p:sp>
        <p:nvSpPr>
          <p:cNvPr id="3" name="Freihandform 2"/>
          <p:cNvSpPr/>
          <p:nvPr/>
        </p:nvSpPr>
        <p:spPr>
          <a:xfrm>
            <a:off x="1604449" y="867450"/>
            <a:ext cx="6037737" cy="260829"/>
          </a:xfrm>
          <a:custGeom>
            <a:avLst/>
            <a:gdLst>
              <a:gd name="connsiteX0" fmla="*/ 0 w 8460940"/>
              <a:gd name="connsiteY0" fmla="*/ 37055 h 222325"/>
              <a:gd name="connsiteX1" fmla="*/ 37055 w 8460940"/>
              <a:gd name="connsiteY1" fmla="*/ 0 h 222325"/>
              <a:gd name="connsiteX2" fmla="*/ 8423885 w 8460940"/>
              <a:gd name="connsiteY2" fmla="*/ 0 h 222325"/>
              <a:gd name="connsiteX3" fmla="*/ 8460940 w 8460940"/>
              <a:gd name="connsiteY3" fmla="*/ 37055 h 222325"/>
              <a:gd name="connsiteX4" fmla="*/ 8460940 w 8460940"/>
              <a:gd name="connsiteY4" fmla="*/ 185270 h 222325"/>
              <a:gd name="connsiteX5" fmla="*/ 8423885 w 8460940"/>
              <a:gd name="connsiteY5" fmla="*/ 222325 h 222325"/>
              <a:gd name="connsiteX6" fmla="*/ 37055 w 8460940"/>
              <a:gd name="connsiteY6" fmla="*/ 222325 h 222325"/>
              <a:gd name="connsiteX7" fmla="*/ 0 w 8460940"/>
              <a:gd name="connsiteY7" fmla="*/ 185270 h 222325"/>
              <a:gd name="connsiteX8" fmla="*/ 0 w 8460940"/>
              <a:gd name="connsiteY8" fmla="*/ 37055 h 2223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460940" h="222325">
                <a:moveTo>
                  <a:pt x="0" y="37055"/>
                </a:moveTo>
                <a:cubicBezTo>
                  <a:pt x="0" y="16590"/>
                  <a:pt x="16590" y="0"/>
                  <a:pt x="37055" y="0"/>
                </a:cubicBezTo>
                <a:lnTo>
                  <a:pt x="8423885" y="0"/>
                </a:lnTo>
                <a:cubicBezTo>
                  <a:pt x="8444350" y="0"/>
                  <a:pt x="8460940" y="16590"/>
                  <a:pt x="8460940" y="37055"/>
                </a:cubicBezTo>
                <a:lnTo>
                  <a:pt x="8460940" y="185270"/>
                </a:lnTo>
                <a:cubicBezTo>
                  <a:pt x="8460940" y="205735"/>
                  <a:pt x="8444350" y="222325"/>
                  <a:pt x="8423885" y="222325"/>
                </a:cubicBezTo>
                <a:lnTo>
                  <a:pt x="37055" y="222325"/>
                </a:lnTo>
                <a:cubicBezTo>
                  <a:pt x="16590" y="222325"/>
                  <a:pt x="0" y="205735"/>
                  <a:pt x="0" y="185270"/>
                </a:cubicBezTo>
                <a:lnTo>
                  <a:pt x="0" y="37055"/>
                </a:lnTo>
                <a:close/>
              </a:path>
            </a:pathLst>
          </a:custGeom>
          <a:noFill/>
          <a:scene3d>
            <a:camera prst="orthographicFront"/>
            <a:lightRig rig="chilly" dir="t"/>
          </a:scene3d>
          <a:sp3d prstMaterial="matte">
            <a:bevelT w="127000" h="25400" prst="softRound"/>
          </a:sp3d>
        </p:spPr>
        <p:style>
          <a:lnRef idx="0">
            <a:schemeClr val="dk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4193" tIns="64193" rIns="64193" bIns="64193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de-DE" sz="2800" dirty="0" smtClean="0">
                <a:solidFill>
                  <a:schemeClr val="bg1"/>
                </a:solidFill>
                <a:latin typeface="Arial"/>
                <a:cs typeface="Arial"/>
              </a:rPr>
              <a:t>Vielen Dank für Ihre Aufmerksamkeit!</a:t>
            </a:r>
            <a:endParaRPr lang="de-DE" sz="2800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sp>
        <p:nvSpPr>
          <p:cNvPr id="6" name="Rechteck 5"/>
          <p:cNvSpPr/>
          <p:nvPr/>
        </p:nvSpPr>
        <p:spPr>
          <a:xfrm>
            <a:off x="7416316" y="4299942"/>
            <a:ext cx="1727684" cy="540060"/>
          </a:xfrm>
          <a:prstGeom prst="rect">
            <a:avLst/>
          </a:prstGeom>
          <a:solidFill>
            <a:srgbClr val="89BA17"/>
          </a:solidFill>
          <a:ln>
            <a:noFill/>
          </a:ln>
          <a:effectLst>
            <a:outerShdw blurRad="136525" dist="63500" dir="2400000" rotWithShape="0">
              <a:srgbClr val="000000">
                <a:alpha val="42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de-DE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de-DE"/>
          </a:p>
        </p:txBody>
      </p:sp>
      <p:pic>
        <p:nvPicPr>
          <p:cNvPr id="7" name="Bild 7" descr="BUW_Logo-weis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534018" y="4363291"/>
            <a:ext cx="1146086" cy="417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2134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hteck 26"/>
          <p:cNvSpPr/>
          <p:nvPr/>
        </p:nvSpPr>
        <p:spPr>
          <a:xfrm>
            <a:off x="179512" y="2787774"/>
            <a:ext cx="3744416" cy="1656184"/>
          </a:xfrm>
          <a:prstGeom prst="rect">
            <a:avLst/>
          </a:prstGeom>
          <a:solidFill>
            <a:schemeClr val="tx1">
              <a:alpha val="5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de-DE" sz="1490" dirty="0"/>
              <a:t>JPEG (Joint </a:t>
            </a:r>
            <a:r>
              <a:rPr lang="de-DE" sz="1490" dirty="0" err="1"/>
              <a:t>Photographic</a:t>
            </a:r>
            <a:r>
              <a:rPr lang="de-DE" sz="1490" dirty="0"/>
              <a:t> </a:t>
            </a:r>
            <a:r>
              <a:rPr lang="de-DE" sz="1490" dirty="0" err="1"/>
              <a:t>Experts</a:t>
            </a:r>
            <a:r>
              <a:rPr lang="de-DE" sz="1490" dirty="0"/>
              <a:t> Group)</a:t>
            </a:r>
          </a:p>
        </p:txBody>
      </p:sp>
      <p:sp>
        <p:nvSpPr>
          <p:cNvPr id="4" name="AutoShape 1" descr="Sichtbare Artefakte bei zu groß gewählter JPEG-Kompression: Ränder, Schatten, Blockartefakt"/>
          <p:cNvSpPr>
            <a:spLocks noChangeAspect="1" noChangeArrowheads="1"/>
          </p:cNvSpPr>
          <p:nvPr/>
        </p:nvSpPr>
        <p:spPr bwMode="auto">
          <a:xfrm>
            <a:off x="0" y="0"/>
            <a:ext cx="5819775" cy="2066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de-DE"/>
          </a:p>
        </p:txBody>
      </p:sp>
      <p:pic>
        <p:nvPicPr>
          <p:cNvPr id="7" name="Grafik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5125" y="0"/>
            <a:ext cx="5155190" cy="5143500"/>
          </a:xfrm>
          <a:prstGeom prst="rect">
            <a:avLst/>
          </a:prstGeom>
          <a:ln w="3175">
            <a:solidFill>
              <a:schemeClr val="tx1"/>
            </a:solidFill>
          </a:ln>
        </p:spPr>
      </p:pic>
      <p:sp>
        <p:nvSpPr>
          <p:cNvPr id="8" name="Textfeld 7"/>
          <p:cNvSpPr txBox="1"/>
          <p:nvPr/>
        </p:nvSpPr>
        <p:spPr>
          <a:xfrm>
            <a:off x="323529" y="699542"/>
            <a:ext cx="367240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Umrechnung Farbraum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>
                <a:solidFill>
                  <a:srgbClr val="FF0000"/>
                </a:solidFill>
              </a:rPr>
              <a:t>Unterabtastung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Aufteilung in 8</a:t>
            </a:r>
            <a:r>
              <a:rPr lang="de-DE" dirty="0" smtClean="0">
                <a:latin typeface="Verdana"/>
                <a:ea typeface="Verdana"/>
              </a:rPr>
              <a:t>×</a:t>
            </a:r>
            <a:r>
              <a:rPr lang="de-DE" dirty="0" smtClean="0"/>
              <a:t>8-Blöcke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Diskrete </a:t>
            </a:r>
            <a:r>
              <a:rPr lang="de-DE" dirty="0" err="1" smtClean="0"/>
              <a:t>Cosinustransformation</a:t>
            </a:r>
            <a:endParaRPr lang="de-DE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Quantisierung (</a:t>
            </a:r>
            <a:r>
              <a:rPr lang="de-DE" dirty="0" err="1" smtClean="0"/>
              <a:t>Division+</a:t>
            </a:r>
            <a:r>
              <a:rPr lang="de-DE" dirty="0" err="1" smtClean="0">
                <a:solidFill>
                  <a:srgbClr val="FF0000"/>
                </a:solidFill>
              </a:rPr>
              <a:t>Rundung</a:t>
            </a:r>
            <a:r>
              <a:rPr lang="de-DE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Anordnung entlang Zickzackkurs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Entropiekodierung + Speicherung</a:t>
            </a:r>
          </a:p>
        </p:txBody>
      </p:sp>
      <p:sp>
        <p:nvSpPr>
          <p:cNvPr id="9" name="Textfeld 8"/>
          <p:cNvSpPr txBox="1"/>
          <p:nvPr/>
        </p:nvSpPr>
        <p:spPr>
          <a:xfrm>
            <a:off x="955662" y="2787774"/>
            <a:ext cx="181613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>
                <a:solidFill>
                  <a:srgbClr val="FF0000"/>
                </a:solidFill>
              </a:rPr>
              <a:t>Informationsverlust</a:t>
            </a:r>
            <a:endParaRPr lang="de-DE" sz="1600" dirty="0"/>
          </a:p>
        </p:txBody>
      </p:sp>
      <p:cxnSp>
        <p:nvCxnSpPr>
          <p:cNvPr id="21" name="Gerade Verbindung mit Pfeil 20"/>
          <p:cNvCxnSpPr/>
          <p:nvPr/>
        </p:nvCxnSpPr>
        <p:spPr>
          <a:xfrm rot="-1800000">
            <a:off x="2429753" y="3132992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Gerade Verbindung mit Pfeil 21"/>
          <p:cNvCxnSpPr/>
          <p:nvPr/>
        </p:nvCxnSpPr>
        <p:spPr>
          <a:xfrm rot="1800000">
            <a:off x="1421659" y="3132994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feld 22"/>
          <p:cNvSpPr txBox="1"/>
          <p:nvPr/>
        </p:nvSpPr>
        <p:spPr>
          <a:xfrm>
            <a:off x="263152" y="3435846"/>
            <a:ext cx="171656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Gute Kompression</a:t>
            </a:r>
            <a:endParaRPr lang="de-DE" sz="1600" dirty="0"/>
          </a:p>
        </p:txBody>
      </p:sp>
      <p:cxnSp>
        <p:nvCxnSpPr>
          <p:cNvPr id="24" name="Gerade Verbindung mit Pfeil 23"/>
          <p:cNvCxnSpPr/>
          <p:nvPr/>
        </p:nvCxnSpPr>
        <p:spPr>
          <a:xfrm>
            <a:off x="1331659" y="3795886"/>
            <a:ext cx="0" cy="360000"/>
          </a:xfrm>
          <a:prstGeom prst="straightConnector1">
            <a:avLst/>
          </a:prstGeom>
          <a:ln w="1905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feld 24"/>
          <p:cNvSpPr txBox="1"/>
          <p:nvPr/>
        </p:nvSpPr>
        <p:spPr>
          <a:xfrm>
            <a:off x="2151905" y="3435947"/>
            <a:ext cx="1705788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Nicht für Langzeit-</a:t>
            </a:r>
          </a:p>
          <a:p>
            <a:r>
              <a:rPr lang="de-DE" sz="1600" dirty="0" err="1" smtClean="0"/>
              <a:t>archivierung</a:t>
            </a:r>
            <a:r>
              <a:rPr lang="de-DE" sz="1600" dirty="0" smtClean="0"/>
              <a:t> der </a:t>
            </a:r>
          </a:p>
          <a:p>
            <a:r>
              <a:rPr lang="de-DE" sz="1600" dirty="0" err="1" smtClean="0"/>
              <a:t>Mastercopy</a:t>
            </a:r>
            <a:endParaRPr lang="de-DE" sz="1600" dirty="0"/>
          </a:p>
        </p:txBody>
      </p:sp>
      <p:sp>
        <p:nvSpPr>
          <p:cNvPr id="26" name="Textfeld 25"/>
          <p:cNvSpPr txBox="1"/>
          <p:nvPr/>
        </p:nvSpPr>
        <p:spPr>
          <a:xfrm>
            <a:off x="761868" y="4155926"/>
            <a:ext cx="11528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00" dirty="0" smtClean="0"/>
              <a:t>Web-Seiten</a:t>
            </a:r>
            <a:endParaRPr lang="de-DE" sz="1600" dirty="0"/>
          </a:p>
        </p:txBody>
      </p:sp>
    </p:spTree>
    <p:extLst>
      <p:ext uri="{BB962C8B-B14F-4D97-AF65-F5344CB8AC3E}">
        <p14:creationId xmlns:p14="http://schemas.microsoft.com/office/powerpoint/2010/main" val="40500063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Rathmann\Documents\FoDaKo\Schulungen\Materialien\Formate\Pixelgrafiken\JPEG\Recht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51075" y="2176990"/>
            <a:ext cx="9239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JPEG (Joint </a:t>
            </a:r>
            <a:r>
              <a:rPr lang="de-DE" dirty="0" err="1" smtClean="0"/>
              <a:t>Photographic</a:t>
            </a:r>
            <a:r>
              <a:rPr lang="de-DE" dirty="0" smtClean="0"/>
              <a:t> </a:t>
            </a:r>
            <a:r>
              <a:rPr lang="de-DE" dirty="0" err="1" smtClean="0"/>
              <a:t>Experts</a:t>
            </a:r>
            <a:r>
              <a:rPr lang="de-DE" dirty="0" smtClean="0"/>
              <a:t> Group)</a:t>
            </a:r>
            <a:endParaRPr lang="de-DE" dirty="0"/>
          </a:p>
        </p:txBody>
      </p:sp>
      <p:cxnSp>
        <p:nvCxnSpPr>
          <p:cNvPr id="11" name="Gerade Verbindung mit Pfeil 10"/>
          <p:cNvCxnSpPr/>
          <p:nvPr/>
        </p:nvCxnSpPr>
        <p:spPr>
          <a:xfrm flipH="1">
            <a:off x="3033328" y="2302725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feld 11"/>
          <p:cNvSpPr txBox="1"/>
          <p:nvPr/>
        </p:nvSpPr>
        <p:spPr>
          <a:xfrm>
            <a:off x="471164" y="843558"/>
            <a:ext cx="45571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Sichtbare Artefakte bei zu starker Kompression</a:t>
            </a:r>
            <a:endParaRPr lang="de-DE" dirty="0"/>
          </a:p>
        </p:txBody>
      </p:sp>
      <p:pic>
        <p:nvPicPr>
          <p:cNvPr id="3" name="Picture 2" descr="C:\Users\Rathmann\Documents\FoDaKo\Schulungen\Materialien\Formate\Pixelgrafiken\JPEG\Rechtec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176991"/>
            <a:ext cx="923925" cy="657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456865" y="2798807"/>
            <a:ext cx="4858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JPEG</a:t>
            </a:r>
            <a:endParaRPr lang="de-DE" sz="1200" dirty="0"/>
          </a:p>
        </p:txBody>
      </p:sp>
      <p:sp>
        <p:nvSpPr>
          <p:cNvPr id="16" name="Textfeld 15"/>
          <p:cNvSpPr txBox="1"/>
          <p:nvPr/>
        </p:nvSpPr>
        <p:spPr>
          <a:xfrm>
            <a:off x="1443509" y="2798807"/>
            <a:ext cx="67197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Original</a:t>
            </a:r>
            <a:endParaRPr lang="de-DE" sz="1200" dirty="0"/>
          </a:p>
        </p:txBody>
      </p:sp>
      <p:sp>
        <p:nvSpPr>
          <p:cNvPr id="7" name="Textfeld 6"/>
          <p:cNvSpPr txBox="1"/>
          <p:nvPr/>
        </p:nvSpPr>
        <p:spPr>
          <a:xfrm>
            <a:off x="2713037" y="1854097"/>
            <a:ext cx="50206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Rand</a:t>
            </a:r>
            <a:endParaRPr lang="de-DE" sz="1200" dirty="0"/>
          </a:p>
        </p:txBody>
      </p:sp>
      <p:cxnSp>
        <p:nvCxnSpPr>
          <p:cNvPr id="17" name="Gerade Verbindung mit Pfeil 16"/>
          <p:cNvCxnSpPr/>
          <p:nvPr/>
        </p:nvCxnSpPr>
        <p:spPr>
          <a:xfrm flipH="1">
            <a:off x="3028392" y="2674908"/>
            <a:ext cx="432048" cy="0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feld 17"/>
          <p:cNvSpPr txBox="1"/>
          <p:nvPr/>
        </p:nvSpPr>
        <p:spPr>
          <a:xfrm>
            <a:off x="3399994" y="2536408"/>
            <a:ext cx="100880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Blockartefakt</a:t>
            </a:r>
            <a:endParaRPr lang="de-DE" sz="1200" dirty="0"/>
          </a:p>
        </p:txBody>
      </p:sp>
      <p:pic>
        <p:nvPicPr>
          <p:cNvPr id="19" name="Picture 3" descr="C:\Users\Rathmann\Documents\FoDaKo\Schulungen\Materialien\Formate\Pixelgrafiken\JPEG\Rechtec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635646"/>
            <a:ext cx="2376264" cy="1690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Textfeld 23"/>
          <p:cNvSpPr txBox="1"/>
          <p:nvPr/>
        </p:nvSpPr>
        <p:spPr>
          <a:xfrm>
            <a:off x="3404087" y="2150974"/>
            <a:ext cx="72923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Schatten</a:t>
            </a:r>
            <a:endParaRPr lang="de-DE" sz="1200" dirty="0"/>
          </a:p>
        </p:txBody>
      </p:sp>
      <p:sp>
        <p:nvSpPr>
          <p:cNvPr id="27" name="Textfeld 26"/>
          <p:cNvSpPr txBox="1"/>
          <p:nvPr/>
        </p:nvSpPr>
        <p:spPr>
          <a:xfrm>
            <a:off x="5024383" y="3102442"/>
            <a:ext cx="118346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JPEG vergrößert</a:t>
            </a:r>
            <a:endParaRPr lang="de-DE" sz="1200" dirty="0"/>
          </a:p>
        </p:txBody>
      </p:sp>
      <p:cxnSp>
        <p:nvCxnSpPr>
          <p:cNvPr id="28" name="Gerade Verbindung mit Pfeil 27"/>
          <p:cNvCxnSpPr/>
          <p:nvPr/>
        </p:nvCxnSpPr>
        <p:spPr>
          <a:xfrm>
            <a:off x="2963678" y="2068978"/>
            <a:ext cx="0" cy="216023"/>
          </a:xfrm>
          <a:prstGeom prst="straightConnector1">
            <a:avLst/>
          </a:prstGeom>
          <a:ln>
            <a:solidFill>
              <a:schemeClr val="tx1"/>
            </a:solidFill>
            <a:tailEnd type="triangle" w="sm" len="sm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7554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JPEG 2000</a:t>
            </a:r>
            <a:endParaRPr lang="de-DE" dirty="0"/>
          </a:p>
        </p:txBody>
      </p:sp>
      <p:sp>
        <p:nvSpPr>
          <p:cNvPr id="3" name="Textfeld 2"/>
          <p:cNvSpPr txBox="1"/>
          <p:nvPr/>
        </p:nvSpPr>
        <p:spPr>
          <a:xfrm>
            <a:off x="827584" y="113159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de-DE" dirty="0"/>
          </a:p>
        </p:txBody>
      </p:sp>
      <p:sp>
        <p:nvSpPr>
          <p:cNvPr id="4" name="Textfeld 3"/>
          <p:cNvSpPr txBox="1"/>
          <p:nvPr/>
        </p:nvSpPr>
        <p:spPr>
          <a:xfrm>
            <a:off x="467544" y="1212597"/>
            <a:ext cx="6769033" cy="155427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Andere Basisfunktionen: </a:t>
            </a:r>
            <a:r>
              <a:rPr lang="de-DE" sz="2000" dirty="0" err="1" smtClean="0"/>
              <a:t>Waveletts</a:t>
            </a:r>
            <a:r>
              <a:rPr lang="de-DE" sz="2000" dirty="0" smtClean="0"/>
              <a:t> statt </a:t>
            </a:r>
            <a:r>
              <a:rPr lang="de-DE" sz="2000" dirty="0" err="1" smtClean="0"/>
              <a:t>Cosinusfunktionen</a:t>
            </a:r>
            <a:endParaRPr lang="de-DE" sz="2000" dirty="0" smtClean="0"/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/>
              <a:t>Bessere Qualität bei der verlustbehafteten Kompression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err="1" smtClean="0">
                <a:solidFill>
                  <a:srgbClr val="00B050"/>
                </a:solidFill>
              </a:rPr>
              <a:t>Unkomprimiert</a:t>
            </a:r>
            <a:r>
              <a:rPr lang="de-DE" sz="2000" dirty="0" smtClean="0">
                <a:solidFill>
                  <a:srgbClr val="00B050"/>
                </a:solidFill>
              </a:rPr>
              <a:t> nicht verlustbehaftet</a:t>
            </a:r>
          </a:p>
          <a:p>
            <a:pPr marL="285750" indent="-285750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de-DE" sz="2000" dirty="0" smtClean="0">
                <a:solidFill>
                  <a:srgbClr val="FF0000"/>
                </a:solidFill>
              </a:rPr>
              <a:t>Teile von JPEG 2000 patentgeschützt</a:t>
            </a:r>
            <a:endParaRPr lang="de-DE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545684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 txBox="1">
            <a:spLocks/>
          </p:cNvSpPr>
          <p:nvPr/>
        </p:nvSpPr>
        <p:spPr>
          <a:xfrm>
            <a:off x="467544" y="2283718"/>
            <a:ext cx="7848872" cy="1362075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5400" dirty="0" smtClean="0">
                <a:solidFill>
                  <a:srgbClr val="89BA1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Scannen von Papieroriginalen</a:t>
            </a:r>
            <a:endParaRPr lang="de-DE" sz="5400" dirty="0">
              <a:solidFill>
                <a:srgbClr val="89BA17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41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2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4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Benutzerdefiniertes 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PT-Vorlage-Uni">
  <a:themeElements>
    <a:clrScheme name="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Standard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60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" pitchFamily="67" charset="0"/>
          </a:defRPr>
        </a:defPPr>
      </a:lstStyle>
    </a:lnDef>
  </a:objectDefaults>
  <a:extraClrSchemeLst>
    <a:extraClrScheme>
      <a:clrScheme name="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andard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andard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2587</Words>
  <Application>Microsoft Office PowerPoint</Application>
  <PresentationFormat>Bildschirmpräsentation (16:9)</PresentationFormat>
  <Paragraphs>614</Paragraphs>
  <Slides>51</Slides>
  <Notes>0</Notes>
  <HiddenSlides>0</HiddenSlides>
  <MMClips>0</MMClips>
  <ScaleCrop>false</ScaleCrop>
  <HeadingPairs>
    <vt:vector size="4" baseType="variant">
      <vt:variant>
        <vt:lpstr>Design</vt:lpstr>
      </vt:variant>
      <vt:variant>
        <vt:i4>4</vt:i4>
      </vt:variant>
      <vt:variant>
        <vt:lpstr>Folientitel</vt:lpstr>
      </vt:variant>
      <vt:variant>
        <vt:i4>51</vt:i4>
      </vt:variant>
    </vt:vector>
  </HeadingPairs>
  <TitlesOfParts>
    <vt:vector size="55" baseType="lpstr">
      <vt:lpstr>2_Benutzerdefiniertes Design</vt:lpstr>
      <vt:lpstr>4_Benutzerdefiniertes Design</vt:lpstr>
      <vt:lpstr>3_Benutzerdefiniertes Design</vt:lpstr>
      <vt:lpstr>PPT-Vorlage-Uni</vt:lpstr>
      <vt:lpstr>PowerPoint-Präsentation</vt:lpstr>
      <vt:lpstr>Heute: Digitalisierung</vt:lpstr>
      <vt:lpstr>Datenformate für die Langzeitarchivierung</vt:lpstr>
      <vt:lpstr>PowerPoint-Präsentation</vt:lpstr>
      <vt:lpstr>TIFF (Tagged Image File Format)</vt:lpstr>
      <vt:lpstr>JPEG (Joint Photographic Experts Group)</vt:lpstr>
      <vt:lpstr>JPEG (Joint Photographic Experts Group)</vt:lpstr>
      <vt:lpstr>JPEG 2000</vt:lpstr>
      <vt:lpstr>PowerPoint-Präsentation</vt:lpstr>
      <vt:lpstr>Scannen von Papiervorlagen</vt:lpstr>
      <vt:lpstr>Hilfsmittel</vt:lpstr>
      <vt:lpstr>PowerPoint-Präsentation</vt:lpstr>
      <vt:lpstr>Nach dem Scan: Texterkennung</vt:lpstr>
      <vt:lpstr>PowerPoint-Präsentation</vt:lpstr>
      <vt:lpstr>DFG-Praxisregeln "Digitalisierung"</vt:lpstr>
      <vt:lpstr>Praxisregeln „Digitalisierung“: Metadatenanforderungen</vt:lpstr>
      <vt:lpstr>Weitere Anforderungen der DFG bei Digitalisierungen</vt:lpstr>
      <vt:lpstr>DFG-Viewer</vt:lpstr>
      <vt:lpstr>PowerPoint-Präsentation</vt:lpstr>
      <vt:lpstr>XML (Extensible Markup Language )</vt:lpstr>
      <vt:lpstr>XML — Grundlegendes</vt:lpstr>
      <vt:lpstr>Minimalbeispiel</vt:lpstr>
      <vt:lpstr>PowerPoint-Präsentation</vt:lpstr>
      <vt:lpstr>Minimalbeispiel</vt:lpstr>
      <vt:lpstr>Minimalbeispiel</vt:lpstr>
      <vt:lpstr>Minimalelement</vt:lpstr>
      <vt:lpstr>Minimalbeispiel</vt:lpstr>
      <vt:lpstr>PowerPoint-Präsentation</vt:lpstr>
      <vt:lpstr>Text Encoding Initiative (TEI)</vt:lpstr>
      <vt:lpstr>Minimalbeispiel</vt:lpstr>
      <vt:lpstr>Minimalbeispiel</vt:lpstr>
      <vt:lpstr>Minimalbeispiel</vt:lpstr>
      <vt:lpstr>Minimalbeispiel</vt:lpstr>
      <vt:lpstr>Beispiele für TEI-Headerelemente</vt:lpstr>
      <vt:lpstr>Die 21 TEI-Module</vt:lpstr>
      <vt:lpstr>Minimale Modulliste unter &lt;teiHeader&gt; (Empfehlung aus dem TEI Guidelines)</vt:lpstr>
      <vt:lpstr>TEI selbst ausprobieren</vt:lpstr>
      <vt:lpstr>PowerPoint-Präsentation</vt:lpstr>
      <vt:lpstr>Empfehlungen der Deutschen Forschungsgemeinschaft für Sprachkorpora</vt:lpstr>
      <vt:lpstr>PowerPoint-Präsentation</vt:lpstr>
      <vt:lpstr>CLARIN-D (Common Language Resources and Technology Infrastructure)</vt:lpstr>
      <vt:lpstr>Homepage https://www.clarin-d.net</vt:lpstr>
      <vt:lpstr>Datenzentren in CLARIN-D </vt:lpstr>
      <vt:lpstr>Besondere Services und Angebote von CLARIN-D</vt:lpstr>
      <vt:lpstr>CLARIN Standards Information System</vt:lpstr>
      <vt:lpstr>PowerPoint-Präsentation</vt:lpstr>
      <vt:lpstr>PowerPoint-Präsentation</vt:lpstr>
      <vt:lpstr>DARIAH-DE (Digital Research Infrastructure for the Arts and Humanities), https://de.dariah.eu</vt:lpstr>
      <vt:lpstr>TextGrid</vt:lpstr>
      <vt:lpstr>Einbindung von CLARIN-D und DARIAH-DE</vt:lpstr>
      <vt:lpstr>PowerPoint-Präsentation</vt:lpstr>
    </vt:vector>
  </TitlesOfParts>
  <Company>Bergische Universität Wuppertal</Company>
  <LinksUpToDate>false</LinksUpToDate>
  <SharedDoc>false</SharedDoc>
  <HyperlinkBase/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Stephanie Saage</dc:creator>
  <cp:lastModifiedBy>Rathmann</cp:lastModifiedBy>
  <cp:revision>1257</cp:revision>
  <cp:lastPrinted>2015-01-07T13:01:17Z</cp:lastPrinted>
  <dcterms:created xsi:type="dcterms:W3CDTF">2013-01-14T08:49:01Z</dcterms:created>
  <dcterms:modified xsi:type="dcterms:W3CDTF">2023-12-21T13:39:53Z</dcterms:modified>
</cp:coreProperties>
</file>