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  <p:sldMasterId id="2147483678" r:id="rId2"/>
    <p:sldMasterId id="2147483672" r:id="rId3"/>
    <p:sldMasterId id="2147483676" r:id="rId4"/>
  </p:sldMasterIdLst>
  <p:notesMasterIdLst>
    <p:notesMasterId r:id="rId23"/>
  </p:notesMasterIdLst>
  <p:handoutMasterIdLst>
    <p:handoutMasterId r:id="rId24"/>
  </p:handoutMasterIdLst>
  <p:sldIdLst>
    <p:sldId id="331" r:id="rId5"/>
    <p:sldId id="347" r:id="rId6"/>
    <p:sldId id="296" r:id="rId7"/>
    <p:sldId id="349" r:id="rId8"/>
    <p:sldId id="351" r:id="rId9"/>
    <p:sldId id="354" r:id="rId10"/>
    <p:sldId id="322" r:id="rId11"/>
    <p:sldId id="340" r:id="rId12"/>
    <p:sldId id="341" r:id="rId13"/>
    <p:sldId id="327" r:id="rId14"/>
    <p:sldId id="357" r:id="rId15"/>
    <p:sldId id="334" r:id="rId16"/>
    <p:sldId id="342" r:id="rId17"/>
    <p:sldId id="345" r:id="rId18"/>
    <p:sldId id="338" r:id="rId19"/>
    <p:sldId id="348" r:id="rId20"/>
    <p:sldId id="350" r:id="rId21"/>
    <p:sldId id="337" r:id="rId22"/>
  </p:sldIdLst>
  <p:sldSz cx="9144000" cy="5143500" type="screen16x9"/>
  <p:notesSz cx="6805613" cy="99393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89" userDrawn="1">
          <p15:clr>
            <a:srgbClr val="A4A3A4"/>
          </p15:clr>
        </p15:guide>
        <p15:guide id="2" orient="horz" pos="98" userDrawn="1">
          <p15:clr>
            <a:srgbClr val="A4A3A4"/>
          </p15:clr>
        </p15:guide>
        <p15:guide id="3" orient="horz" pos="444" userDrawn="1">
          <p15:clr>
            <a:srgbClr val="A4A3A4"/>
          </p15:clr>
        </p15:guide>
        <p15:guide id="4" orient="horz" pos="608" userDrawn="1">
          <p15:clr>
            <a:srgbClr val="A4A3A4"/>
          </p15:clr>
        </p15:guide>
        <p15:guide id="5" orient="horz" pos="1369" userDrawn="1">
          <p15:clr>
            <a:srgbClr val="A4A3A4"/>
          </p15:clr>
        </p15:guide>
        <p15:guide id="6" orient="horz" pos="1887" userDrawn="1">
          <p15:clr>
            <a:srgbClr val="A4A3A4"/>
          </p15:clr>
        </p15:guide>
        <p15:guide id="7" orient="horz" pos="2743" userDrawn="1">
          <p15:clr>
            <a:srgbClr val="A4A3A4"/>
          </p15:clr>
        </p15:guide>
        <p15:guide id="8" orient="horz" pos="972" userDrawn="1">
          <p15:clr>
            <a:srgbClr val="A4A3A4"/>
          </p15:clr>
        </p15:guide>
        <p15:guide id="9" orient="horz" pos="830" userDrawn="1">
          <p15:clr>
            <a:srgbClr val="A4A3A4"/>
          </p15:clr>
        </p15:guide>
        <p15:guide id="10" orient="horz" pos="1610" userDrawn="1">
          <p15:clr>
            <a:srgbClr val="A4A3A4"/>
          </p15:clr>
        </p15:guide>
        <p15:guide id="11" orient="horz" pos="1207" userDrawn="1">
          <p15:clr>
            <a:srgbClr val="A4A3A4"/>
          </p15:clr>
        </p15:guide>
        <p15:guide id="12" pos="4612" userDrawn="1">
          <p15:clr>
            <a:srgbClr val="A4A3A4"/>
          </p15:clr>
        </p15:guide>
        <p15:guide id="13" pos="5587" userDrawn="1">
          <p15:clr>
            <a:srgbClr val="A4A3A4"/>
          </p15:clr>
        </p15:guide>
        <p15:guide id="14" pos="448" userDrawn="1">
          <p15:clr>
            <a:srgbClr val="A4A3A4"/>
          </p15:clr>
        </p15:guide>
        <p15:guide id="15" pos="1830" userDrawn="1">
          <p15:clr>
            <a:srgbClr val="A4A3A4"/>
          </p15:clr>
        </p15:guide>
        <p15:guide id="16" pos="2277" userDrawn="1">
          <p15:clr>
            <a:srgbClr val="A4A3A4"/>
          </p15:clr>
        </p15:guide>
        <p15:guide id="17" pos="4208" userDrawn="1">
          <p15:clr>
            <a:srgbClr val="A4A3A4"/>
          </p15:clr>
        </p15:guide>
        <p15:guide id="18" pos="3766" userDrawn="1">
          <p15:clr>
            <a:srgbClr val="A4A3A4"/>
          </p15:clr>
        </p15:guide>
        <p15:guide id="19" pos="5632" userDrawn="1">
          <p15:clr>
            <a:srgbClr val="A4A3A4"/>
          </p15:clr>
        </p15:guide>
        <p15:guide id="20" orient="horz" pos="2879" userDrawn="1">
          <p15:clr>
            <a:srgbClr val="A4A3A4"/>
          </p15:clr>
        </p15:guide>
        <p15:guide id="21" orient="horz" pos="122" userDrawn="1">
          <p15:clr>
            <a:srgbClr val="A4A3A4"/>
          </p15:clr>
        </p15:guide>
        <p15:guide id="22" orient="horz" pos="3134" userDrawn="1">
          <p15:clr>
            <a:srgbClr val="A4A3A4"/>
          </p15:clr>
        </p15:guide>
        <p15:guide id="24" orient="horz" pos="486" userDrawn="1">
          <p15:clr>
            <a:srgbClr val="A4A3A4"/>
          </p15:clr>
        </p15:guide>
        <p15:guide id="25" orient="horz" pos="2530" userDrawn="1">
          <p15:clr>
            <a:srgbClr val="A4A3A4"/>
          </p15:clr>
        </p15:guide>
        <p15:guide id="26" orient="horz" pos="1619" userDrawn="1">
          <p15:clr>
            <a:srgbClr val="A4A3A4"/>
          </p15:clr>
        </p15:guide>
        <p15:guide id="27" orient="horz" pos="602" userDrawn="1">
          <p15:clr>
            <a:srgbClr val="A4A3A4"/>
          </p15:clr>
        </p15:guide>
        <p15:guide id="28" pos="5463" userDrawn="1">
          <p15:clr>
            <a:srgbClr val="A4A3A4"/>
          </p15:clr>
        </p15:guide>
        <p15:guide id="29" pos="676" userDrawn="1">
          <p15:clr>
            <a:srgbClr val="A4A3A4"/>
          </p15:clr>
        </p15:guide>
        <p15:guide id="30" pos="426" userDrawn="1">
          <p15:clr>
            <a:srgbClr val="A4A3A4"/>
          </p15:clr>
        </p15:guide>
        <p15:guide id="31" pos="255" userDrawn="1">
          <p15:clr>
            <a:srgbClr val="A4A3A4"/>
          </p15:clr>
        </p15:guide>
        <p15:guide id="32" pos="2880" userDrawn="1">
          <p15:clr>
            <a:srgbClr val="A4A3A4"/>
          </p15:clr>
        </p15:guide>
        <p15:guide id="33" pos="1428" userDrawn="1">
          <p15:clr>
            <a:srgbClr val="A4A3A4"/>
          </p15:clr>
        </p15:guide>
        <p15:guide id="34" orient="horz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nsch, Johannes" initials="B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A01D"/>
    <a:srgbClr val="89BA17"/>
    <a:srgbClr val="7FAD18"/>
    <a:srgbClr val="70A51C"/>
    <a:srgbClr val="7AB800"/>
    <a:srgbClr val="4C1920"/>
    <a:srgbClr val="008B95"/>
    <a:srgbClr val="6D005E"/>
    <a:srgbClr val="616365"/>
    <a:srgbClr val="438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91" autoAdjust="0"/>
    <p:restoredTop sz="86410" autoAdjust="0"/>
  </p:normalViewPr>
  <p:slideViewPr>
    <p:cSldViewPr snapToObjects="1">
      <p:cViewPr varScale="1">
        <p:scale>
          <a:sx n="118" d="100"/>
          <a:sy n="118" d="100"/>
        </p:scale>
        <p:origin x="-67" y="-326"/>
      </p:cViewPr>
      <p:guideLst>
        <p:guide orient="horz" pos="2489"/>
        <p:guide orient="horz" pos="98"/>
        <p:guide orient="horz" pos="444"/>
        <p:guide orient="horz" pos="608"/>
        <p:guide orient="horz" pos="1369"/>
        <p:guide orient="horz" pos="1887"/>
        <p:guide orient="horz" pos="2743"/>
        <p:guide orient="horz" pos="972"/>
        <p:guide orient="horz" pos="830"/>
        <p:guide orient="horz" pos="1610"/>
        <p:guide orient="horz" pos="1207"/>
        <p:guide orient="horz" pos="2879"/>
        <p:guide orient="horz" pos="122"/>
        <p:guide orient="horz" pos="3134"/>
        <p:guide orient="horz" pos="486"/>
        <p:guide orient="horz" pos="2530"/>
        <p:guide orient="horz" pos="1619"/>
        <p:guide orient="horz" pos="602"/>
        <p:guide orient="horz"/>
        <p:guide pos="4612"/>
        <p:guide pos="5587"/>
        <p:guide pos="448"/>
        <p:guide pos="1830"/>
        <p:guide pos="2277"/>
        <p:guide pos="4208"/>
        <p:guide pos="3766"/>
        <p:guide pos="5632"/>
        <p:guide pos="5463"/>
        <p:guide pos="676"/>
        <p:guide pos="426"/>
        <p:guide pos="255"/>
        <p:guide pos="2880"/>
        <p:guide pos="14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708" y="-114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7FADF-6F91-4700-ADCF-C6A210CCAC3A}" type="datetimeFigureOut">
              <a:rPr lang="de-DE" smtClean="0"/>
              <a:pPr/>
              <a:t>19.12.2023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D27AB-4923-45BF-B71A-4571650FE17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2825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E43A1-47CC-44BB-A150-350EA94E6F24}" type="datetimeFigureOut">
              <a:rPr lang="de-DE" smtClean="0"/>
              <a:pPr/>
              <a:t>19.12.2023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A32CE-79EA-4318-80AF-4528CE357DD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958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grüner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4870032" y="1484784"/>
            <a:ext cx="38164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pPr lvl="0" defTabSz="622300">
              <a:lnSpc>
                <a:spcPts val="3400"/>
              </a:lnSpc>
              <a:spcBef>
                <a:spcPct val="0"/>
              </a:spcBef>
            </a:pPr>
            <a:r>
              <a:rPr lang="de-DE" sz="2800" b="1" dirty="0" smtClean="0">
                <a:solidFill>
                  <a:schemeClr val="bg1"/>
                </a:solidFill>
                <a:latin typeface="Arial"/>
                <a:cs typeface="Arial"/>
              </a:rPr>
              <a:t>TITEL DER </a:t>
            </a:r>
            <a:br>
              <a:rPr lang="de-DE" sz="28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sz="2800" b="1" dirty="0" smtClean="0">
                <a:solidFill>
                  <a:schemeClr val="bg1"/>
                </a:solidFill>
                <a:latin typeface="Arial"/>
                <a:cs typeface="Arial"/>
              </a:rPr>
              <a:t>PRÄSENTATION</a:t>
            </a:r>
            <a:br>
              <a:rPr lang="de-DE" sz="28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sz="2000" dirty="0" smtClean="0">
                <a:solidFill>
                  <a:schemeClr val="bg1"/>
                </a:solidFill>
                <a:latin typeface="Arial"/>
                <a:cs typeface="Arial"/>
              </a:rPr>
              <a:t>UNTERTITEL</a:t>
            </a:r>
            <a:endParaRPr lang="de-DE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197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4870032" y="1113588"/>
            <a:ext cx="381642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622300">
              <a:lnSpc>
                <a:spcPts val="3400"/>
              </a:lnSpc>
              <a:spcBef>
                <a:spcPct val="0"/>
              </a:spcBef>
            </a:pPr>
            <a:r>
              <a:rPr lang="de-DE" sz="2800" b="1" dirty="0" smtClean="0">
                <a:solidFill>
                  <a:schemeClr val="bg1"/>
                </a:solidFill>
                <a:latin typeface="Arial"/>
                <a:cs typeface="Arial"/>
              </a:rPr>
              <a:t>TITEL DER </a:t>
            </a:r>
            <a:br>
              <a:rPr lang="de-DE" sz="28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sz="2800" b="1" dirty="0" smtClean="0">
                <a:solidFill>
                  <a:schemeClr val="bg1"/>
                </a:solidFill>
                <a:latin typeface="Arial"/>
                <a:cs typeface="Arial"/>
              </a:rPr>
              <a:t>PRÄSENTATION</a:t>
            </a:r>
            <a:br>
              <a:rPr lang="de-DE" sz="28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sz="2000" dirty="0" smtClean="0">
                <a:solidFill>
                  <a:schemeClr val="bg1"/>
                </a:solidFill>
                <a:latin typeface="Arial"/>
                <a:cs typeface="Arial"/>
              </a:rPr>
              <a:t>UNTERTITEL</a:t>
            </a:r>
            <a:endParaRPr lang="de-DE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4466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 bwMode="auto"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>
              <a:defRPr/>
            </a:pPr>
            <a:r>
              <a:rPr lang="de-DE"/>
              <a:t>01.01.18</a:t>
            </a: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>
              <a:defRPr/>
            </a:pPr>
            <a:r>
              <a:rPr lang="de-DE"/>
              <a:t>FoDaKo -  Forschungsdatenmanagement in Kooperation</a:t>
            </a: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4767263"/>
            <a:ext cx="1373886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>
              <a:defRPr/>
            </a:pPr>
            <a:fld id="{9093CACB-378E-1242-8103-1B978FAF62D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473913"/>
      </p:ext>
    </p:extLst>
  </p:cSld>
  <p:clrMapOvr>
    <a:masterClrMapping/>
  </p:clrMapOvr>
  <p:hf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24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918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grüner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7"/>
          <p:cNvSpPr txBox="1">
            <a:spLocks/>
          </p:cNvSpPr>
          <p:nvPr userDrawn="1"/>
        </p:nvSpPr>
        <p:spPr>
          <a:xfrm>
            <a:off x="323529" y="204679"/>
            <a:ext cx="8856784" cy="422854"/>
          </a:xfrm>
          <a:prstGeom prst="rect">
            <a:avLst/>
          </a:prstGeom>
          <a:solidFill>
            <a:srgbClr val="89BA17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36000" rIns="91440" bIns="7200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algn="l" defTabSz="457200"/>
            <a:endParaRPr lang="de-DE" sz="18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323529" y="204679"/>
            <a:ext cx="8856786" cy="322919"/>
          </a:xfrm>
          <a:prstGeom prst="rect">
            <a:avLst/>
          </a:prstGeom>
        </p:spPr>
        <p:txBody>
          <a:bodyPr lIns="90000" tIns="72000" rIns="90000" bIns="46800" anchor="t" anchorCtr="0">
            <a:normAutofit/>
          </a:bodyPr>
          <a:lstStyle>
            <a:lvl1pPr marL="108000" algn="l">
              <a:defRPr sz="1800" u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513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zweizeilig + grüner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7"/>
          <p:cNvSpPr txBox="1">
            <a:spLocks/>
          </p:cNvSpPr>
          <p:nvPr userDrawn="1"/>
        </p:nvSpPr>
        <p:spPr>
          <a:xfrm>
            <a:off x="323528" y="204678"/>
            <a:ext cx="9000999" cy="710888"/>
          </a:xfrm>
          <a:prstGeom prst="rect">
            <a:avLst/>
          </a:prstGeom>
          <a:solidFill>
            <a:srgbClr val="89BA17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36000" rIns="91440" bIns="7200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algn="l" defTabSz="457200"/>
            <a:endParaRPr lang="de-DE" sz="18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323529" y="204679"/>
            <a:ext cx="8856786" cy="538919"/>
          </a:xfrm>
          <a:prstGeom prst="rect">
            <a:avLst/>
          </a:prstGeom>
        </p:spPr>
        <p:txBody>
          <a:bodyPr lIns="90000" tIns="72000" rIns="90000" bIns="46800" anchor="t" anchorCtr="0">
            <a:normAutofit/>
          </a:bodyPr>
          <a:lstStyle>
            <a:lvl1pPr marL="108000" algn="l">
              <a:defRPr sz="1800" u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zweizeilig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912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 bwMode="auto"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>
              <a:defRPr/>
            </a:pPr>
            <a:r>
              <a:rPr lang="de-DE"/>
              <a:t>01.01.18</a:t>
            </a: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>
              <a:defRPr/>
            </a:pPr>
            <a:r>
              <a:rPr lang="de-DE"/>
              <a:t>FoDaKo -  Forschungsdatenmanagement in Kooperation</a:t>
            </a: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4767263"/>
            <a:ext cx="1373886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>
              <a:defRPr/>
            </a:pPr>
            <a:fld id="{9093CACB-378E-1242-8103-1B978FAF62D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3587894"/>
      </p:ext>
    </p:extLst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1373886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9093CACB-378E-1242-8103-1B978FAF62D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701888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401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grüner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7"/>
          <p:cNvSpPr txBox="1">
            <a:spLocks/>
          </p:cNvSpPr>
          <p:nvPr userDrawn="1"/>
        </p:nvSpPr>
        <p:spPr>
          <a:xfrm>
            <a:off x="323529" y="204679"/>
            <a:ext cx="8856784" cy="422854"/>
          </a:xfrm>
          <a:prstGeom prst="rect">
            <a:avLst/>
          </a:prstGeom>
          <a:solidFill>
            <a:srgbClr val="89BA17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36000" rIns="91440" bIns="7200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algn="l" defTabSz="457200"/>
            <a:endParaRPr lang="de-DE" sz="18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23529" y="204679"/>
            <a:ext cx="8856786" cy="322919"/>
          </a:xfrm>
          <a:prstGeom prst="rect">
            <a:avLst/>
          </a:prstGeom>
        </p:spPr>
        <p:txBody>
          <a:bodyPr lIns="90000" tIns="72000" rIns="90000" bIns="46800" anchor="t" anchorCtr="0">
            <a:normAutofit/>
          </a:bodyPr>
          <a:lstStyle>
            <a:lvl1pPr marL="108000" algn="l">
              <a:defRPr sz="1800" u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33985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586" userDrawn="1">
          <p15:clr>
            <a:srgbClr val="FBAE40"/>
          </p15:clr>
        </p15:guide>
        <p15:guide id="2" pos="2857" userDrawn="1">
          <p15:clr>
            <a:srgbClr val="FBAE40"/>
          </p15:clr>
        </p15:guide>
        <p15:guide id="3" orient="horz" pos="2879" userDrawn="1">
          <p15:clr>
            <a:srgbClr val="FBAE40"/>
          </p15:clr>
        </p15:guide>
        <p15:guide id="4" orient="horz" pos="3134" userDrawn="1">
          <p15:clr>
            <a:srgbClr val="FBAE40"/>
          </p15:clr>
        </p15:guide>
        <p15:guide id="5" orient="horz" pos="1637" userDrawn="1">
          <p15:clr>
            <a:srgbClr val="FBAE40"/>
          </p15:clr>
        </p15:guide>
        <p15:guide id="6" orient="horz" pos="378" userDrawn="1">
          <p15:clr>
            <a:srgbClr val="FBAE40"/>
          </p15:clr>
        </p15:guide>
        <p15:guide id="7" pos="3061" userDrawn="1">
          <p15:clr>
            <a:srgbClr val="FBAE40"/>
          </p15:clr>
        </p15:guide>
        <p15:guide id="8" pos="5420" userDrawn="1">
          <p15:clr>
            <a:srgbClr val="FBAE40"/>
          </p15:clr>
        </p15:guide>
        <p15:guide id="9" pos="4672" userDrawn="1">
          <p15:clr>
            <a:srgbClr val="FBAE40"/>
          </p15:clr>
        </p15:guide>
        <p15:guide id="10" pos="4604" userDrawn="1">
          <p15:clr>
            <a:srgbClr val="FBAE40"/>
          </p15:clr>
        </p15:guide>
        <p15:guide id="11" pos="544" userDrawn="1">
          <p15:clr>
            <a:srgbClr val="FBAE40"/>
          </p15:clr>
        </p15:guide>
        <p15:guide id="12" pos="295" userDrawn="1">
          <p15:clr>
            <a:srgbClr val="FBAE40"/>
          </p15:clr>
        </p15:guide>
        <p15:guide id="13" orient="horz" pos="282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zweizeilig + grüner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7"/>
          <p:cNvSpPr txBox="1">
            <a:spLocks/>
          </p:cNvSpPr>
          <p:nvPr userDrawn="1"/>
        </p:nvSpPr>
        <p:spPr>
          <a:xfrm>
            <a:off x="323528" y="204678"/>
            <a:ext cx="9000999" cy="710888"/>
          </a:xfrm>
          <a:prstGeom prst="rect">
            <a:avLst/>
          </a:prstGeom>
          <a:solidFill>
            <a:srgbClr val="89BA17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36000" rIns="91440" bIns="7200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algn="l" defTabSz="457200"/>
            <a:endParaRPr lang="de-DE" sz="18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323529" y="204679"/>
            <a:ext cx="8856786" cy="538919"/>
          </a:xfrm>
          <a:prstGeom prst="rect">
            <a:avLst/>
          </a:prstGeom>
        </p:spPr>
        <p:txBody>
          <a:bodyPr lIns="90000" tIns="72000" rIns="90000" bIns="46800" anchor="t" anchorCtr="0">
            <a:normAutofit/>
          </a:bodyPr>
          <a:lstStyle>
            <a:lvl1pPr marL="108000" algn="l">
              <a:defRPr sz="1800" u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zweizeilig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1048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4572000" y="0"/>
            <a:ext cx="4584612" cy="5155572"/>
          </a:xfrm>
          <a:prstGeom prst="rect">
            <a:avLst/>
          </a:prstGeom>
          <a:solidFill>
            <a:srgbClr val="89BA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>
            <a:off x="7428928" y="4069534"/>
            <a:ext cx="1727684" cy="540060"/>
          </a:xfrm>
          <a:prstGeom prst="rect">
            <a:avLst/>
          </a:prstGeom>
          <a:solidFill>
            <a:srgbClr val="7FAD18"/>
          </a:solidFill>
          <a:ln>
            <a:noFill/>
          </a:ln>
          <a:effectLst>
            <a:outerShdw blurRad="136525" dist="63500" dir="2400000" algn="tl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Bild 12" descr="BUW_Logo-weis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630" y="4135276"/>
            <a:ext cx="1146086" cy="41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7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528" y="205978"/>
            <a:ext cx="8436770" cy="1095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528" y="1491630"/>
            <a:ext cx="8436770" cy="2996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7668344" y="4533496"/>
            <a:ext cx="1475656" cy="441521"/>
          </a:xfrm>
          <a:prstGeom prst="rect">
            <a:avLst/>
          </a:prstGeom>
          <a:solidFill>
            <a:srgbClr val="89BA17"/>
          </a:solidFill>
          <a:ln>
            <a:noFill/>
          </a:ln>
          <a:effectLst>
            <a:outerShdw blurRad="136525" dist="25400" dir="852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8" name="Bild 13" descr="BUW_Logo-weiss.pn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4587975"/>
            <a:ext cx="1019946" cy="341244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323528" y="4533496"/>
            <a:ext cx="7272808" cy="440935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95250" dist="50800" dir="8700000" algn="tl" rotWithShape="0">
              <a:prstClr val="black">
                <a:alpha val="3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468313" y="4533496"/>
            <a:ext cx="5471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Datenschutz</a:t>
            </a:r>
          </a:p>
          <a:p>
            <a:r>
              <a:rPr lang="de-DE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Dr. Torsten </a:t>
            </a:r>
            <a:r>
              <a:rPr lang="de-DE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Rathmann</a:t>
            </a:r>
            <a:r>
              <a:rPr lang="de-DE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| Forschungsdatenmanagement</a:t>
            </a:r>
            <a:r>
              <a:rPr lang="de-DE" sz="11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			</a:t>
            </a:r>
            <a:fld id="{D2B725D8-4EF0-4FF3-9B4A-C803504CF189}" type="slidenum">
              <a:rPr lang="de-DE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‹Nr.›</a:t>
            </a:fld>
            <a:endParaRPr lang="de-DE" sz="11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78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3" r:id="rId4"/>
    <p:sldLayoutId id="2147483686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-12192" y="1"/>
            <a:ext cx="9156700" cy="5143499"/>
          </a:xfrm>
          <a:prstGeom prst="rect">
            <a:avLst/>
          </a:prstGeom>
          <a:gradFill flip="none" rotWithShape="1">
            <a:gsLst>
              <a:gs pos="0">
                <a:srgbClr val="818C98">
                  <a:alpha val="75000"/>
                </a:srgbClr>
              </a:gs>
              <a:gs pos="100000">
                <a:schemeClr val="bg1">
                  <a:lumMod val="95000"/>
                  <a:alpha val="73000"/>
                </a:schemeClr>
              </a:gs>
              <a:gs pos="51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de-DE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3" name="Bild 11" descr="Logo_BUW-1.Weiss-01.png"/>
          <p:cNvPicPr>
            <a:picLocks noChangeAspect="1"/>
          </p:cNvPicPr>
          <p:nvPr/>
        </p:nvPicPr>
        <p:blipFill>
          <a:blip r:embed="rId7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5657" y="708543"/>
            <a:ext cx="26066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 userDrawn="1"/>
        </p:nvSpPr>
        <p:spPr>
          <a:xfrm>
            <a:off x="7668344" y="4533496"/>
            <a:ext cx="1475656" cy="441521"/>
          </a:xfrm>
          <a:prstGeom prst="rect">
            <a:avLst/>
          </a:prstGeom>
          <a:solidFill>
            <a:srgbClr val="89BA17"/>
          </a:solidFill>
          <a:ln>
            <a:noFill/>
          </a:ln>
          <a:effectLst>
            <a:outerShdw blurRad="136525" dist="25400" dir="852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5" name="Bild 13" descr="BUW_Logo-weiss.pn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4587975"/>
            <a:ext cx="1019946" cy="341244"/>
          </a:xfrm>
          <a:prstGeom prst="rect">
            <a:avLst/>
          </a:prstGeom>
        </p:spPr>
      </p:pic>
      <p:sp>
        <p:nvSpPr>
          <p:cNvPr id="16" name="Rechteck 15"/>
          <p:cNvSpPr/>
          <p:nvPr userDrawn="1"/>
        </p:nvSpPr>
        <p:spPr>
          <a:xfrm>
            <a:off x="323528" y="4533496"/>
            <a:ext cx="7272808" cy="440935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95250" dist="50800" dir="8700000" algn="tl" rotWithShape="0">
              <a:prstClr val="black">
                <a:alpha val="3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>
            <a:off x="468313" y="4533496"/>
            <a:ext cx="5471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Datenschutz</a:t>
            </a:r>
          </a:p>
          <a:p>
            <a:r>
              <a:rPr lang="de-DE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Dr. Torsten </a:t>
            </a:r>
            <a:r>
              <a:rPr lang="de-DE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Rathmann</a:t>
            </a:r>
            <a:r>
              <a:rPr lang="de-DE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| Forschungsdatenmanagement</a:t>
            </a:r>
            <a:endParaRPr lang="de-DE" sz="11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Titelplatzhalter 1"/>
          <p:cNvSpPr>
            <a:spLocks noGrp="1"/>
          </p:cNvSpPr>
          <p:nvPr>
            <p:ph type="title"/>
          </p:nvPr>
        </p:nvSpPr>
        <p:spPr>
          <a:xfrm>
            <a:off x="323528" y="205978"/>
            <a:ext cx="8436770" cy="1095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9" name="Textplatzhalter 2"/>
          <p:cNvSpPr>
            <a:spLocks noGrp="1"/>
          </p:cNvSpPr>
          <p:nvPr>
            <p:ph type="body" idx="1"/>
          </p:nvPr>
        </p:nvSpPr>
        <p:spPr>
          <a:xfrm>
            <a:off x="323528" y="1491630"/>
            <a:ext cx="8436770" cy="2996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588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84" r:id="rId4"/>
    <p:sldLayoutId id="2147483687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7" name="Gerade Verbindung 12"/>
          <p:cNvCxnSpPr>
            <a:cxnSpLocks noChangeShapeType="1"/>
          </p:cNvCxnSpPr>
          <p:nvPr userDrawn="1"/>
        </p:nvCxnSpPr>
        <p:spPr bwMode="auto">
          <a:xfrm>
            <a:off x="-6350" y="699542"/>
            <a:ext cx="9163050" cy="1191"/>
          </a:xfrm>
          <a:prstGeom prst="line">
            <a:avLst/>
          </a:prstGeom>
          <a:noFill/>
          <a:ln w="25400">
            <a:solidFill>
              <a:srgbClr val="89B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3646419" y="439956"/>
            <a:ext cx="762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defTabSz="817563"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defTabSz="817563"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1A85F193-EBA8-BD46-9CCC-E5C7B97770D7}" type="slidenum">
              <a:rPr lang="de-DE" sz="900" smtClean="0">
                <a:solidFill>
                  <a:srgbClr val="000000"/>
                </a:solidFill>
                <a:latin typeface="Arial" charset="0"/>
                <a:cs typeface="Univers 55" charset="0"/>
              </a:rPr>
              <a:pPr algn="r"/>
              <a:t>‹Nr.›</a:t>
            </a:fld>
            <a:r>
              <a:rPr lang="de-DE" sz="900" dirty="0" smtClean="0">
                <a:solidFill>
                  <a:srgbClr val="000000"/>
                </a:solidFill>
                <a:latin typeface="Arial" charset="0"/>
                <a:cs typeface="Univers 55" charset="0"/>
              </a:rPr>
              <a:t> </a:t>
            </a:r>
            <a:r>
              <a:rPr lang="de-DE" sz="900" dirty="0">
                <a:solidFill>
                  <a:srgbClr val="000000"/>
                </a:solidFill>
                <a:latin typeface="Arial" charset="0"/>
                <a:cs typeface="Univers 55" charset="0"/>
              </a:rPr>
              <a:t>von 20</a:t>
            </a:r>
          </a:p>
        </p:txBody>
      </p:sp>
      <p:sp>
        <p:nvSpPr>
          <p:cNvPr id="100365" name="Text Box 13"/>
          <p:cNvSpPr txBox="1">
            <a:spLocks noChangeArrowheads="1"/>
          </p:cNvSpPr>
          <p:nvPr/>
        </p:nvSpPr>
        <p:spPr bwMode="auto">
          <a:xfrm>
            <a:off x="231775" y="134542"/>
            <a:ext cx="350996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de-DE" sz="1100" b="1" dirty="0">
                <a:solidFill>
                  <a:srgbClr val="000000"/>
                </a:solidFill>
                <a:latin typeface="Arial" charset="0"/>
                <a:cs typeface="Univers 65 Bold" charset="0"/>
              </a:rPr>
              <a:t>PROF. DR. MAXIMILIAN MUSTERMANN</a:t>
            </a:r>
          </a:p>
          <a:p>
            <a:r>
              <a:rPr lang="de-DE" sz="900" dirty="0">
                <a:solidFill>
                  <a:srgbClr val="000000"/>
                </a:solidFill>
                <a:latin typeface="Arial" charset="0"/>
                <a:cs typeface="Univers 55" charset="0"/>
              </a:rPr>
              <a:t>BEISPIELVORLESUNG ZUM THEMA </a:t>
            </a:r>
          </a:p>
          <a:p>
            <a:r>
              <a:rPr lang="de-DE" sz="900" dirty="0">
                <a:solidFill>
                  <a:srgbClr val="000000"/>
                </a:solidFill>
                <a:latin typeface="Arial" charset="0"/>
                <a:cs typeface="Univers 55" charset="0"/>
              </a:rPr>
              <a:t>„MUSTERÜBERSCHRIFTEN FÜR </a:t>
            </a:r>
            <a:r>
              <a:rPr lang="de-DE" sz="900" dirty="0" smtClean="0">
                <a:solidFill>
                  <a:srgbClr val="000000"/>
                </a:solidFill>
                <a:latin typeface="Arial" charset="0"/>
                <a:cs typeface="Univers 55" charset="0"/>
              </a:rPr>
              <a:t>POWERPOINTFOLIEN“</a:t>
            </a:r>
            <a:endParaRPr lang="de-DE" sz="900" dirty="0">
              <a:solidFill>
                <a:srgbClr val="000000"/>
              </a:solidFill>
              <a:latin typeface="Arial" charset="0"/>
              <a:cs typeface="Univers 55" charset="0"/>
            </a:endParaRPr>
          </a:p>
        </p:txBody>
      </p:sp>
      <p:pic>
        <p:nvPicPr>
          <p:cNvPr id="1032" name="Bild 17" descr="beispiellogo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838" y="147928"/>
            <a:ext cx="1200474" cy="51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7" charset="0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7668344" y="123478"/>
            <a:ext cx="1475656" cy="441521"/>
          </a:xfrm>
          <a:prstGeom prst="rect">
            <a:avLst/>
          </a:prstGeom>
          <a:solidFill>
            <a:srgbClr val="89BA17"/>
          </a:solidFill>
          <a:ln>
            <a:noFill/>
          </a:ln>
          <a:effectLst>
            <a:outerShdw blurRad="136525" dist="25400" dir="852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2" name="Bild 13" descr="BUW_Logo-weiss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77957"/>
            <a:ext cx="1019946" cy="34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1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ransition/>
  <p:timing>
    <p:tnLst>
      <p:par>
        <p:cTn id="1" dur="indefinite" restart="never" nodeType="tmRoot"/>
      </p:par>
    </p:tnLst>
  </p:timing>
  <p:txStyles>
    <p:titleStyle>
      <a:lvl1pPr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+mj-lt"/>
          <a:ea typeface="ＭＳ Ｐゴシック" pitchFamily="68" charset="-128"/>
          <a:cs typeface="ＭＳ Ｐゴシック" pitchFamily="68" charset="-128"/>
        </a:defRPr>
      </a:lvl1pPr>
      <a:lvl2pPr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  <a:ea typeface="ＭＳ Ｐゴシック" pitchFamily="68" charset="-128"/>
          <a:cs typeface="ＭＳ Ｐゴシック" pitchFamily="68" charset="-128"/>
        </a:defRPr>
      </a:lvl2pPr>
      <a:lvl3pPr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  <a:ea typeface="ＭＳ Ｐゴシック" pitchFamily="68" charset="-128"/>
          <a:cs typeface="ＭＳ Ｐゴシック" pitchFamily="68" charset="-128"/>
        </a:defRPr>
      </a:lvl3pPr>
      <a:lvl4pPr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  <a:ea typeface="ＭＳ Ｐゴシック" pitchFamily="68" charset="-128"/>
          <a:cs typeface="ＭＳ Ｐゴシック" pitchFamily="68" charset="-128"/>
        </a:defRPr>
      </a:lvl4pPr>
      <a:lvl5pPr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  <a:ea typeface="ＭＳ Ｐゴシック" pitchFamily="68" charset="-128"/>
          <a:cs typeface="ＭＳ Ｐゴシック" pitchFamily="68" charset="-128"/>
        </a:defRPr>
      </a:lvl5pPr>
      <a:lvl6pPr marL="457200"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</a:defRPr>
      </a:lvl6pPr>
      <a:lvl7pPr marL="914400"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</a:defRPr>
      </a:lvl7pPr>
      <a:lvl8pPr marL="1371600"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</a:defRPr>
      </a:lvl8pPr>
      <a:lvl9pPr marL="1828800"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</a:defRPr>
      </a:lvl9pPr>
    </p:titleStyle>
    <p:bodyStyle>
      <a:lvl1pPr marL="255588" indent="-255588" algn="l" defTabSz="817563" rtl="0" eaLnBrk="1" fontAlgn="base" hangingPunct="1">
        <a:spcBef>
          <a:spcPct val="20000"/>
        </a:spcBef>
        <a:spcAft>
          <a:spcPct val="0"/>
        </a:spcAft>
        <a:buClr>
          <a:srgbClr val="333333"/>
        </a:buClr>
        <a:buSzPct val="65000"/>
        <a:buFont typeface="Wingdings" charset="0"/>
        <a:buChar char="n"/>
        <a:defRPr sz="1600">
          <a:solidFill>
            <a:schemeClr val="tx1"/>
          </a:solidFill>
          <a:latin typeface="+mn-lt"/>
          <a:ea typeface="ＭＳ Ｐゴシック" pitchFamily="68" charset="-128"/>
          <a:cs typeface="ＭＳ Ｐゴシック" pitchFamily="68" charset="-128"/>
        </a:defRPr>
      </a:lvl1pPr>
      <a:lvl2pPr marL="588963" indent="-163513" algn="l" defTabSz="817563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  <a:ea typeface="ＭＳ Ｐゴシック" pitchFamily="67" charset="-128"/>
        </a:defRPr>
      </a:lvl2pPr>
      <a:lvl3pPr marL="939800" indent="-180975" algn="l" defTabSz="817563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  <a:ea typeface="ＭＳ Ｐゴシック" pitchFamily="67" charset="-128"/>
        </a:defRPr>
      </a:lvl3pPr>
      <a:lvl4pPr marL="1274763" indent="-165100" algn="l" defTabSz="817563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tx1"/>
        </a:buClr>
        <a:defRPr sz="1000">
          <a:solidFill>
            <a:schemeClr val="tx1"/>
          </a:solidFill>
          <a:latin typeface="Verdana" pitchFamily="67" charset="0"/>
          <a:ea typeface="ＭＳ Ｐゴシック" pitchFamily="67" charset="-128"/>
        </a:defRPr>
      </a:lvl4pPr>
      <a:lvl5pPr marL="1903413" indent="-203200" algn="l" defTabSz="817563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100">
          <a:solidFill>
            <a:schemeClr val="bg2"/>
          </a:solidFill>
          <a:latin typeface="Verdana" pitchFamily="67" charset="0"/>
          <a:ea typeface="ＭＳ Ｐゴシック" pitchFamily="67" charset="-128"/>
        </a:defRPr>
      </a:lvl5pPr>
      <a:lvl6pPr marL="2360613" indent="-203200" algn="l" defTabSz="817563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100">
          <a:solidFill>
            <a:schemeClr val="bg2"/>
          </a:solidFill>
          <a:latin typeface="Verdana" pitchFamily="67" charset="0"/>
          <a:ea typeface="ＭＳ Ｐゴシック" pitchFamily="67" charset="-128"/>
        </a:defRPr>
      </a:lvl6pPr>
      <a:lvl7pPr marL="2817813" indent="-203200" algn="l" defTabSz="817563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100">
          <a:solidFill>
            <a:schemeClr val="bg2"/>
          </a:solidFill>
          <a:latin typeface="Verdana" pitchFamily="67" charset="0"/>
          <a:ea typeface="ＭＳ Ｐゴシック" pitchFamily="67" charset="-128"/>
        </a:defRPr>
      </a:lvl7pPr>
      <a:lvl8pPr marL="3275013" indent="-203200" algn="l" defTabSz="817563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100">
          <a:solidFill>
            <a:schemeClr val="bg2"/>
          </a:solidFill>
          <a:latin typeface="Verdana" pitchFamily="67" charset="0"/>
          <a:ea typeface="ＭＳ Ｐゴシック" pitchFamily="67" charset="-128"/>
        </a:defRPr>
      </a:lvl8pPr>
      <a:lvl9pPr marL="3732213" indent="-203200" algn="l" defTabSz="817563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100">
          <a:solidFill>
            <a:schemeClr val="bg2"/>
          </a:solidFill>
          <a:latin typeface="Verdana" pitchFamily="67" charset="0"/>
          <a:ea typeface="ＭＳ Ｐゴシック" pitchFamily="67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qualianon@uni-bremen.de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" TargetMode="External"/><Relationship Id="rId2" Type="http://schemas.openxmlformats.org/officeDocument/2006/relationships/hyperlink" Target="https://apps.crossref.org/coaccess/coaccess.html?doi=10.3224/84742233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Uni 05_2015_24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6" y="-79431"/>
            <a:ext cx="9144001" cy="5201284"/>
          </a:xfrm>
          <a:prstGeom prst="rect">
            <a:avLst/>
          </a:prstGeom>
        </p:spPr>
      </p:pic>
      <p:sp>
        <p:nvSpPr>
          <p:cNvPr id="6" name="Freihandform 5"/>
          <p:cNvSpPr/>
          <p:nvPr/>
        </p:nvSpPr>
        <p:spPr>
          <a:xfrm>
            <a:off x="633413" y="598228"/>
            <a:ext cx="8331075" cy="1521956"/>
          </a:xfrm>
          <a:custGeom>
            <a:avLst/>
            <a:gdLst>
              <a:gd name="connsiteX0" fmla="*/ 0 w 8460940"/>
              <a:gd name="connsiteY0" fmla="*/ 37055 h 222325"/>
              <a:gd name="connsiteX1" fmla="*/ 37055 w 8460940"/>
              <a:gd name="connsiteY1" fmla="*/ 0 h 222325"/>
              <a:gd name="connsiteX2" fmla="*/ 8423885 w 8460940"/>
              <a:gd name="connsiteY2" fmla="*/ 0 h 222325"/>
              <a:gd name="connsiteX3" fmla="*/ 8460940 w 8460940"/>
              <a:gd name="connsiteY3" fmla="*/ 37055 h 222325"/>
              <a:gd name="connsiteX4" fmla="*/ 8460940 w 8460940"/>
              <a:gd name="connsiteY4" fmla="*/ 185270 h 222325"/>
              <a:gd name="connsiteX5" fmla="*/ 8423885 w 8460940"/>
              <a:gd name="connsiteY5" fmla="*/ 222325 h 222325"/>
              <a:gd name="connsiteX6" fmla="*/ 37055 w 8460940"/>
              <a:gd name="connsiteY6" fmla="*/ 222325 h 222325"/>
              <a:gd name="connsiteX7" fmla="*/ 0 w 8460940"/>
              <a:gd name="connsiteY7" fmla="*/ 185270 h 222325"/>
              <a:gd name="connsiteX8" fmla="*/ 0 w 8460940"/>
              <a:gd name="connsiteY8" fmla="*/ 37055 h 22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0940" h="222325">
                <a:moveTo>
                  <a:pt x="0" y="37055"/>
                </a:moveTo>
                <a:cubicBezTo>
                  <a:pt x="0" y="16590"/>
                  <a:pt x="16590" y="0"/>
                  <a:pt x="37055" y="0"/>
                </a:cubicBezTo>
                <a:lnTo>
                  <a:pt x="8423885" y="0"/>
                </a:lnTo>
                <a:cubicBezTo>
                  <a:pt x="8444350" y="0"/>
                  <a:pt x="8460940" y="16590"/>
                  <a:pt x="8460940" y="37055"/>
                </a:cubicBezTo>
                <a:lnTo>
                  <a:pt x="8460940" y="185270"/>
                </a:lnTo>
                <a:cubicBezTo>
                  <a:pt x="8460940" y="205735"/>
                  <a:pt x="8444350" y="222325"/>
                  <a:pt x="8423885" y="222325"/>
                </a:cubicBezTo>
                <a:lnTo>
                  <a:pt x="37055" y="222325"/>
                </a:lnTo>
                <a:cubicBezTo>
                  <a:pt x="16590" y="222325"/>
                  <a:pt x="0" y="205735"/>
                  <a:pt x="0" y="185270"/>
                </a:cubicBezTo>
                <a:lnTo>
                  <a:pt x="0" y="37055"/>
                </a:lnTo>
                <a:close/>
              </a:path>
            </a:pathLst>
          </a:custGeom>
          <a:noFill/>
          <a:scene3d>
            <a:camera prst="orthographicFront"/>
            <a:lightRig rig="chilly" dir="t"/>
          </a:scene3d>
          <a:sp3d prstMaterial="matte"/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193" tIns="64193" rIns="64193" bIns="64193" numCol="1" spcCol="1270" anchor="t" anchorCtr="0">
            <a:no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622300">
              <a:spcBef>
                <a:spcPct val="0"/>
              </a:spcBef>
              <a:spcAft>
                <a:spcPts val="1200"/>
              </a:spcAft>
            </a:pPr>
            <a:r>
              <a:rPr lang="de-DE" sz="3200" dirty="0" smtClean="0">
                <a:solidFill>
                  <a:schemeClr val="bg1"/>
                </a:solidFill>
                <a:latin typeface="Arial"/>
                <a:cs typeface="Arial"/>
              </a:rPr>
              <a:t>Forschungsdatenmanagement – Datenschutz und Umfragen</a:t>
            </a:r>
            <a:endParaRPr lang="de-DE" sz="28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lvl="0" defTabSz="622300">
              <a:spcBef>
                <a:spcPct val="0"/>
              </a:spcBef>
              <a:spcAft>
                <a:spcPts val="600"/>
              </a:spcAft>
            </a:pPr>
            <a:r>
              <a:rPr lang="de-DE" sz="2000" dirty="0"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Schutz personenbezogener Daten als Teil des Forschungsdatenmanagements</a:t>
            </a:r>
          </a:p>
          <a:p>
            <a:pPr lvl="0" defTabSz="622300">
              <a:spcBef>
                <a:spcPct val="0"/>
              </a:spcBef>
              <a:spcAft>
                <a:spcPts val="600"/>
              </a:spcAft>
            </a:pPr>
            <a:r>
              <a:rPr lang="de-DE" sz="2000" dirty="0">
                <a:solidFill>
                  <a:srgbClr val="FF000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Keine Rechtsberatung!</a:t>
            </a:r>
          </a:p>
          <a:p>
            <a:pPr lvl="0" defTabSz="622300">
              <a:spcBef>
                <a:spcPct val="0"/>
              </a:spcBef>
            </a:pPr>
            <a:endParaRPr lang="de-DE" sz="2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0" defTabSz="622300">
              <a:spcBef>
                <a:spcPct val="0"/>
              </a:spcBef>
            </a:pPr>
            <a:r>
              <a:rPr lang="de-DE" sz="2000" smtClean="0">
                <a:solidFill>
                  <a:schemeClr val="bg1"/>
                </a:solidFill>
                <a:latin typeface="Arial"/>
                <a:cs typeface="Arial"/>
              </a:rPr>
              <a:t>02.06.2023</a:t>
            </a:r>
            <a:endParaRPr lang="de-DE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416316" y="4299942"/>
            <a:ext cx="1727684" cy="540060"/>
          </a:xfrm>
          <a:prstGeom prst="rect">
            <a:avLst/>
          </a:prstGeom>
          <a:solidFill>
            <a:srgbClr val="89BA17"/>
          </a:solidFill>
          <a:ln>
            <a:noFill/>
          </a:ln>
          <a:effectLst>
            <a:outerShdw blurRad="136525" dist="63500" dir="2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pic>
        <p:nvPicPr>
          <p:cNvPr id="9" name="Bild 7" descr="BUW_Logo-weis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4018" y="4363291"/>
            <a:ext cx="1146086" cy="41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4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000" dirty="0" smtClean="0"/>
              <a:t>Speicherung personenbezogener Daten </a:t>
            </a:r>
            <a:endParaRPr lang="de-DE" sz="2000" dirty="0"/>
          </a:p>
        </p:txBody>
      </p:sp>
      <p:sp>
        <p:nvSpPr>
          <p:cNvPr id="3" name="Textfeld 2"/>
          <p:cNvSpPr txBox="1"/>
          <p:nvPr/>
        </p:nvSpPr>
        <p:spPr>
          <a:xfrm>
            <a:off x="539552" y="1275606"/>
            <a:ext cx="4666662" cy="2192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err="1" smtClean="0"/>
              <a:t>Versionierung</a:t>
            </a:r>
            <a:endParaRPr lang="de-DE" sz="2000" dirty="0" smtClean="0"/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Nicht jedes </a:t>
            </a:r>
            <a:r>
              <a:rPr lang="de-DE" dirty="0" err="1" smtClean="0"/>
              <a:t>Repo</a:t>
            </a:r>
            <a:r>
              <a:rPr lang="de-DE" dirty="0" smtClean="0"/>
              <a:t> kann das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„Löschung“ oder Sperrung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Tombstone auf alte Version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600" dirty="0"/>
              <a:t>M</a:t>
            </a:r>
            <a:r>
              <a:rPr lang="de-DE" sz="1600" dirty="0" smtClean="0"/>
              <a:t>öglichst mit Link auf die neue Version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Ansonsten Link in den Metadaten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9827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llipse 25"/>
          <p:cNvSpPr/>
          <p:nvPr/>
        </p:nvSpPr>
        <p:spPr>
          <a:xfrm>
            <a:off x="4043370" y="774572"/>
            <a:ext cx="216024" cy="3240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4517994" y="774572"/>
            <a:ext cx="216024" cy="3240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5004048" y="869080"/>
            <a:ext cx="162018" cy="3240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3642468" y="876869"/>
            <a:ext cx="162018" cy="3240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3491880" y="948020"/>
            <a:ext cx="1836204" cy="70207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9"/>
          <p:cNvCxnSpPr/>
          <p:nvPr/>
        </p:nvCxnSpPr>
        <p:spPr>
          <a:xfrm>
            <a:off x="251520" y="2166199"/>
            <a:ext cx="2268252" cy="0"/>
          </a:xfrm>
          <a:prstGeom prst="line">
            <a:avLst/>
          </a:prstGeom>
          <a:ln w="3810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ogen 14"/>
          <p:cNvSpPr/>
          <p:nvPr/>
        </p:nvSpPr>
        <p:spPr>
          <a:xfrm>
            <a:off x="1601670" y="2166199"/>
            <a:ext cx="1728192" cy="540060"/>
          </a:xfrm>
          <a:prstGeom prst="arc">
            <a:avLst>
              <a:gd name="adj1" fmla="val 16200000"/>
              <a:gd name="adj2" fmla="val 21008257"/>
            </a:avLst>
          </a:prstGeom>
          <a:ln w="381000">
            <a:solidFill>
              <a:schemeClr val="tx2"/>
            </a:solidFill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825681" y="2027699"/>
            <a:ext cx="1370055" cy="300082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>
            <a:spAutoFit/>
          </a:bodyPr>
          <a:lstStyle/>
          <a:p>
            <a:r>
              <a:rPr lang="de-DE" sz="1500" dirty="0">
                <a:solidFill>
                  <a:schemeClr val="bg1"/>
                </a:solidFill>
              </a:rPr>
              <a:t>Forschungsziele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642468" y="1158329"/>
            <a:ext cx="1461875" cy="300082"/>
          </a:xfrm>
          <a:prstGeom prst="rect">
            <a:avLst/>
          </a:prstGeom>
          <a:solidFill>
            <a:srgbClr val="FFC000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de-DE" sz="1500" dirty="0"/>
              <a:t>Ethikkommission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3866547" y="2484572"/>
            <a:ext cx="1862593" cy="7617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de-DE" sz="1500" dirty="0"/>
              <a:t>Konzept für </a:t>
            </a:r>
          </a:p>
          <a:p>
            <a:r>
              <a:rPr lang="de-DE" sz="1500" dirty="0"/>
              <a:t>Datenverarbeitungs-</a:t>
            </a:r>
          </a:p>
          <a:p>
            <a:pPr algn="ctr"/>
            <a:r>
              <a:rPr lang="de-DE" sz="1500" dirty="0"/>
              <a:t>Workflow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705480" y="3084301"/>
            <a:ext cx="1919885" cy="1223412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de-DE" sz="4500" dirty="0">
                <a:solidFill>
                  <a:srgbClr val="FF0000"/>
                </a:solidFill>
              </a:rPr>
              <a:t>§</a:t>
            </a:r>
          </a:p>
          <a:p>
            <a:pPr algn="ctr"/>
            <a:r>
              <a:rPr lang="de-DE" sz="1500" dirty="0">
                <a:solidFill>
                  <a:srgbClr val="FF0000"/>
                </a:solidFill>
              </a:rPr>
              <a:t>Gesetzliche Vorgaben</a:t>
            </a:r>
          </a:p>
          <a:p>
            <a:pPr algn="ctr"/>
            <a:r>
              <a:rPr lang="de-DE" sz="1500" dirty="0">
                <a:solidFill>
                  <a:srgbClr val="FF0000"/>
                </a:solidFill>
              </a:rPr>
              <a:t>und Betroffenenrechte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6944240" y="1032073"/>
            <a:ext cx="1149417" cy="367151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txBody>
          <a:bodyPr wrap="none" lIns="68580" tIns="67500" rIns="68580" bIns="67500" rtlCol="0">
            <a:spAutoFit/>
          </a:bodyPr>
          <a:lstStyle/>
          <a:p>
            <a:pPr algn="ctr"/>
            <a:r>
              <a:rPr lang="de-DE" sz="1500" dirty="0"/>
              <a:t>Förderantrag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5732228" y="3913043"/>
            <a:ext cx="1864485" cy="5309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de-DE" sz="1500" dirty="0" smtClean="0"/>
              <a:t>Dokumentation der</a:t>
            </a:r>
            <a:endParaRPr lang="de-DE" sz="1500" dirty="0"/>
          </a:p>
          <a:p>
            <a:pPr algn="ctr"/>
            <a:r>
              <a:rPr lang="de-DE" sz="1500" dirty="0" smtClean="0"/>
              <a:t>Verarbeitungstätigkeit</a:t>
            </a:r>
            <a:endParaRPr lang="de-DE" sz="1500" dirty="0"/>
          </a:p>
        </p:txBody>
      </p:sp>
      <p:cxnSp>
        <p:nvCxnSpPr>
          <p:cNvPr id="36" name="Gerade Verbindung mit Pfeil 35"/>
          <p:cNvCxnSpPr/>
          <p:nvPr/>
        </p:nvCxnSpPr>
        <p:spPr>
          <a:xfrm flipV="1">
            <a:off x="2789802" y="3030295"/>
            <a:ext cx="1045310" cy="378042"/>
          </a:xfrm>
          <a:prstGeom prst="straightConnector1">
            <a:avLst/>
          </a:prstGeom>
          <a:ln w="177800">
            <a:solidFill>
              <a:schemeClr val="tx2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 flipV="1">
            <a:off x="5702551" y="1308370"/>
            <a:ext cx="1193569" cy="1057375"/>
          </a:xfrm>
          <a:prstGeom prst="straightConnector1">
            <a:avLst/>
          </a:prstGeom>
          <a:ln w="177800">
            <a:solidFill>
              <a:schemeClr val="tx2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>
            <a:off x="5729140" y="3315398"/>
            <a:ext cx="211012" cy="524987"/>
          </a:xfrm>
          <a:prstGeom prst="straightConnector1">
            <a:avLst/>
          </a:prstGeom>
          <a:ln w="177800">
            <a:solidFill>
              <a:schemeClr val="tx2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4760753" y="1642263"/>
            <a:ext cx="129037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de-DE" sz="1200" dirty="0" smtClean="0"/>
              <a:t>Stellungnahme oder Votum</a:t>
            </a:r>
            <a:endParaRPr lang="de-DE" sz="1200" dirty="0"/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3462766" y="2459089"/>
            <a:ext cx="372346" cy="216024"/>
          </a:xfrm>
          <a:prstGeom prst="straightConnector1">
            <a:avLst/>
          </a:prstGeom>
          <a:ln w="381000">
            <a:solidFill>
              <a:schemeClr val="tx2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 flipV="1">
            <a:off x="5853346" y="1861555"/>
            <a:ext cx="1042774" cy="705546"/>
          </a:xfrm>
          <a:prstGeom prst="straightConnector1">
            <a:avLst/>
          </a:prstGeom>
          <a:ln w="177800">
            <a:solidFill>
              <a:schemeClr val="tx2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6944240" y="1502485"/>
            <a:ext cx="1211164" cy="53091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de-DE" sz="1500" dirty="0"/>
              <a:t>Einwilligungs-</a:t>
            </a:r>
          </a:p>
          <a:p>
            <a:pPr algn="ctr"/>
            <a:r>
              <a:rPr lang="de-DE" sz="1500" dirty="0" err="1"/>
              <a:t>erklärung</a:t>
            </a:r>
            <a:endParaRPr lang="de-DE" sz="1500" dirty="0"/>
          </a:p>
        </p:txBody>
      </p:sp>
      <p:cxnSp>
        <p:nvCxnSpPr>
          <p:cNvPr id="41" name="Gerade Verbindung mit Pfeil 40"/>
          <p:cNvCxnSpPr/>
          <p:nvPr/>
        </p:nvCxnSpPr>
        <p:spPr>
          <a:xfrm>
            <a:off x="5868144" y="3192313"/>
            <a:ext cx="1027976" cy="442694"/>
          </a:xfrm>
          <a:prstGeom prst="straightConnector1">
            <a:avLst/>
          </a:prstGeom>
          <a:ln w="177800">
            <a:solidFill>
              <a:schemeClr val="tx2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6944240" y="3472083"/>
            <a:ext cx="839076" cy="3671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lIns="68580" tIns="67500" rIns="68580" bIns="67500" rtlCol="0">
            <a:spAutoFit/>
          </a:bodyPr>
          <a:lstStyle/>
          <a:p>
            <a:pPr algn="ctr"/>
            <a:r>
              <a:rPr lang="de-DE" sz="1500" dirty="0"/>
              <a:t>Software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000" dirty="0" smtClean="0"/>
              <a:t>Datenverarbeitungs-Workflow entwickeln</a:t>
            </a:r>
            <a:endParaRPr lang="de-DE" sz="2000" dirty="0"/>
          </a:p>
        </p:txBody>
      </p:sp>
      <p:cxnSp>
        <p:nvCxnSpPr>
          <p:cNvPr id="43" name="Gerade Verbindung mit Pfeil 42"/>
          <p:cNvCxnSpPr/>
          <p:nvPr/>
        </p:nvCxnSpPr>
        <p:spPr>
          <a:xfrm flipV="1">
            <a:off x="4139952" y="1697266"/>
            <a:ext cx="0" cy="727246"/>
          </a:xfrm>
          <a:prstGeom prst="straightConnector1">
            <a:avLst/>
          </a:prstGeom>
          <a:ln w="177800">
            <a:solidFill>
              <a:schemeClr val="tx2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>
            <a:off x="4644008" y="1752153"/>
            <a:ext cx="0" cy="672359"/>
          </a:xfrm>
          <a:prstGeom prst="straightConnector1">
            <a:avLst/>
          </a:prstGeom>
          <a:ln w="177800">
            <a:solidFill>
              <a:schemeClr val="tx2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 flipV="1">
            <a:off x="5940152" y="2484573"/>
            <a:ext cx="955968" cy="286264"/>
          </a:xfrm>
          <a:prstGeom prst="straightConnector1">
            <a:avLst/>
          </a:prstGeom>
          <a:ln w="177800">
            <a:solidFill>
              <a:schemeClr val="tx2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45"/>
          <p:cNvSpPr txBox="1"/>
          <p:nvPr/>
        </p:nvSpPr>
        <p:spPr>
          <a:xfrm>
            <a:off x="6944240" y="2136661"/>
            <a:ext cx="1948240" cy="53091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de-DE" sz="1500" dirty="0" smtClean="0"/>
              <a:t>Datenschutzhinweise</a:t>
            </a:r>
          </a:p>
          <a:p>
            <a:pPr algn="ctr"/>
            <a:r>
              <a:rPr lang="de-DE" sz="1500" dirty="0" smtClean="0"/>
              <a:t>(Informationspflicht)</a:t>
            </a:r>
            <a:endParaRPr lang="de-DE" sz="1500" dirty="0"/>
          </a:p>
        </p:txBody>
      </p:sp>
      <p:cxnSp>
        <p:nvCxnSpPr>
          <p:cNvPr id="57" name="Gerade Verbindung mit Pfeil 56"/>
          <p:cNvCxnSpPr/>
          <p:nvPr/>
        </p:nvCxnSpPr>
        <p:spPr>
          <a:xfrm>
            <a:off x="5940152" y="2976289"/>
            <a:ext cx="955968" cy="108012"/>
          </a:xfrm>
          <a:prstGeom prst="straightConnector1">
            <a:avLst/>
          </a:prstGeom>
          <a:ln w="177800">
            <a:solidFill>
              <a:schemeClr val="tx2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feld 59"/>
          <p:cNvSpPr txBox="1"/>
          <p:nvPr/>
        </p:nvSpPr>
        <p:spPr>
          <a:xfrm>
            <a:off x="6935135" y="2770837"/>
            <a:ext cx="1642757" cy="5979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lIns="68580" tIns="67500" rIns="68580" bIns="67500" rtlCol="0">
            <a:spAutoFit/>
          </a:bodyPr>
          <a:lstStyle/>
          <a:p>
            <a:pPr algn="ctr"/>
            <a:r>
              <a:rPr lang="de-DE" sz="1500" dirty="0" smtClean="0"/>
              <a:t>Evtl. Datenschutz-</a:t>
            </a:r>
          </a:p>
          <a:p>
            <a:pPr algn="ctr"/>
            <a:r>
              <a:rPr lang="de-DE" sz="1500" dirty="0" smtClean="0"/>
              <a:t>Folgenabschätzung</a:t>
            </a:r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181999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/>
          <p:cNvSpPr/>
          <p:nvPr/>
        </p:nvSpPr>
        <p:spPr>
          <a:xfrm>
            <a:off x="306152" y="2211710"/>
            <a:ext cx="8658336" cy="1872208"/>
          </a:xfrm>
          <a:custGeom>
            <a:avLst/>
            <a:gdLst>
              <a:gd name="connsiteX0" fmla="*/ 0 w 8460940"/>
              <a:gd name="connsiteY0" fmla="*/ 37055 h 222325"/>
              <a:gd name="connsiteX1" fmla="*/ 37055 w 8460940"/>
              <a:gd name="connsiteY1" fmla="*/ 0 h 222325"/>
              <a:gd name="connsiteX2" fmla="*/ 8423885 w 8460940"/>
              <a:gd name="connsiteY2" fmla="*/ 0 h 222325"/>
              <a:gd name="connsiteX3" fmla="*/ 8460940 w 8460940"/>
              <a:gd name="connsiteY3" fmla="*/ 37055 h 222325"/>
              <a:gd name="connsiteX4" fmla="*/ 8460940 w 8460940"/>
              <a:gd name="connsiteY4" fmla="*/ 185270 h 222325"/>
              <a:gd name="connsiteX5" fmla="*/ 8423885 w 8460940"/>
              <a:gd name="connsiteY5" fmla="*/ 222325 h 222325"/>
              <a:gd name="connsiteX6" fmla="*/ 37055 w 8460940"/>
              <a:gd name="connsiteY6" fmla="*/ 222325 h 222325"/>
              <a:gd name="connsiteX7" fmla="*/ 0 w 8460940"/>
              <a:gd name="connsiteY7" fmla="*/ 185270 h 222325"/>
              <a:gd name="connsiteX8" fmla="*/ 0 w 8460940"/>
              <a:gd name="connsiteY8" fmla="*/ 37055 h 22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0940" h="222325">
                <a:moveTo>
                  <a:pt x="0" y="37055"/>
                </a:moveTo>
                <a:cubicBezTo>
                  <a:pt x="0" y="16590"/>
                  <a:pt x="16590" y="0"/>
                  <a:pt x="37055" y="0"/>
                </a:cubicBezTo>
                <a:lnTo>
                  <a:pt x="8423885" y="0"/>
                </a:lnTo>
                <a:cubicBezTo>
                  <a:pt x="8444350" y="0"/>
                  <a:pt x="8460940" y="16590"/>
                  <a:pt x="8460940" y="37055"/>
                </a:cubicBezTo>
                <a:lnTo>
                  <a:pt x="8460940" y="185270"/>
                </a:lnTo>
                <a:cubicBezTo>
                  <a:pt x="8460940" y="205735"/>
                  <a:pt x="8444350" y="222325"/>
                  <a:pt x="8423885" y="222325"/>
                </a:cubicBezTo>
                <a:lnTo>
                  <a:pt x="37055" y="222325"/>
                </a:lnTo>
                <a:cubicBezTo>
                  <a:pt x="16590" y="222325"/>
                  <a:pt x="0" y="205735"/>
                  <a:pt x="0" y="185270"/>
                </a:cubicBezTo>
                <a:lnTo>
                  <a:pt x="0" y="37055"/>
                </a:lnTo>
                <a:close/>
              </a:path>
            </a:pathLst>
          </a:custGeom>
          <a:noFill/>
          <a:scene3d>
            <a:camera prst="orthographicFront"/>
            <a:lightRig rig="chilly" dir="t"/>
          </a:scene3d>
          <a:sp3d prstMaterial="matte"/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193" tIns="64193" rIns="64193" bIns="64193" numCol="1" spcCol="1270" anchor="t" anchorCtr="0">
            <a:no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622300">
              <a:spcBef>
                <a:spcPct val="0"/>
              </a:spcBef>
              <a:spcAft>
                <a:spcPts val="600"/>
              </a:spcAft>
            </a:pPr>
            <a:r>
              <a:rPr lang="de-DE" sz="5400" dirty="0" smtClean="0">
                <a:solidFill>
                  <a:srgbClr val="89BA17"/>
                </a:solidFill>
                <a:latin typeface="Arial"/>
                <a:cs typeface="Arial"/>
              </a:rPr>
              <a:t>Umfragen</a:t>
            </a:r>
            <a:endParaRPr lang="de-DE" sz="3200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756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LimeSurvey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755576" y="820018"/>
            <a:ext cx="7759575" cy="3263900"/>
          </a:xfrm>
        </p:spPr>
        <p:txBody>
          <a:bodyPr>
            <a:noAutofit/>
          </a:bodyPr>
          <a:lstStyle/>
          <a:p>
            <a:r>
              <a:rPr lang="de-DE" sz="2000" dirty="0" smtClean="0"/>
              <a:t>Webbasierte Umfragen einfach und schnell</a:t>
            </a:r>
          </a:p>
          <a:p>
            <a:r>
              <a:rPr lang="de-DE" sz="2000" dirty="0" smtClean="0"/>
              <a:t>Umfrageseiten selbst erstellen</a:t>
            </a:r>
          </a:p>
          <a:p>
            <a:r>
              <a:rPr lang="de-DE" sz="2000" dirty="0" smtClean="0"/>
              <a:t>Web-Dienst vom ZIM gehostet</a:t>
            </a:r>
          </a:p>
          <a:p>
            <a:r>
              <a:rPr lang="de-DE" sz="2000" dirty="0" smtClean="0"/>
              <a:t>Vorausgefülltes ZENDAS-Formular für den Eintrag ins Verzeichnis der Verarbeitungstätigkeiten und weitere Info in Datenschutzmaske</a:t>
            </a:r>
          </a:p>
          <a:p>
            <a:r>
              <a:rPr lang="de-DE" sz="2000" dirty="0"/>
              <a:t>Studierende erbringen, wie bereits aus dem Prüfungsrecht folgt, </a:t>
            </a:r>
            <a:r>
              <a:rPr lang="de-DE" sz="2000" dirty="0" smtClean="0"/>
              <a:t>eigenständige </a:t>
            </a:r>
            <a:r>
              <a:rPr lang="de-DE" sz="2000" dirty="0"/>
              <a:t>(wissenschaftliche) Leistungen im eigenen Namen und gerade nicht in der Verantwortung der Universität. </a:t>
            </a:r>
            <a:r>
              <a:rPr lang="de-DE" sz="2000" dirty="0" smtClean="0"/>
              <a:t>Sie sind daher selbst verantwortlich für die Rechtmäßigkeit der Erfassung von Daten und deren Schutz.</a:t>
            </a:r>
          </a:p>
        </p:txBody>
      </p:sp>
      <p:sp>
        <p:nvSpPr>
          <p:cNvPr id="4" name="AutoShape 2" descr="LimeSurvey - Easy online survey t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LimeSurvey - Easy online survey too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8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Paradaten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31338" y="699542"/>
            <a:ext cx="4070276" cy="35194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1800" dirty="0" smtClean="0"/>
              <a:t>Entstehen bei der Befragung von Personen nebenher</a:t>
            </a:r>
          </a:p>
          <a:p>
            <a:pPr lvl="1">
              <a:spcBef>
                <a:spcPts val="0"/>
              </a:spcBef>
            </a:pPr>
            <a:r>
              <a:rPr lang="de-DE" sz="1500" dirty="0" smtClean="0"/>
              <a:t>Codebücher</a:t>
            </a:r>
          </a:p>
          <a:p>
            <a:pPr lvl="1">
              <a:spcBef>
                <a:spcPts val="0"/>
              </a:spcBef>
            </a:pPr>
            <a:r>
              <a:rPr lang="de-DE" sz="1500" dirty="0" smtClean="0"/>
              <a:t>Transkriptionsmanuale</a:t>
            </a:r>
          </a:p>
          <a:p>
            <a:pPr lvl="1">
              <a:spcBef>
                <a:spcPts val="0"/>
              </a:spcBef>
            </a:pPr>
            <a:r>
              <a:rPr lang="de-DE" sz="1500" dirty="0" smtClean="0"/>
              <a:t>Interviewschemata</a:t>
            </a:r>
          </a:p>
          <a:p>
            <a:pPr lvl="1">
              <a:spcBef>
                <a:spcPts val="0"/>
              </a:spcBef>
            </a:pPr>
            <a:r>
              <a:rPr lang="de-DE" sz="1500" dirty="0" smtClean="0"/>
              <a:t>Erhebungsinstrumente (Fragebögen, Leitlinien, …)</a:t>
            </a:r>
          </a:p>
          <a:p>
            <a:pPr lvl="1">
              <a:spcBef>
                <a:spcPts val="0"/>
              </a:spcBef>
            </a:pPr>
            <a:r>
              <a:rPr lang="de-DE" sz="1500" dirty="0" err="1" smtClean="0"/>
              <a:t>Intervieweranweisungen</a:t>
            </a:r>
            <a:endParaRPr lang="de-DE" sz="1500" dirty="0" smtClean="0"/>
          </a:p>
          <a:p>
            <a:pPr lvl="1">
              <a:spcBef>
                <a:spcPts val="0"/>
              </a:spcBef>
            </a:pPr>
            <a:r>
              <a:rPr lang="de-DE" sz="1500" dirty="0" smtClean="0"/>
              <a:t>Kontaktprotokolle</a:t>
            </a:r>
          </a:p>
          <a:p>
            <a:pPr lvl="1">
              <a:spcBef>
                <a:spcPts val="0"/>
              </a:spcBef>
            </a:pPr>
            <a:r>
              <a:rPr lang="de-DE" sz="1500" dirty="0" smtClean="0"/>
              <a:t>Kontextnotizen</a:t>
            </a:r>
          </a:p>
          <a:p>
            <a:pPr lvl="1">
              <a:spcBef>
                <a:spcPts val="0"/>
              </a:spcBef>
            </a:pPr>
            <a:r>
              <a:rPr lang="de-DE" sz="1500" dirty="0" smtClean="0"/>
              <a:t>Einwilligungserklärungen</a:t>
            </a:r>
          </a:p>
          <a:p>
            <a:pPr lvl="1">
              <a:spcBef>
                <a:spcPts val="0"/>
              </a:spcBef>
            </a:pPr>
            <a:r>
              <a:rPr lang="de-DE" sz="1500" dirty="0" smtClean="0"/>
              <a:t>Anonymisierungs- und </a:t>
            </a:r>
            <a:r>
              <a:rPr lang="de-DE" sz="1500" dirty="0" err="1" smtClean="0"/>
              <a:t>Pseudonymisierungsverfahren</a:t>
            </a:r>
            <a:endParaRPr lang="de-DE" sz="1500" dirty="0" smtClean="0"/>
          </a:p>
          <a:p>
            <a:pPr lvl="1">
              <a:spcBef>
                <a:spcPts val="0"/>
              </a:spcBef>
            </a:pPr>
            <a:r>
              <a:rPr lang="de-DE" sz="1500" dirty="0" smtClean="0"/>
              <a:t>QDA-Dateien (Qualitative Data Analysis)</a:t>
            </a:r>
          </a:p>
          <a:p>
            <a:pPr lvl="1">
              <a:spcBef>
                <a:spcPts val="0"/>
              </a:spcBef>
            </a:pPr>
            <a:r>
              <a:rPr lang="de-DE" sz="1500" dirty="0" smtClean="0"/>
              <a:t>Syntax</a:t>
            </a:r>
            <a:endParaRPr lang="de-DE" sz="2000" dirty="0" smtClean="0"/>
          </a:p>
          <a:p>
            <a:pPr>
              <a:spcBef>
                <a:spcPts val="0"/>
              </a:spcBef>
            </a:pPr>
            <a:endParaRPr lang="de-DE" sz="2000" dirty="0" smtClean="0"/>
          </a:p>
          <a:p>
            <a:pPr lvl="1">
              <a:spcBef>
                <a:spcPts val="0"/>
              </a:spcBef>
            </a:pPr>
            <a:endParaRPr lang="de-DE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5076056" y="699542"/>
            <a:ext cx="36724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Sollten ebenfalls gespeichert werden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Urheberrechtlich geschützt. Falls Nachnutzung ermöglicht werden soll, Lizenz vergeben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Im Datenmanagementplan thematisieren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283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/>
          <p:cNvSpPr/>
          <p:nvPr/>
        </p:nvSpPr>
        <p:spPr>
          <a:xfrm>
            <a:off x="306152" y="1347614"/>
            <a:ext cx="8658336" cy="1872208"/>
          </a:xfrm>
          <a:custGeom>
            <a:avLst/>
            <a:gdLst>
              <a:gd name="connsiteX0" fmla="*/ 0 w 8460940"/>
              <a:gd name="connsiteY0" fmla="*/ 37055 h 222325"/>
              <a:gd name="connsiteX1" fmla="*/ 37055 w 8460940"/>
              <a:gd name="connsiteY1" fmla="*/ 0 h 222325"/>
              <a:gd name="connsiteX2" fmla="*/ 8423885 w 8460940"/>
              <a:gd name="connsiteY2" fmla="*/ 0 h 222325"/>
              <a:gd name="connsiteX3" fmla="*/ 8460940 w 8460940"/>
              <a:gd name="connsiteY3" fmla="*/ 37055 h 222325"/>
              <a:gd name="connsiteX4" fmla="*/ 8460940 w 8460940"/>
              <a:gd name="connsiteY4" fmla="*/ 185270 h 222325"/>
              <a:gd name="connsiteX5" fmla="*/ 8423885 w 8460940"/>
              <a:gd name="connsiteY5" fmla="*/ 222325 h 222325"/>
              <a:gd name="connsiteX6" fmla="*/ 37055 w 8460940"/>
              <a:gd name="connsiteY6" fmla="*/ 222325 h 222325"/>
              <a:gd name="connsiteX7" fmla="*/ 0 w 8460940"/>
              <a:gd name="connsiteY7" fmla="*/ 185270 h 222325"/>
              <a:gd name="connsiteX8" fmla="*/ 0 w 8460940"/>
              <a:gd name="connsiteY8" fmla="*/ 37055 h 22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0940" h="222325">
                <a:moveTo>
                  <a:pt x="0" y="37055"/>
                </a:moveTo>
                <a:cubicBezTo>
                  <a:pt x="0" y="16590"/>
                  <a:pt x="16590" y="0"/>
                  <a:pt x="37055" y="0"/>
                </a:cubicBezTo>
                <a:lnTo>
                  <a:pt x="8423885" y="0"/>
                </a:lnTo>
                <a:cubicBezTo>
                  <a:pt x="8444350" y="0"/>
                  <a:pt x="8460940" y="16590"/>
                  <a:pt x="8460940" y="37055"/>
                </a:cubicBezTo>
                <a:lnTo>
                  <a:pt x="8460940" y="185270"/>
                </a:lnTo>
                <a:cubicBezTo>
                  <a:pt x="8460940" y="205735"/>
                  <a:pt x="8444350" y="222325"/>
                  <a:pt x="8423885" y="222325"/>
                </a:cubicBezTo>
                <a:lnTo>
                  <a:pt x="37055" y="222325"/>
                </a:lnTo>
                <a:cubicBezTo>
                  <a:pt x="16590" y="222325"/>
                  <a:pt x="0" y="205735"/>
                  <a:pt x="0" y="185270"/>
                </a:cubicBezTo>
                <a:lnTo>
                  <a:pt x="0" y="37055"/>
                </a:lnTo>
                <a:close/>
              </a:path>
            </a:pathLst>
          </a:custGeom>
          <a:noFill/>
          <a:scene3d>
            <a:camera prst="orthographicFront"/>
            <a:lightRig rig="chilly" dir="t"/>
          </a:scene3d>
          <a:sp3d prstMaterial="matte"/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193" tIns="64193" rIns="64193" bIns="64193" numCol="1" spcCol="1270" anchor="t" anchorCtr="0">
            <a:no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622300">
              <a:spcBef>
                <a:spcPct val="0"/>
              </a:spcBef>
              <a:spcAft>
                <a:spcPts val="600"/>
              </a:spcAft>
            </a:pPr>
            <a:r>
              <a:rPr lang="de-DE" sz="5400" dirty="0" smtClean="0">
                <a:solidFill>
                  <a:srgbClr val="89BA17"/>
                </a:solidFill>
                <a:latin typeface="Arial"/>
                <a:cs typeface="Arial"/>
              </a:rPr>
              <a:t>Erschwerung der Zuordnung von qualitativen Daten mit </a:t>
            </a:r>
            <a:r>
              <a:rPr lang="de-DE" sz="5400" dirty="0" err="1" smtClean="0">
                <a:solidFill>
                  <a:srgbClr val="89BA17"/>
                </a:solidFill>
                <a:latin typeface="Arial"/>
                <a:cs typeface="Arial"/>
              </a:rPr>
              <a:t>QualiAnon</a:t>
            </a:r>
            <a:endParaRPr lang="de-DE" sz="3200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21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de-DE" dirty="0">
                <a:latin typeface="Arial"/>
                <a:cs typeface="Arial"/>
              </a:rPr>
              <a:t>Erschwerung der Zuordnung von qualitativen Daten mit </a:t>
            </a:r>
            <a:r>
              <a:rPr lang="de-DE" dirty="0" err="1" smtClean="0">
                <a:latin typeface="Arial"/>
                <a:cs typeface="Arial"/>
              </a:rPr>
              <a:t>QualiAnon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39552" y="843558"/>
            <a:ext cx="8065157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000" dirty="0" smtClean="0"/>
              <a:t>Qualitative Daten schwerer zu anonymisieren.</a:t>
            </a:r>
          </a:p>
          <a:p>
            <a:pPr>
              <a:spcAft>
                <a:spcPts val="1200"/>
              </a:spcAft>
            </a:pPr>
            <a:r>
              <a:rPr lang="de-DE" sz="2000" dirty="0" err="1" smtClean="0"/>
              <a:t>QualiAnon</a:t>
            </a:r>
            <a:r>
              <a:rPr lang="de-DE" sz="2000" dirty="0" smtClean="0"/>
              <a:t> vom </a:t>
            </a:r>
            <a:r>
              <a:rPr lang="de-DE" sz="2000" dirty="0" err="1" smtClean="0"/>
              <a:t>QualiService</a:t>
            </a:r>
            <a:r>
              <a:rPr lang="de-DE" sz="2000" dirty="0"/>
              <a:t> </a:t>
            </a:r>
            <a:r>
              <a:rPr lang="de-DE" sz="2000" dirty="0" smtClean="0"/>
              <a:t>(Forschungsdatenzentrum </a:t>
            </a:r>
            <a:r>
              <a:rPr lang="de-DE" sz="2000" dirty="0"/>
              <a:t>für qualitative</a:t>
            </a:r>
            <a:br>
              <a:rPr lang="de-DE" sz="2000" dirty="0"/>
            </a:br>
            <a:r>
              <a:rPr lang="de-DE" sz="2000" dirty="0"/>
              <a:t>sozialwissenschaftliche </a:t>
            </a:r>
            <a:r>
              <a:rPr lang="de-DE" sz="2000" dirty="0" smtClean="0"/>
              <a:t>Forschungsdaten) kann dabei Unterstützung leisten: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Einfache Installation nach Nutzungswunsch per E-Mail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/>
              <a:t>Setzt installiertes Oracle Java </a:t>
            </a:r>
            <a:r>
              <a:rPr lang="de-DE" sz="2000" smtClean="0"/>
              <a:t>voraus</a:t>
            </a:r>
            <a:endParaRPr lang="de-DE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Protokollierte Ersetzungen in Texten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Standardvokabulare für Orte und Berufe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r>
              <a:rPr lang="de-DE" sz="1600" dirty="0"/>
              <a:t>Tom Nicolai, Kati </a:t>
            </a:r>
            <a:r>
              <a:rPr lang="de-DE" sz="1600" dirty="0" err="1"/>
              <a:t>Mozygemba</a:t>
            </a:r>
            <a:r>
              <a:rPr lang="de-DE" sz="1600" dirty="0"/>
              <a:t>, Susanne </a:t>
            </a:r>
            <a:r>
              <a:rPr lang="de-DE" sz="1600" dirty="0" err="1"/>
              <a:t>Kretzer</a:t>
            </a:r>
            <a:r>
              <a:rPr lang="de-DE" sz="1600" dirty="0"/>
              <a:t>, Betina </a:t>
            </a:r>
            <a:r>
              <a:rPr lang="de-DE" sz="1600" dirty="0" err="1"/>
              <a:t>Hollstein</a:t>
            </a:r>
            <a:r>
              <a:rPr lang="de-DE" sz="1600" dirty="0"/>
              <a:t> (2021): 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 smtClean="0"/>
              <a:t>QualiAnon</a:t>
            </a:r>
            <a:r>
              <a:rPr lang="de-DE" sz="1600" dirty="0" smtClean="0"/>
              <a:t> </a:t>
            </a:r>
            <a:r>
              <a:rPr lang="de-DE" sz="1600" dirty="0"/>
              <a:t>- </a:t>
            </a:r>
            <a:r>
              <a:rPr lang="de-DE" sz="1600" dirty="0" err="1"/>
              <a:t>Qualiservice</a:t>
            </a:r>
            <a:r>
              <a:rPr lang="de-DE" sz="1600" dirty="0"/>
              <a:t> </a:t>
            </a:r>
            <a:r>
              <a:rPr lang="de-DE" sz="1600" dirty="0" err="1"/>
              <a:t>tool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anonymizing</a:t>
            </a:r>
            <a:r>
              <a:rPr lang="de-DE" sz="1600" dirty="0"/>
              <a:t> </a:t>
            </a:r>
            <a:r>
              <a:rPr lang="de-DE" sz="1600" dirty="0" err="1"/>
              <a:t>text</a:t>
            </a:r>
            <a:r>
              <a:rPr lang="de-DE" sz="1600" dirty="0"/>
              <a:t> </a:t>
            </a:r>
            <a:r>
              <a:rPr lang="de-DE" sz="1600" dirty="0" err="1"/>
              <a:t>data</a:t>
            </a:r>
            <a:r>
              <a:rPr lang="de-DE" sz="1600" dirty="0"/>
              <a:t>. </a:t>
            </a:r>
            <a:r>
              <a:rPr lang="de-DE" sz="1600" dirty="0" err="1"/>
              <a:t>Qualiservice</a:t>
            </a:r>
            <a:r>
              <a:rPr lang="de-DE" sz="1600" dirty="0"/>
              <a:t>. </a:t>
            </a:r>
            <a:r>
              <a:rPr lang="de-DE" sz="1600" dirty="0" smtClean="0"/>
              <a:t>University </a:t>
            </a:r>
            <a:r>
              <a:rPr lang="de-DE" sz="1600" dirty="0" err="1"/>
              <a:t>of</a:t>
            </a:r>
            <a:r>
              <a:rPr lang="de-DE" sz="1600" dirty="0"/>
              <a:t> Bremen. </a:t>
            </a:r>
            <a:endParaRPr lang="de-DE" sz="1600" dirty="0" smtClean="0"/>
          </a:p>
          <a:p>
            <a:r>
              <a:rPr lang="de-DE" sz="1600" dirty="0"/>
              <a:t>Wollen Sie </a:t>
            </a:r>
            <a:r>
              <a:rPr lang="de-DE" sz="1600" dirty="0" err="1"/>
              <a:t>QualiAnon</a:t>
            </a:r>
            <a:r>
              <a:rPr lang="de-DE" sz="1600" dirty="0"/>
              <a:t> testen, schreiben Sie </a:t>
            </a:r>
            <a:r>
              <a:rPr lang="de-DE" sz="1600" dirty="0" smtClean="0"/>
              <a:t>eine </a:t>
            </a:r>
            <a:r>
              <a:rPr lang="de-DE" sz="1600" dirty="0"/>
              <a:t>Nachricht an </a:t>
            </a:r>
            <a:r>
              <a:rPr lang="de-DE" sz="1600" dirty="0">
                <a:hlinkClick r:id="rId2"/>
              </a:rPr>
              <a:t>qualianon@uni-bremen.de</a:t>
            </a:r>
            <a:r>
              <a:rPr lang="de-DE" sz="1600" dirty="0"/>
              <a:t>.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1197768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Arbeit mit </a:t>
            </a:r>
            <a:r>
              <a:rPr lang="de-DE" dirty="0" err="1" smtClean="0"/>
              <a:t>QualiAnon</a:t>
            </a:r>
            <a:r>
              <a:rPr lang="de-DE" dirty="0" smtClean="0"/>
              <a:t>: Schritte</a:t>
            </a:r>
            <a:endParaRPr lang="de-DE" dirty="0"/>
          </a:p>
        </p:txBody>
      </p:sp>
      <p:sp>
        <p:nvSpPr>
          <p:cNvPr id="3" name="Flussdiagramm: Dokument 2"/>
          <p:cNvSpPr/>
          <p:nvPr/>
        </p:nvSpPr>
        <p:spPr>
          <a:xfrm>
            <a:off x="353110" y="1635646"/>
            <a:ext cx="1188132" cy="1584176"/>
          </a:xfrm>
          <a:prstGeom prst="flowChartDocumen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Eingekerbter Richtungspfeil 3"/>
          <p:cNvSpPr/>
          <p:nvPr/>
        </p:nvSpPr>
        <p:spPr>
          <a:xfrm>
            <a:off x="1638083" y="1635646"/>
            <a:ext cx="1872208" cy="129614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Eingekerbter Richtungspfeil 4"/>
          <p:cNvSpPr/>
          <p:nvPr/>
        </p:nvSpPr>
        <p:spPr>
          <a:xfrm>
            <a:off x="2997392" y="1635646"/>
            <a:ext cx="1872208" cy="129614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Eingekerbter Richtungspfeil 5"/>
          <p:cNvSpPr/>
          <p:nvPr/>
        </p:nvSpPr>
        <p:spPr>
          <a:xfrm>
            <a:off x="4361059" y="1635646"/>
            <a:ext cx="1872208" cy="129614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Eingekerbter Richtungspfeil 6"/>
          <p:cNvSpPr/>
          <p:nvPr/>
        </p:nvSpPr>
        <p:spPr>
          <a:xfrm>
            <a:off x="5720368" y="1635646"/>
            <a:ext cx="1872208" cy="129614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03968" y="213970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Unanonymisierter</a:t>
            </a:r>
            <a:r>
              <a:rPr lang="de-DE" sz="1200" dirty="0" smtClean="0"/>
              <a:t> </a:t>
            </a:r>
          </a:p>
          <a:p>
            <a:r>
              <a:rPr lang="de-DE" sz="1200" dirty="0" smtClean="0"/>
              <a:t>Text</a:t>
            </a:r>
            <a:endParaRPr lang="de-DE" sz="1200" dirty="0"/>
          </a:p>
        </p:txBody>
      </p:sp>
      <p:sp>
        <p:nvSpPr>
          <p:cNvPr id="10" name="Flussdiagramm: Dokument 9"/>
          <p:cNvSpPr/>
          <p:nvPr/>
        </p:nvSpPr>
        <p:spPr>
          <a:xfrm>
            <a:off x="7661105" y="1578446"/>
            <a:ext cx="1188132" cy="1584176"/>
          </a:xfrm>
          <a:prstGeom prst="flowChartDocumen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7668344" y="205288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A</a:t>
            </a:r>
            <a:r>
              <a:rPr lang="de-DE" sz="1200" dirty="0" smtClean="0"/>
              <a:t>nonymisierter </a:t>
            </a:r>
          </a:p>
          <a:p>
            <a:r>
              <a:rPr lang="de-DE" sz="1200" dirty="0" smtClean="0"/>
              <a:t>Text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2435826" y="2153109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Import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582299" y="1955662"/>
            <a:ext cx="1005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Kategorien </a:t>
            </a:r>
            <a:r>
              <a:rPr lang="de-DE" sz="1200" dirty="0">
                <a:solidFill>
                  <a:schemeClr val="bg1"/>
                </a:solidFill>
              </a:rPr>
              <a:t/>
            </a:r>
            <a:br>
              <a:rPr lang="de-DE" sz="1200" dirty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definieren </a:t>
            </a:r>
            <a:br>
              <a:rPr lang="de-DE" sz="12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für Ersetzung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022459" y="2060775"/>
            <a:ext cx="904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Ersetzung</a:t>
            </a:r>
            <a:br>
              <a:rPr lang="de-DE" sz="12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vornehmen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462619" y="2153109"/>
            <a:ext cx="59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Export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10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Uni_Panorama.jpg"/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3" name="Freihandform 2"/>
          <p:cNvSpPr/>
          <p:nvPr/>
        </p:nvSpPr>
        <p:spPr>
          <a:xfrm>
            <a:off x="1604449" y="867450"/>
            <a:ext cx="6037737" cy="260829"/>
          </a:xfrm>
          <a:custGeom>
            <a:avLst/>
            <a:gdLst>
              <a:gd name="connsiteX0" fmla="*/ 0 w 8460940"/>
              <a:gd name="connsiteY0" fmla="*/ 37055 h 222325"/>
              <a:gd name="connsiteX1" fmla="*/ 37055 w 8460940"/>
              <a:gd name="connsiteY1" fmla="*/ 0 h 222325"/>
              <a:gd name="connsiteX2" fmla="*/ 8423885 w 8460940"/>
              <a:gd name="connsiteY2" fmla="*/ 0 h 222325"/>
              <a:gd name="connsiteX3" fmla="*/ 8460940 w 8460940"/>
              <a:gd name="connsiteY3" fmla="*/ 37055 h 222325"/>
              <a:gd name="connsiteX4" fmla="*/ 8460940 w 8460940"/>
              <a:gd name="connsiteY4" fmla="*/ 185270 h 222325"/>
              <a:gd name="connsiteX5" fmla="*/ 8423885 w 8460940"/>
              <a:gd name="connsiteY5" fmla="*/ 222325 h 222325"/>
              <a:gd name="connsiteX6" fmla="*/ 37055 w 8460940"/>
              <a:gd name="connsiteY6" fmla="*/ 222325 h 222325"/>
              <a:gd name="connsiteX7" fmla="*/ 0 w 8460940"/>
              <a:gd name="connsiteY7" fmla="*/ 185270 h 222325"/>
              <a:gd name="connsiteX8" fmla="*/ 0 w 8460940"/>
              <a:gd name="connsiteY8" fmla="*/ 37055 h 22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0940" h="222325">
                <a:moveTo>
                  <a:pt x="0" y="37055"/>
                </a:moveTo>
                <a:cubicBezTo>
                  <a:pt x="0" y="16590"/>
                  <a:pt x="16590" y="0"/>
                  <a:pt x="37055" y="0"/>
                </a:cubicBezTo>
                <a:lnTo>
                  <a:pt x="8423885" y="0"/>
                </a:lnTo>
                <a:cubicBezTo>
                  <a:pt x="8444350" y="0"/>
                  <a:pt x="8460940" y="16590"/>
                  <a:pt x="8460940" y="37055"/>
                </a:cubicBezTo>
                <a:lnTo>
                  <a:pt x="8460940" y="185270"/>
                </a:lnTo>
                <a:cubicBezTo>
                  <a:pt x="8460940" y="205735"/>
                  <a:pt x="8444350" y="222325"/>
                  <a:pt x="8423885" y="222325"/>
                </a:cubicBezTo>
                <a:lnTo>
                  <a:pt x="37055" y="222325"/>
                </a:lnTo>
                <a:cubicBezTo>
                  <a:pt x="16590" y="222325"/>
                  <a:pt x="0" y="205735"/>
                  <a:pt x="0" y="185270"/>
                </a:cubicBezTo>
                <a:lnTo>
                  <a:pt x="0" y="37055"/>
                </a:lnTo>
                <a:close/>
              </a:path>
            </a:pathLst>
          </a:custGeom>
          <a:noFill/>
          <a:scene3d>
            <a:camera prst="orthographicFront"/>
            <a:lightRig rig="chilly" dir="t"/>
          </a:scene3d>
          <a:sp3d prstMaterial="matte">
            <a:bevelT w="127000" h="25400" prst="softRound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193" tIns="64193" rIns="64193" bIns="6419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800" dirty="0" smtClean="0">
                <a:solidFill>
                  <a:schemeClr val="bg1"/>
                </a:solidFill>
                <a:latin typeface="Arial"/>
                <a:cs typeface="Arial"/>
              </a:rPr>
              <a:t>Vielen Dank für Ihre Aufmerksamkeit!</a:t>
            </a:r>
            <a:endParaRPr lang="de-DE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416316" y="4299942"/>
            <a:ext cx="1727684" cy="540060"/>
          </a:xfrm>
          <a:prstGeom prst="rect">
            <a:avLst/>
          </a:prstGeom>
          <a:solidFill>
            <a:srgbClr val="89BA17"/>
          </a:solidFill>
          <a:ln>
            <a:noFill/>
          </a:ln>
          <a:effectLst>
            <a:outerShdw blurRad="136525" dist="63500" dir="2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pic>
        <p:nvPicPr>
          <p:cNvPr id="7" name="Bild 7" descr="BUW_Logo-weis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4018" y="4363291"/>
            <a:ext cx="1146086" cy="41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8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Heute: Datenschutz und Umfragen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407069"/>
              </p:ext>
            </p:extLst>
          </p:nvPr>
        </p:nvGraphicFramePr>
        <p:xfrm>
          <a:off x="467544" y="1254110"/>
          <a:ext cx="8411595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4667179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Thema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Inhalte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Datenschutz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Schutz </a:t>
                      </a:r>
                      <a:r>
                        <a:rPr lang="de-DE" dirty="0" smtClean="0"/>
                        <a:t>personenbezogener Daten in der Forschung, Pflichten, Organisation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Umfragen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Pseudonymisierung</a:t>
                      </a:r>
                      <a:r>
                        <a:rPr lang="de-DE" dirty="0" smtClean="0"/>
                        <a:t> und Getrenntspeicherung, </a:t>
                      </a:r>
                      <a:r>
                        <a:rPr lang="de-DE" dirty="0" err="1" smtClean="0"/>
                        <a:t>LimeSurvey</a:t>
                      </a:r>
                      <a:r>
                        <a:rPr lang="de-DE" dirty="0" smtClean="0"/>
                        <a:t>, Umfragebögen, Paradaten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Erschwerung der Zuordnung von qualitativen Daten mit </a:t>
                      </a:r>
                      <a:r>
                        <a:rPr lang="de-DE" dirty="0" err="1" smtClean="0"/>
                        <a:t>QualiAnon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Vorführung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08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/>
          <p:cNvSpPr/>
          <p:nvPr/>
        </p:nvSpPr>
        <p:spPr>
          <a:xfrm>
            <a:off x="306152" y="1347614"/>
            <a:ext cx="8658336" cy="1872208"/>
          </a:xfrm>
          <a:custGeom>
            <a:avLst/>
            <a:gdLst>
              <a:gd name="connsiteX0" fmla="*/ 0 w 8460940"/>
              <a:gd name="connsiteY0" fmla="*/ 37055 h 222325"/>
              <a:gd name="connsiteX1" fmla="*/ 37055 w 8460940"/>
              <a:gd name="connsiteY1" fmla="*/ 0 h 222325"/>
              <a:gd name="connsiteX2" fmla="*/ 8423885 w 8460940"/>
              <a:gd name="connsiteY2" fmla="*/ 0 h 222325"/>
              <a:gd name="connsiteX3" fmla="*/ 8460940 w 8460940"/>
              <a:gd name="connsiteY3" fmla="*/ 37055 h 222325"/>
              <a:gd name="connsiteX4" fmla="*/ 8460940 w 8460940"/>
              <a:gd name="connsiteY4" fmla="*/ 185270 h 222325"/>
              <a:gd name="connsiteX5" fmla="*/ 8423885 w 8460940"/>
              <a:gd name="connsiteY5" fmla="*/ 222325 h 222325"/>
              <a:gd name="connsiteX6" fmla="*/ 37055 w 8460940"/>
              <a:gd name="connsiteY6" fmla="*/ 222325 h 222325"/>
              <a:gd name="connsiteX7" fmla="*/ 0 w 8460940"/>
              <a:gd name="connsiteY7" fmla="*/ 185270 h 222325"/>
              <a:gd name="connsiteX8" fmla="*/ 0 w 8460940"/>
              <a:gd name="connsiteY8" fmla="*/ 37055 h 22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0940" h="222325">
                <a:moveTo>
                  <a:pt x="0" y="37055"/>
                </a:moveTo>
                <a:cubicBezTo>
                  <a:pt x="0" y="16590"/>
                  <a:pt x="16590" y="0"/>
                  <a:pt x="37055" y="0"/>
                </a:cubicBezTo>
                <a:lnTo>
                  <a:pt x="8423885" y="0"/>
                </a:lnTo>
                <a:cubicBezTo>
                  <a:pt x="8444350" y="0"/>
                  <a:pt x="8460940" y="16590"/>
                  <a:pt x="8460940" y="37055"/>
                </a:cubicBezTo>
                <a:lnTo>
                  <a:pt x="8460940" y="185270"/>
                </a:lnTo>
                <a:cubicBezTo>
                  <a:pt x="8460940" y="205735"/>
                  <a:pt x="8444350" y="222325"/>
                  <a:pt x="8423885" y="222325"/>
                </a:cubicBezTo>
                <a:lnTo>
                  <a:pt x="37055" y="222325"/>
                </a:lnTo>
                <a:cubicBezTo>
                  <a:pt x="16590" y="222325"/>
                  <a:pt x="0" y="205735"/>
                  <a:pt x="0" y="185270"/>
                </a:cubicBezTo>
                <a:lnTo>
                  <a:pt x="0" y="37055"/>
                </a:lnTo>
                <a:close/>
              </a:path>
            </a:pathLst>
          </a:custGeom>
          <a:noFill/>
          <a:scene3d>
            <a:camera prst="orthographicFront"/>
            <a:lightRig rig="chilly" dir="t"/>
          </a:scene3d>
          <a:sp3d prstMaterial="matte"/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193" tIns="64193" rIns="64193" bIns="64193" numCol="1" spcCol="1270" anchor="t" anchorCtr="0">
            <a:no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622300">
              <a:spcBef>
                <a:spcPct val="0"/>
              </a:spcBef>
              <a:spcAft>
                <a:spcPts val="600"/>
              </a:spcAft>
            </a:pPr>
            <a:r>
              <a:rPr lang="de-DE" sz="5400" dirty="0" smtClean="0">
                <a:solidFill>
                  <a:srgbClr val="89BA17"/>
                </a:solidFill>
                <a:latin typeface="Arial"/>
                <a:cs typeface="Arial"/>
              </a:rPr>
              <a:t>Datenschutz</a:t>
            </a:r>
            <a:endParaRPr lang="de-DE" sz="3200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04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Übung Einwilligungserklärung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11560" y="699542"/>
            <a:ext cx="8078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Nennen Sie Verarbeitungszwecke, die für die Forschung von Bedeutung sind: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36236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Übung </a:t>
            </a:r>
            <a:r>
              <a:rPr lang="de-DE" dirty="0"/>
              <a:t>Verarbeitungszwecke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11560" y="699542"/>
            <a:ext cx="8078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Nennen Sie Verarbeitungszwecke, die für die Forschung von Bedeutung sind: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899591" y="1203598"/>
            <a:ext cx="779091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Auswertung und Analyse zwecks Erzielung </a:t>
            </a:r>
            <a:r>
              <a:rPr lang="de-DE" sz="2000" dirty="0" err="1" smtClean="0"/>
              <a:t>wissensch</a:t>
            </a:r>
            <a:r>
              <a:rPr lang="de-DE" sz="2000" dirty="0" smtClean="0"/>
              <a:t>. Ergebnisse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Entwicklung von Therapien / Software / Geräten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Speicherung, um der guten wissenschaftlichen Praxis zu genügen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Weitergabe an andere Forschende gegen Unterschrift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Datenveröffentlichung mit verbleibendem Personenbezug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Speicherung der Kontaktdaten zwecks späterer </a:t>
            </a:r>
            <a:r>
              <a:rPr lang="de-DE" sz="2000" dirty="0"/>
              <a:t>Fortsetzung der Studie </a:t>
            </a:r>
            <a:r>
              <a:rPr lang="de-DE" sz="2000" dirty="0" smtClean="0"/>
              <a:t>/ Übermittlung von Studienergebnissen / Gesundheitswarnung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Weitergabe der Kontaktdaten zwecks Kontaktierung von Teilnehmenden untereinander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61708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bgerundetes Rechteck 27"/>
          <p:cNvSpPr/>
          <p:nvPr/>
        </p:nvSpPr>
        <p:spPr>
          <a:xfrm>
            <a:off x="539552" y="843558"/>
            <a:ext cx="8145919" cy="365034"/>
          </a:xfrm>
          <a:prstGeom prst="roundRect">
            <a:avLst>
              <a:gd name="adj" fmla="val 325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000" dirty="0" smtClean="0"/>
              <a:t>Workflow-Schritte, </a:t>
            </a:r>
            <a:r>
              <a:rPr lang="de-DE" sz="2000" dirty="0" smtClean="0"/>
              <a:t>um unautorisierte Weitergabe zu verhindern</a:t>
            </a:r>
            <a:endParaRPr lang="de-DE" sz="2000" dirty="0"/>
          </a:p>
        </p:txBody>
      </p:sp>
      <p:sp>
        <p:nvSpPr>
          <p:cNvPr id="25" name="Rechteck 24"/>
          <p:cNvSpPr/>
          <p:nvPr/>
        </p:nvSpPr>
        <p:spPr>
          <a:xfrm>
            <a:off x="611560" y="771549"/>
            <a:ext cx="8064896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000" dirty="0">
                <a:solidFill>
                  <a:schemeClr val="bg1"/>
                </a:solidFill>
                <a:cs typeface="Arial" panose="020B0604020202020204" pitchFamily="34" charset="0"/>
              </a:rPr>
              <a:t>Informierte Einwilligung (</a:t>
            </a:r>
            <a:r>
              <a:rPr lang="de-DE" sz="2000" dirty="0" err="1">
                <a:solidFill>
                  <a:schemeClr val="bg1"/>
                </a:solidFill>
                <a:cs typeface="Arial" panose="020B0604020202020204" pitchFamily="34" charset="0"/>
              </a:rPr>
              <a:t>informed</a:t>
            </a:r>
            <a:r>
              <a:rPr lang="de-DE" sz="20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cs typeface="Arial" panose="020B0604020202020204" pitchFamily="34" charset="0"/>
              </a:rPr>
              <a:t>consent</a:t>
            </a:r>
            <a:r>
              <a:rPr lang="de-DE" sz="2000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de-DE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Einverständnis)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4" name="Abgerundetes Rechteck 33"/>
          <p:cNvSpPr/>
          <p:nvPr/>
        </p:nvSpPr>
        <p:spPr>
          <a:xfrm>
            <a:off x="482848" y="3939902"/>
            <a:ext cx="8208912" cy="365034"/>
          </a:xfrm>
          <a:prstGeom prst="roundRect">
            <a:avLst>
              <a:gd name="adj" fmla="val 356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Zugangskontrolle, Verschlüsselung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Abgerundetes Rechteck 34"/>
          <p:cNvSpPr/>
          <p:nvPr/>
        </p:nvSpPr>
        <p:spPr>
          <a:xfrm>
            <a:off x="489138" y="3435846"/>
            <a:ext cx="8196333" cy="365034"/>
          </a:xfrm>
          <a:prstGeom prst="roundRect">
            <a:avLst>
              <a:gd name="adj" fmla="val 356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Getrenntspeicherung</a:t>
            </a:r>
          </a:p>
        </p:txBody>
      </p:sp>
      <p:grpSp>
        <p:nvGrpSpPr>
          <p:cNvPr id="38" name="Gruppieren 37"/>
          <p:cNvGrpSpPr/>
          <p:nvPr/>
        </p:nvGrpSpPr>
        <p:grpSpPr>
          <a:xfrm>
            <a:off x="5602968" y="2139702"/>
            <a:ext cx="1500336" cy="812610"/>
            <a:chOff x="9557511" y="2293507"/>
            <a:chExt cx="2787943" cy="1170274"/>
          </a:xfrm>
        </p:grpSpPr>
        <p:sp>
          <p:nvSpPr>
            <p:cNvPr id="39" name="Textfeld 38"/>
            <p:cNvSpPr txBox="1"/>
            <p:nvPr/>
          </p:nvSpPr>
          <p:spPr>
            <a:xfrm>
              <a:off x="9658051" y="2293508"/>
              <a:ext cx="2687403" cy="110810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cs typeface="Arial"/>
                </a:rPr>
                <a:t>01, Heribert Hansen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cs typeface="Arial"/>
                </a:rPr>
                <a:t>02, Nina Hansen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cs typeface="Arial"/>
                </a:rPr>
                <a:t>03, Timo Schaller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0" name="Flussdiagramm: Dokument 39"/>
            <p:cNvSpPr/>
            <p:nvPr/>
          </p:nvSpPr>
          <p:spPr>
            <a:xfrm>
              <a:off x="9557511" y="2293507"/>
              <a:ext cx="2787943" cy="1170274"/>
            </a:xfrm>
            <a:prstGeom prst="flowChartDocumen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sp>
        <p:nvSpPr>
          <p:cNvPr id="12" name="Abgerundetes Rechteck 11"/>
          <p:cNvSpPr/>
          <p:nvPr/>
        </p:nvSpPr>
        <p:spPr>
          <a:xfrm>
            <a:off x="4653023" y="1347614"/>
            <a:ext cx="4032448" cy="720080"/>
          </a:xfrm>
          <a:prstGeom prst="roundRect">
            <a:avLst>
              <a:gd name="adj" fmla="val 339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2000" dirty="0" err="1" smtClean="0">
                <a:cs typeface="Arial" panose="020B0604020202020204" pitchFamily="34" charset="0"/>
              </a:rPr>
              <a:t>Pseudonymisierung</a:t>
            </a:r>
            <a:endParaRPr lang="de-DE" sz="2000" dirty="0" smtClean="0">
              <a:cs typeface="Arial" panose="020B0604020202020204" pitchFamily="34" charset="0"/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539552" y="1347614"/>
            <a:ext cx="4032448" cy="720080"/>
          </a:xfrm>
          <a:prstGeom prst="roundRect">
            <a:avLst>
              <a:gd name="adj" fmla="val 339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2000" dirty="0" smtClean="0">
                <a:cs typeface="Arial" panose="020B0604020202020204" pitchFamily="34" charset="0"/>
              </a:rPr>
              <a:t>Anonymisierung</a:t>
            </a:r>
          </a:p>
        </p:txBody>
      </p:sp>
    </p:spTree>
    <p:extLst>
      <p:ext uri="{BB962C8B-B14F-4D97-AF65-F5344CB8AC3E}">
        <p14:creationId xmlns:p14="http://schemas.microsoft.com/office/powerpoint/2010/main" val="20430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3478"/>
            <a:ext cx="8108383" cy="436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38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Praxisbeispiel: Verknüpfung mit Straßenlärmdaten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6444208" y="1384300"/>
            <a:ext cx="2699793" cy="3262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/>
              <a:t>Aus: Stefan Müller; Räumliche Verknüpfung georeferenzierter Umfragedaten mit </a:t>
            </a:r>
            <a:r>
              <a:rPr lang="de-DE" sz="1200" dirty="0" err="1"/>
              <a:t>Geodaten</a:t>
            </a:r>
            <a:r>
              <a:rPr lang="de-DE" sz="1200" dirty="0"/>
              <a:t>: Chancen, Herausforderungen und praktische Empfehlungen; in: Uwe Jensen, Sebastian </a:t>
            </a:r>
            <a:r>
              <a:rPr lang="de-DE" sz="1200" dirty="0" err="1"/>
              <a:t>Netscher</a:t>
            </a:r>
            <a:r>
              <a:rPr lang="de-DE" sz="1200" dirty="0"/>
              <a:t>, Katrin Weller (Hrsg.); Forschungsdatenmanagement sozialwissenschaftlicher Umfragedaten; </a:t>
            </a:r>
            <a:r>
              <a:rPr lang="de-DE" sz="1200" dirty="0">
                <a:hlinkClick r:id="rId2"/>
              </a:rPr>
              <a:t>https://apps.crossref.org/coaccess/coaccess.html?doi=10.3224%2F84742233</a:t>
            </a:r>
            <a:endParaRPr lang="de-DE" sz="1200" dirty="0"/>
          </a:p>
          <a:p>
            <a:pPr marL="0" indent="0">
              <a:buNone/>
            </a:pPr>
            <a:r>
              <a:rPr lang="en-US" sz="1200" dirty="0" err="1"/>
              <a:t>Unter</a:t>
            </a:r>
            <a:r>
              <a:rPr lang="en-US" sz="1200" dirty="0"/>
              <a:t> Creative Commons </a:t>
            </a:r>
            <a:r>
              <a:rPr lang="en-US" sz="1200" dirty="0" err="1"/>
              <a:t>Lizenz</a:t>
            </a:r>
            <a:r>
              <a:rPr lang="en-US" sz="1200" dirty="0"/>
              <a:t> Attribution-</a:t>
            </a:r>
            <a:r>
              <a:rPr lang="en-US" sz="1200" dirty="0" err="1"/>
              <a:t>ShareAlike</a:t>
            </a:r>
            <a:r>
              <a:rPr lang="en-US" sz="1200" dirty="0"/>
              <a:t> 4.0 International (CC BY-SA 4.0): </a:t>
            </a:r>
            <a:r>
              <a:rPr lang="en-US" sz="1200" dirty="0">
                <a:hlinkClick r:id="rId3"/>
              </a:rPr>
              <a:t>https://creativecommons.org/licenses/by-sa/4.0/</a:t>
            </a:r>
            <a:endParaRPr lang="de-DE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0190"/>
            <a:ext cx="6079331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15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en 22"/>
          <p:cNvGrpSpPr/>
          <p:nvPr/>
        </p:nvGrpSpPr>
        <p:grpSpPr>
          <a:xfrm>
            <a:off x="3144224" y="4011912"/>
            <a:ext cx="2862318" cy="432048"/>
            <a:chOff x="4511824" y="5445224"/>
            <a:chExt cx="3816424" cy="576064"/>
          </a:xfrm>
        </p:grpSpPr>
        <p:sp>
          <p:nvSpPr>
            <p:cNvPr id="11" name="Zylinder 10"/>
            <p:cNvSpPr/>
            <p:nvPr/>
          </p:nvSpPr>
          <p:spPr>
            <a:xfrm>
              <a:off x="4511824" y="5445224"/>
              <a:ext cx="3816424" cy="576064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4590048" y="5579948"/>
              <a:ext cx="3634072" cy="410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chemeClr val="bg1"/>
                  </a:solidFill>
                </a:rPr>
                <a:t>Umfragedaten mit Raumattributen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3108525" y="487816"/>
            <a:ext cx="2892304" cy="432048"/>
            <a:chOff x="4144699" y="770434"/>
            <a:chExt cx="3856405" cy="576064"/>
          </a:xfrm>
        </p:grpSpPr>
        <p:sp>
          <p:nvSpPr>
            <p:cNvPr id="14" name="Zylinder 13"/>
            <p:cNvSpPr/>
            <p:nvPr/>
          </p:nvSpPr>
          <p:spPr>
            <a:xfrm>
              <a:off x="4184680" y="770434"/>
              <a:ext cx="3816424" cy="576064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4144699" y="908721"/>
              <a:ext cx="3780778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chemeClr val="bg1"/>
                  </a:solidFill>
                </a:rPr>
                <a:t>pseudonym. </a:t>
              </a:r>
              <a:r>
                <a:rPr lang="de-DE" sz="1400" dirty="0" smtClean="0">
                  <a:solidFill>
                    <a:schemeClr val="bg1"/>
                  </a:solidFill>
                </a:rPr>
                <a:t>Adressen der Befragten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89502" y="487816"/>
            <a:ext cx="2862318" cy="432048"/>
            <a:chOff x="119336" y="770434"/>
            <a:chExt cx="3816424" cy="576064"/>
          </a:xfrm>
        </p:grpSpPr>
        <p:sp>
          <p:nvSpPr>
            <p:cNvPr id="13" name="Zylinder 12"/>
            <p:cNvSpPr/>
            <p:nvPr/>
          </p:nvSpPr>
          <p:spPr>
            <a:xfrm>
              <a:off x="119336" y="770434"/>
              <a:ext cx="3816424" cy="576064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268092" y="899429"/>
              <a:ext cx="3448124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>
                  <a:solidFill>
                    <a:schemeClr val="bg1"/>
                  </a:solidFill>
                </a:rPr>
                <a:t>pseudonymisierte</a:t>
              </a:r>
              <a:r>
                <a:rPr lang="de-DE" sz="1400" dirty="0" smtClean="0">
                  <a:solidFill>
                    <a:schemeClr val="bg1"/>
                  </a:solidFill>
                </a:rPr>
                <a:t> Umfragedaten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6187518" y="487816"/>
            <a:ext cx="2862318" cy="432048"/>
            <a:chOff x="8250024" y="770434"/>
            <a:chExt cx="3816424" cy="576064"/>
          </a:xfrm>
        </p:grpSpPr>
        <p:sp>
          <p:nvSpPr>
            <p:cNvPr id="15" name="Zylinder 14"/>
            <p:cNvSpPr/>
            <p:nvPr/>
          </p:nvSpPr>
          <p:spPr>
            <a:xfrm>
              <a:off x="8250024" y="770434"/>
              <a:ext cx="3816424" cy="576064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9559355" y="908721"/>
              <a:ext cx="1207511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>
                  <a:solidFill>
                    <a:schemeClr val="bg1"/>
                  </a:solidFill>
                </a:rPr>
                <a:t>Geodaten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3144224" y="1483729"/>
            <a:ext cx="2862318" cy="432048"/>
            <a:chOff x="4224661" y="1778546"/>
            <a:chExt cx="3816424" cy="576064"/>
          </a:xfrm>
        </p:grpSpPr>
        <p:sp>
          <p:nvSpPr>
            <p:cNvPr id="20" name="Zylinder 19"/>
            <p:cNvSpPr/>
            <p:nvPr/>
          </p:nvSpPr>
          <p:spPr>
            <a:xfrm>
              <a:off x="4224661" y="1778546"/>
              <a:ext cx="3816424" cy="576064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4519384" y="1907541"/>
              <a:ext cx="3073578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chemeClr val="bg1"/>
                  </a:solidFill>
                </a:rPr>
                <a:t>pseudonym. </a:t>
              </a:r>
              <a:r>
                <a:rPr lang="de-DE" sz="1400" dirty="0" smtClean="0">
                  <a:solidFill>
                    <a:schemeClr val="bg1"/>
                  </a:solidFill>
                </a:rPr>
                <a:t>Geokoordinaten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3144224" y="2697764"/>
            <a:ext cx="2862318" cy="432048"/>
            <a:chOff x="4511824" y="5445224"/>
            <a:chExt cx="3816424" cy="576064"/>
          </a:xfrm>
        </p:grpSpPr>
        <p:sp>
          <p:nvSpPr>
            <p:cNvPr id="28" name="Zylinder 27"/>
            <p:cNvSpPr/>
            <p:nvPr/>
          </p:nvSpPr>
          <p:spPr>
            <a:xfrm>
              <a:off x="4511824" y="5445224"/>
              <a:ext cx="3816424" cy="576064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4902727" y="5579948"/>
              <a:ext cx="2921141" cy="410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chemeClr val="bg1"/>
                  </a:solidFill>
                </a:rPr>
                <a:t>pseudonym. Raumattribute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3" name="Gerade Verbindung 32"/>
          <p:cNvCxnSpPr>
            <a:stCxn id="13" idx="3"/>
          </p:cNvCxnSpPr>
          <p:nvPr/>
        </p:nvCxnSpPr>
        <p:spPr>
          <a:xfrm>
            <a:off x="1520661" y="919864"/>
            <a:ext cx="0" cy="256443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>
            <a:stCxn id="39" idx="0"/>
            <a:endCxn id="51" idx="0"/>
          </p:cNvCxnSpPr>
          <p:nvPr/>
        </p:nvCxnSpPr>
        <p:spPr>
          <a:xfrm>
            <a:off x="1659465" y="3615812"/>
            <a:ext cx="2774845" cy="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Kreis 38"/>
          <p:cNvSpPr/>
          <p:nvPr/>
        </p:nvSpPr>
        <p:spPr>
          <a:xfrm>
            <a:off x="1520662" y="3484299"/>
            <a:ext cx="138803" cy="131567"/>
          </a:xfrm>
          <a:custGeom>
            <a:avLst/>
            <a:gdLst>
              <a:gd name="connsiteX0" fmla="*/ 185129 w 360040"/>
              <a:gd name="connsiteY0" fmla="*/ 359967 h 360040"/>
              <a:gd name="connsiteX1" fmla="*/ 56204 w 360040"/>
              <a:gd name="connsiteY1" fmla="*/ 310698 h 360040"/>
              <a:gd name="connsiteX2" fmla="*/ 58 w 360040"/>
              <a:gd name="connsiteY2" fmla="*/ 184616 h 360040"/>
              <a:gd name="connsiteX3" fmla="*/ 180020 w 360040"/>
              <a:gd name="connsiteY3" fmla="*/ 180020 h 360040"/>
              <a:gd name="connsiteX4" fmla="*/ 185129 w 360040"/>
              <a:gd name="connsiteY4" fmla="*/ 359967 h 360040"/>
              <a:gd name="connsiteX0" fmla="*/ 179962 w 271402"/>
              <a:gd name="connsiteY0" fmla="*/ 0 h 180019"/>
              <a:gd name="connsiteX1" fmla="*/ 185071 w 271402"/>
              <a:gd name="connsiteY1" fmla="*/ 179947 h 180019"/>
              <a:gd name="connsiteX2" fmla="*/ 56146 w 271402"/>
              <a:gd name="connsiteY2" fmla="*/ 130678 h 180019"/>
              <a:gd name="connsiteX3" fmla="*/ 0 w 271402"/>
              <a:gd name="connsiteY3" fmla="*/ 4596 h 180019"/>
              <a:gd name="connsiteX4" fmla="*/ 271402 w 271402"/>
              <a:gd name="connsiteY4" fmla="*/ 91440 h 180019"/>
              <a:gd name="connsiteX0" fmla="*/ 179962 w 185071"/>
              <a:gd name="connsiteY0" fmla="*/ 0 h 180019"/>
              <a:gd name="connsiteX1" fmla="*/ 185071 w 185071"/>
              <a:gd name="connsiteY1" fmla="*/ 179947 h 180019"/>
              <a:gd name="connsiteX2" fmla="*/ 56146 w 185071"/>
              <a:gd name="connsiteY2" fmla="*/ 130678 h 180019"/>
              <a:gd name="connsiteX3" fmla="*/ 0 w 185071"/>
              <a:gd name="connsiteY3" fmla="*/ 4596 h 180019"/>
              <a:gd name="connsiteX0" fmla="*/ 185071 w 185071"/>
              <a:gd name="connsiteY0" fmla="*/ 175351 h 175423"/>
              <a:gd name="connsiteX1" fmla="*/ 56146 w 185071"/>
              <a:gd name="connsiteY1" fmla="*/ 126082 h 175423"/>
              <a:gd name="connsiteX2" fmla="*/ 0 w 185071"/>
              <a:gd name="connsiteY2" fmla="*/ 0 h 17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071" h="175423">
                <a:moveTo>
                  <a:pt x="185071" y="175351"/>
                </a:moveTo>
                <a:cubicBezTo>
                  <a:pt x="137257" y="176709"/>
                  <a:pt x="90869" y="158981"/>
                  <a:pt x="56146" y="126082"/>
                </a:cubicBezTo>
                <a:cubicBezTo>
                  <a:pt x="21423" y="93183"/>
                  <a:pt x="1222" y="47817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45" name="Gruppieren 44"/>
          <p:cNvGrpSpPr/>
          <p:nvPr/>
        </p:nvGrpSpPr>
        <p:grpSpPr>
          <a:xfrm>
            <a:off x="6646569" y="2711924"/>
            <a:ext cx="1944216" cy="398663"/>
            <a:chOff x="9120336" y="3717032"/>
            <a:chExt cx="2592288" cy="690371"/>
          </a:xfrm>
        </p:grpSpPr>
        <p:sp>
          <p:nvSpPr>
            <p:cNvPr id="43" name="Zylinder 42"/>
            <p:cNvSpPr/>
            <p:nvPr/>
          </p:nvSpPr>
          <p:spPr>
            <a:xfrm>
              <a:off x="9120336" y="3717032"/>
              <a:ext cx="2592288" cy="684076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9202045" y="3874421"/>
              <a:ext cx="2383816" cy="53298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chemeClr val="bg1"/>
                  </a:solidFill>
                </a:rPr>
                <a:t>Korrespondenztabelle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Kreis 38"/>
          <p:cNvSpPr/>
          <p:nvPr/>
        </p:nvSpPr>
        <p:spPr>
          <a:xfrm rot="5400000">
            <a:off x="4572475" y="3386262"/>
            <a:ext cx="138803" cy="131567"/>
          </a:xfrm>
          <a:custGeom>
            <a:avLst/>
            <a:gdLst>
              <a:gd name="connsiteX0" fmla="*/ 185129 w 360040"/>
              <a:gd name="connsiteY0" fmla="*/ 359967 h 360040"/>
              <a:gd name="connsiteX1" fmla="*/ 56204 w 360040"/>
              <a:gd name="connsiteY1" fmla="*/ 310698 h 360040"/>
              <a:gd name="connsiteX2" fmla="*/ 58 w 360040"/>
              <a:gd name="connsiteY2" fmla="*/ 184616 h 360040"/>
              <a:gd name="connsiteX3" fmla="*/ 180020 w 360040"/>
              <a:gd name="connsiteY3" fmla="*/ 180020 h 360040"/>
              <a:gd name="connsiteX4" fmla="*/ 185129 w 360040"/>
              <a:gd name="connsiteY4" fmla="*/ 359967 h 360040"/>
              <a:gd name="connsiteX0" fmla="*/ 179962 w 271402"/>
              <a:gd name="connsiteY0" fmla="*/ 0 h 180019"/>
              <a:gd name="connsiteX1" fmla="*/ 185071 w 271402"/>
              <a:gd name="connsiteY1" fmla="*/ 179947 h 180019"/>
              <a:gd name="connsiteX2" fmla="*/ 56146 w 271402"/>
              <a:gd name="connsiteY2" fmla="*/ 130678 h 180019"/>
              <a:gd name="connsiteX3" fmla="*/ 0 w 271402"/>
              <a:gd name="connsiteY3" fmla="*/ 4596 h 180019"/>
              <a:gd name="connsiteX4" fmla="*/ 271402 w 271402"/>
              <a:gd name="connsiteY4" fmla="*/ 91440 h 180019"/>
              <a:gd name="connsiteX0" fmla="*/ 179962 w 185071"/>
              <a:gd name="connsiteY0" fmla="*/ 0 h 180019"/>
              <a:gd name="connsiteX1" fmla="*/ 185071 w 185071"/>
              <a:gd name="connsiteY1" fmla="*/ 179947 h 180019"/>
              <a:gd name="connsiteX2" fmla="*/ 56146 w 185071"/>
              <a:gd name="connsiteY2" fmla="*/ 130678 h 180019"/>
              <a:gd name="connsiteX3" fmla="*/ 0 w 185071"/>
              <a:gd name="connsiteY3" fmla="*/ 4596 h 180019"/>
              <a:gd name="connsiteX0" fmla="*/ 185071 w 185071"/>
              <a:gd name="connsiteY0" fmla="*/ 175351 h 175423"/>
              <a:gd name="connsiteX1" fmla="*/ 56146 w 185071"/>
              <a:gd name="connsiteY1" fmla="*/ 126082 h 175423"/>
              <a:gd name="connsiteX2" fmla="*/ 0 w 185071"/>
              <a:gd name="connsiteY2" fmla="*/ 0 h 17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071" h="175423">
                <a:moveTo>
                  <a:pt x="185071" y="175351"/>
                </a:moveTo>
                <a:cubicBezTo>
                  <a:pt x="137257" y="176709"/>
                  <a:pt x="90869" y="158981"/>
                  <a:pt x="56146" y="126082"/>
                </a:cubicBezTo>
                <a:cubicBezTo>
                  <a:pt x="21423" y="93183"/>
                  <a:pt x="1222" y="47817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8" name="Kreis 38"/>
          <p:cNvSpPr/>
          <p:nvPr/>
        </p:nvSpPr>
        <p:spPr>
          <a:xfrm rot="16200000">
            <a:off x="7483492" y="3229431"/>
            <a:ext cx="138803" cy="131567"/>
          </a:xfrm>
          <a:custGeom>
            <a:avLst/>
            <a:gdLst>
              <a:gd name="connsiteX0" fmla="*/ 185129 w 360040"/>
              <a:gd name="connsiteY0" fmla="*/ 359967 h 360040"/>
              <a:gd name="connsiteX1" fmla="*/ 56204 w 360040"/>
              <a:gd name="connsiteY1" fmla="*/ 310698 h 360040"/>
              <a:gd name="connsiteX2" fmla="*/ 58 w 360040"/>
              <a:gd name="connsiteY2" fmla="*/ 184616 h 360040"/>
              <a:gd name="connsiteX3" fmla="*/ 180020 w 360040"/>
              <a:gd name="connsiteY3" fmla="*/ 180020 h 360040"/>
              <a:gd name="connsiteX4" fmla="*/ 185129 w 360040"/>
              <a:gd name="connsiteY4" fmla="*/ 359967 h 360040"/>
              <a:gd name="connsiteX0" fmla="*/ 179962 w 271402"/>
              <a:gd name="connsiteY0" fmla="*/ 0 h 180019"/>
              <a:gd name="connsiteX1" fmla="*/ 185071 w 271402"/>
              <a:gd name="connsiteY1" fmla="*/ 179947 h 180019"/>
              <a:gd name="connsiteX2" fmla="*/ 56146 w 271402"/>
              <a:gd name="connsiteY2" fmla="*/ 130678 h 180019"/>
              <a:gd name="connsiteX3" fmla="*/ 0 w 271402"/>
              <a:gd name="connsiteY3" fmla="*/ 4596 h 180019"/>
              <a:gd name="connsiteX4" fmla="*/ 271402 w 271402"/>
              <a:gd name="connsiteY4" fmla="*/ 91440 h 180019"/>
              <a:gd name="connsiteX0" fmla="*/ 179962 w 185071"/>
              <a:gd name="connsiteY0" fmla="*/ 0 h 180019"/>
              <a:gd name="connsiteX1" fmla="*/ 185071 w 185071"/>
              <a:gd name="connsiteY1" fmla="*/ 179947 h 180019"/>
              <a:gd name="connsiteX2" fmla="*/ 56146 w 185071"/>
              <a:gd name="connsiteY2" fmla="*/ 130678 h 180019"/>
              <a:gd name="connsiteX3" fmla="*/ 0 w 185071"/>
              <a:gd name="connsiteY3" fmla="*/ 4596 h 180019"/>
              <a:gd name="connsiteX0" fmla="*/ 185071 w 185071"/>
              <a:gd name="connsiteY0" fmla="*/ 175351 h 175423"/>
              <a:gd name="connsiteX1" fmla="*/ 56146 w 185071"/>
              <a:gd name="connsiteY1" fmla="*/ 126082 h 175423"/>
              <a:gd name="connsiteX2" fmla="*/ 0 w 185071"/>
              <a:gd name="connsiteY2" fmla="*/ 0 h 17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071" h="175423">
                <a:moveTo>
                  <a:pt x="185071" y="175351"/>
                </a:moveTo>
                <a:cubicBezTo>
                  <a:pt x="137257" y="176709"/>
                  <a:pt x="90869" y="158981"/>
                  <a:pt x="56146" y="126082"/>
                </a:cubicBezTo>
                <a:cubicBezTo>
                  <a:pt x="21423" y="93183"/>
                  <a:pt x="1222" y="47817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9" name="Kreis 38"/>
          <p:cNvSpPr/>
          <p:nvPr/>
        </p:nvSpPr>
        <p:spPr>
          <a:xfrm rot="16200000">
            <a:off x="7494909" y="1962382"/>
            <a:ext cx="138803" cy="131567"/>
          </a:xfrm>
          <a:custGeom>
            <a:avLst/>
            <a:gdLst>
              <a:gd name="connsiteX0" fmla="*/ 185129 w 360040"/>
              <a:gd name="connsiteY0" fmla="*/ 359967 h 360040"/>
              <a:gd name="connsiteX1" fmla="*/ 56204 w 360040"/>
              <a:gd name="connsiteY1" fmla="*/ 310698 h 360040"/>
              <a:gd name="connsiteX2" fmla="*/ 58 w 360040"/>
              <a:gd name="connsiteY2" fmla="*/ 184616 h 360040"/>
              <a:gd name="connsiteX3" fmla="*/ 180020 w 360040"/>
              <a:gd name="connsiteY3" fmla="*/ 180020 h 360040"/>
              <a:gd name="connsiteX4" fmla="*/ 185129 w 360040"/>
              <a:gd name="connsiteY4" fmla="*/ 359967 h 360040"/>
              <a:gd name="connsiteX0" fmla="*/ 179962 w 271402"/>
              <a:gd name="connsiteY0" fmla="*/ 0 h 180019"/>
              <a:gd name="connsiteX1" fmla="*/ 185071 w 271402"/>
              <a:gd name="connsiteY1" fmla="*/ 179947 h 180019"/>
              <a:gd name="connsiteX2" fmla="*/ 56146 w 271402"/>
              <a:gd name="connsiteY2" fmla="*/ 130678 h 180019"/>
              <a:gd name="connsiteX3" fmla="*/ 0 w 271402"/>
              <a:gd name="connsiteY3" fmla="*/ 4596 h 180019"/>
              <a:gd name="connsiteX4" fmla="*/ 271402 w 271402"/>
              <a:gd name="connsiteY4" fmla="*/ 91440 h 180019"/>
              <a:gd name="connsiteX0" fmla="*/ 179962 w 185071"/>
              <a:gd name="connsiteY0" fmla="*/ 0 h 180019"/>
              <a:gd name="connsiteX1" fmla="*/ 185071 w 185071"/>
              <a:gd name="connsiteY1" fmla="*/ 179947 h 180019"/>
              <a:gd name="connsiteX2" fmla="*/ 56146 w 185071"/>
              <a:gd name="connsiteY2" fmla="*/ 130678 h 180019"/>
              <a:gd name="connsiteX3" fmla="*/ 0 w 185071"/>
              <a:gd name="connsiteY3" fmla="*/ 4596 h 180019"/>
              <a:gd name="connsiteX0" fmla="*/ 185071 w 185071"/>
              <a:gd name="connsiteY0" fmla="*/ 175351 h 175423"/>
              <a:gd name="connsiteX1" fmla="*/ 56146 w 185071"/>
              <a:gd name="connsiteY1" fmla="*/ 126082 h 175423"/>
              <a:gd name="connsiteX2" fmla="*/ 0 w 185071"/>
              <a:gd name="connsiteY2" fmla="*/ 0 h 17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071" h="175423">
                <a:moveTo>
                  <a:pt x="185071" y="175351"/>
                </a:moveTo>
                <a:cubicBezTo>
                  <a:pt x="137257" y="176709"/>
                  <a:pt x="90869" y="158981"/>
                  <a:pt x="56146" y="126082"/>
                </a:cubicBezTo>
                <a:cubicBezTo>
                  <a:pt x="21423" y="93183"/>
                  <a:pt x="1222" y="47817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0" name="Kreis 38"/>
          <p:cNvSpPr/>
          <p:nvPr/>
        </p:nvSpPr>
        <p:spPr>
          <a:xfrm rot="5400000">
            <a:off x="4571766" y="2104092"/>
            <a:ext cx="138803" cy="131567"/>
          </a:xfrm>
          <a:custGeom>
            <a:avLst/>
            <a:gdLst>
              <a:gd name="connsiteX0" fmla="*/ 185129 w 360040"/>
              <a:gd name="connsiteY0" fmla="*/ 359967 h 360040"/>
              <a:gd name="connsiteX1" fmla="*/ 56204 w 360040"/>
              <a:gd name="connsiteY1" fmla="*/ 310698 h 360040"/>
              <a:gd name="connsiteX2" fmla="*/ 58 w 360040"/>
              <a:gd name="connsiteY2" fmla="*/ 184616 h 360040"/>
              <a:gd name="connsiteX3" fmla="*/ 180020 w 360040"/>
              <a:gd name="connsiteY3" fmla="*/ 180020 h 360040"/>
              <a:gd name="connsiteX4" fmla="*/ 185129 w 360040"/>
              <a:gd name="connsiteY4" fmla="*/ 359967 h 360040"/>
              <a:gd name="connsiteX0" fmla="*/ 179962 w 271402"/>
              <a:gd name="connsiteY0" fmla="*/ 0 h 180019"/>
              <a:gd name="connsiteX1" fmla="*/ 185071 w 271402"/>
              <a:gd name="connsiteY1" fmla="*/ 179947 h 180019"/>
              <a:gd name="connsiteX2" fmla="*/ 56146 w 271402"/>
              <a:gd name="connsiteY2" fmla="*/ 130678 h 180019"/>
              <a:gd name="connsiteX3" fmla="*/ 0 w 271402"/>
              <a:gd name="connsiteY3" fmla="*/ 4596 h 180019"/>
              <a:gd name="connsiteX4" fmla="*/ 271402 w 271402"/>
              <a:gd name="connsiteY4" fmla="*/ 91440 h 180019"/>
              <a:gd name="connsiteX0" fmla="*/ 179962 w 185071"/>
              <a:gd name="connsiteY0" fmla="*/ 0 h 180019"/>
              <a:gd name="connsiteX1" fmla="*/ 185071 w 185071"/>
              <a:gd name="connsiteY1" fmla="*/ 179947 h 180019"/>
              <a:gd name="connsiteX2" fmla="*/ 56146 w 185071"/>
              <a:gd name="connsiteY2" fmla="*/ 130678 h 180019"/>
              <a:gd name="connsiteX3" fmla="*/ 0 w 185071"/>
              <a:gd name="connsiteY3" fmla="*/ 4596 h 180019"/>
              <a:gd name="connsiteX0" fmla="*/ 185071 w 185071"/>
              <a:gd name="connsiteY0" fmla="*/ 175351 h 175423"/>
              <a:gd name="connsiteX1" fmla="*/ 56146 w 185071"/>
              <a:gd name="connsiteY1" fmla="*/ 126082 h 175423"/>
              <a:gd name="connsiteX2" fmla="*/ 0 w 185071"/>
              <a:gd name="connsiteY2" fmla="*/ 0 h 17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071" h="175423">
                <a:moveTo>
                  <a:pt x="185071" y="175351"/>
                </a:moveTo>
                <a:cubicBezTo>
                  <a:pt x="137257" y="176709"/>
                  <a:pt x="90869" y="158981"/>
                  <a:pt x="56146" y="126082"/>
                </a:cubicBezTo>
                <a:cubicBezTo>
                  <a:pt x="21423" y="93183"/>
                  <a:pt x="1222" y="47817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1" name="Kreis 38"/>
          <p:cNvSpPr/>
          <p:nvPr/>
        </p:nvSpPr>
        <p:spPr>
          <a:xfrm rot="10800000">
            <a:off x="4434310" y="3615813"/>
            <a:ext cx="138803" cy="131567"/>
          </a:xfrm>
          <a:custGeom>
            <a:avLst/>
            <a:gdLst>
              <a:gd name="connsiteX0" fmla="*/ 185129 w 360040"/>
              <a:gd name="connsiteY0" fmla="*/ 359967 h 360040"/>
              <a:gd name="connsiteX1" fmla="*/ 56204 w 360040"/>
              <a:gd name="connsiteY1" fmla="*/ 310698 h 360040"/>
              <a:gd name="connsiteX2" fmla="*/ 58 w 360040"/>
              <a:gd name="connsiteY2" fmla="*/ 184616 h 360040"/>
              <a:gd name="connsiteX3" fmla="*/ 180020 w 360040"/>
              <a:gd name="connsiteY3" fmla="*/ 180020 h 360040"/>
              <a:gd name="connsiteX4" fmla="*/ 185129 w 360040"/>
              <a:gd name="connsiteY4" fmla="*/ 359967 h 360040"/>
              <a:gd name="connsiteX0" fmla="*/ 179962 w 271402"/>
              <a:gd name="connsiteY0" fmla="*/ 0 h 180019"/>
              <a:gd name="connsiteX1" fmla="*/ 185071 w 271402"/>
              <a:gd name="connsiteY1" fmla="*/ 179947 h 180019"/>
              <a:gd name="connsiteX2" fmla="*/ 56146 w 271402"/>
              <a:gd name="connsiteY2" fmla="*/ 130678 h 180019"/>
              <a:gd name="connsiteX3" fmla="*/ 0 w 271402"/>
              <a:gd name="connsiteY3" fmla="*/ 4596 h 180019"/>
              <a:gd name="connsiteX4" fmla="*/ 271402 w 271402"/>
              <a:gd name="connsiteY4" fmla="*/ 91440 h 180019"/>
              <a:gd name="connsiteX0" fmla="*/ 179962 w 185071"/>
              <a:gd name="connsiteY0" fmla="*/ 0 h 180019"/>
              <a:gd name="connsiteX1" fmla="*/ 185071 w 185071"/>
              <a:gd name="connsiteY1" fmla="*/ 179947 h 180019"/>
              <a:gd name="connsiteX2" fmla="*/ 56146 w 185071"/>
              <a:gd name="connsiteY2" fmla="*/ 130678 h 180019"/>
              <a:gd name="connsiteX3" fmla="*/ 0 w 185071"/>
              <a:gd name="connsiteY3" fmla="*/ 4596 h 180019"/>
              <a:gd name="connsiteX0" fmla="*/ 185071 w 185071"/>
              <a:gd name="connsiteY0" fmla="*/ 175351 h 175423"/>
              <a:gd name="connsiteX1" fmla="*/ 56146 w 185071"/>
              <a:gd name="connsiteY1" fmla="*/ 126082 h 175423"/>
              <a:gd name="connsiteX2" fmla="*/ 0 w 185071"/>
              <a:gd name="connsiteY2" fmla="*/ 0 h 17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071" h="175423">
                <a:moveTo>
                  <a:pt x="185071" y="175351"/>
                </a:moveTo>
                <a:cubicBezTo>
                  <a:pt x="137257" y="176709"/>
                  <a:pt x="90869" y="158981"/>
                  <a:pt x="56146" y="126082"/>
                </a:cubicBezTo>
                <a:cubicBezTo>
                  <a:pt x="21423" y="93183"/>
                  <a:pt x="1222" y="47817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53" name="Gerade Verbindung mit Pfeil 52"/>
          <p:cNvCxnSpPr>
            <a:stCxn id="28" idx="3"/>
          </p:cNvCxnSpPr>
          <p:nvPr/>
        </p:nvCxnSpPr>
        <p:spPr>
          <a:xfrm>
            <a:off x="4575383" y="3129812"/>
            <a:ext cx="0" cy="8640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>
            <a:stCxn id="14" idx="3"/>
            <a:endCxn id="20" idx="1"/>
          </p:cNvCxnSpPr>
          <p:nvPr/>
        </p:nvCxnSpPr>
        <p:spPr>
          <a:xfrm>
            <a:off x="4569670" y="919864"/>
            <a:ext cx="5714" cy="56386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>
            <a:stCxn id="20" idx="3"/>
            <a:endCxn id="28" idx="1"/>
          </p:cNvCxnSpPr>
          <p:nvPr/>
        </p:nvCxnSpPr>
        <p:spPr>
          <a:xfrm>
            <a:off x="4575383" y="1915776"/>
            <a:ext cx="0" cy="7819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>
            <a:stCxn id="15" idx="3"/>
            <a:endCxn id="49" idx="0"/>
          </p:cNvCxnSpPr>
          <p:nvPr/>
        </p:nvCxnSpPr>
        <p:spPr>
          <a:xfrm>
            <a:off x="7618677" y="919864"/>
            <a:ext cx="11363" cy="10389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>
            <a:stCxn id="49" idx="2"/>
            <a:endCxn id="50" idx="2"/>
          </p:cNvCxnSpPr>
          <p:nvPr/>
        </p:nvCxnSpPr>
        <p:spPr>
          <a:xfrm flipH="1">
            <a:off x="4706951" y="2097567"/>
            <a:ext cx="2791576" cy="29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>
            <a:stCxn id="43" idx="3"/>
            <a:endCxn id="48" idx="0"/>
          </p:cNvCxnSpPr>
          <p:nvPr/>
        </p:nvCxnSpPr>
        <p:spPr>
          <a:xfrm flipH="1">
            <a:off x="7618623" y="3106952"/>
            <a:ext cx="54" cy="1188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>
            <a:stCxn id="48" idx="2"/>
            <a:endCxn id="46" idx="2"/>
          </p:cNvCxnSpPr>
          <p:nvPr/>
        </p:nvCxnSpPr>
        <p:spPr>
          <a:xfrm flipH="1">
            <a:off x="4707659" y="3364616"/>
            <a:ext cx="2779451" cy="180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4586814" y="1063297"/>
            <a:ext cx="1018869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e-DE" sz="1200" dirty="0" smtClean="0"/>
              <a:t>Geocodierung</a:t>
            </a:r>
            <a:endParaRPr lang="de-DE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4641876" y="2108399"/>
            <a:ext cx="3002810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e-DE" sz="1200" dirty="0" smtClean="0"/>
              <a:t>Verknüpfung</a:t>
            </a:r>
          </a:p>
          <a:p>
            <a:r>
              <a:rPr lang="de-DE" sz="1200" dirty="0" smtClean="0"/>
              <a:t>Löschen oder Vergröbern der Geokoordinaten</a:t>
            </a:r>
            <a:endParaRPr lang="de-DE" sz="1200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2266020" y="59925"/>
            <a:ext cx="685800" cy="398162"/>
            <a:chOff x="1055440" y="1728695"/>
            <a:chExt cx="914400" cy="612648"/>
          </a:xfrm>
        </p:grpSpPr>
        <p:sp>
          <p:nvSpPr>
            <p:cNvPr id="7" name="Flussdiagramm: Dokument 6"/>
            <p:cNvSpPr/>
            <p:nvPr/>
          </p:nvSpPr>
          <p:spPr>
            <a:xfrm>
              <a:off x="1055440" y="1728695"/>
              <a:ext cx="914400" cy="612648"/>
            </a:xfrm>
            <a:prstGeom prst="flowChartDocumen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1097301" y="1740097"/>
              <a:ext cx="776281" cy="402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/>
                <a:t>75, gut</a:t>
              </a:r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4926424" y="59925"/>
            <a:ext cx="1080119" cy="398162"/>
            <a:chOff x="1047080" y="1728695"/>
            <a:chExt cx="868034" cy="612648"/>
          </a:xfrm>
        </p:grpSpPr>
        <p:sp>
          <p:nvSpPr>
            <p:cNvPr id="52" name="Flussdiagramm: Dokument 51"/>
            <p:cNvSpPr/>
            <p:nvPr/>
          </p:nvSpPr>
          <p:spPr>
            <a:xfrm>
              <a:off x="1055440" y="1728695"/>
              <a:ext cx="833857" cy="612648"/>
            </a:xfrm>
            <a:prstGeom prst="flowChartDocumen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1047080" y="1749127"/>
              <a:ext cx="868034" cy="402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31, </a:t>
              </a:r>
              <a:r>
                <a:rPr lang="de-DE" sz="1100" dirty="0" err="1"/>
                <a:t>Gaußstr</a:t>
              </a:r>
              <a:r>
                <a:rPr lang="de-DE" sz="1100" dirty="0"/>
                <a:t>. 20</a:t>
              </a:r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7059841" y="51470"/>
            <a:ext cx="2048663" cy="398162"/>
            <a:chOff x="1047080" y="1728695"/>
            <a:chExt cx="868034" cy="612648"/>
          </a:xfrm>
        </p:grpSpPr>
        <p:sp>
          <p:nvSpPr>
            <p:cNvPr id="56" name="Flussdiagramm: Dokument 55"/>
            <p:cNvSpPr/>
            <p:nvPr/>
          </p:nvSpPr>
          <p:spPr>
            <a:xfrm>
              <a:off x="1055440" y="1728695"/>
              <a:ext cx="833857" cy="612648"/>
            </a:xfrm>
            <a:prstGeom prst="flowChartDocumen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1047080" y="1749127"/>
              <a:ext cx="868034" cy="402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51°14’45"N, 7°8’52"E, 25 dB(A)</a:t>
              </a:r>
            </a:p>
          </p:txBody>
        </p:sp>
      </p:grpSp>
      <p:sp>
        <p:nvSpPr>
          <p:cNvPr id="60" name="Textfeld 59"/>
          <p:cNvSpPr txBox="1"/>
          <p:nvPr/>
        </p:nvSpPr>
        <p:spPr>
          <a:xfrm>
            <a:off x="4620484" y="3554891"/>
            <a:ext cx="2841291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e-DE" sz="1200" dirty="0" smtClean="0"/>
              <a:t>Verknüpfung und Löschen der Pseudonyme</a:t>
            </a:r>
            <a:endParaRPr lang="de-DE" sz="1200" dirty="0"/>
          </a:p>
        </p:txBody>
      </p:sp>
      <p:grpSp>
        <p:nvGrpSpPr>
          <p:cNvPr id="62" name="Gruppieren 61"/>
          <p:cNvGrpSpPr/>
          <p:nvPr/>
        </p:nvGrpSpPr>
        <p:grpSpPr>
          <a:xfrm>
            <a:off x="5835454" y="1381393"/>
            <a:ext cx="1648721" cy="398162"/>
            <a:chOff x="1047080" y="1728695"/>
            <a:chExt cx="868034" cy="612648"/>
          </a:xfrm>
        </p:grpSpPr>
        <p:sp>
          <p:nvSpPr>
            <p:cNvPr id="63" name="Flussdiagramm: Dokument 62"/>
            <p:cNvSpPr/>
            <p:nvPr/>
          </p:nvSpPr>
          <p:spPr>
            <a:xfrm>
              <a:off x="1055440" y="1728695"/>
              <a:ext cx="833857" cy="612648"/>
            </a:xfrm>
            <a:prstGeom prst="flowChartDocumen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1047080" y="1749127"/>
              <a:ext cx="868034" cy="402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31, 51°14’45"N, 7°8’52"E</a:t>
              </a:r>
            </a:p>
          </p:txBody>
        </p:sp>
      </p:grpSp>
      <p:grpSp>
        <p:nvGrpSpPr>
          <p:cNvPr id="66" name="Gruppieren 65"/>
          <p:cNvGrpSpPr/>
          <p:nvPr/>
        </p:nvGrpSpPr>
        <p:grpSpPr>
          <a:xfrm>
            <a:off x="2577964" y="2492554"/>
            <a:ext cx="888743" cy="398162"/>
            <a:chOff x="1047080" y="1728695"/>
            <a:chExt cx="868034" cy="612648"/>
          </a:xfrm>
        </p:grpSpPr>
        <p:sp>
          <p:nvSpPr>
            <p:cNvPr id="67" name="Flussdiagramm: Dokument 66"/>
            <p:cNvSpPr/>
            <p:nvPr/>
          </p:nvSpPr>
          <p:spPr>
            <a:xfrm>
              <a:off x="1055440" y="1728695"/>
              <a:ext cx="833857" cy="612648"/>
            </a:xfrm>
            <a:prstGeom prst="flowChartDocumen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Textfeld 68"/>
            <p:cNvSpPr txBox="1"/>
            <p:nvPr/>
          </p:nvSpPr>
          <p:spPr>
            <a:xfrm>
              <a:off x="1047080" y="1749127"/>
              <a:ext cx="868034" cy="402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31, 25 dB(A)</a:t>
              </a:r>
            </a:p>
          </p:txBody>
        </p:sp>
      </p:grpSp>
      <p:grpSp>
        <p:nvGrpSpPr>
          <p:cNvPr id="71" name="Gruppieren 70"/>
          <p:cNvGrpSpPr/>
          <p:nvPr/>
        </p:nvGrpSpPr>
        <p:grpSpPr>
          <a:xfrm>
            <a:off x="8465123" y="3047983"/>
            <a:ext cx="582450" cy="398162"/>
            <a:chOff x="1055440" y="1728695"/>
            <a:chExt cx="914400" cy="612648"/>
          </a:xfrm>
        </p:grpSpPr>
        <p:sp>
          <p:nvSpPr>
            <p:cNvPr id="72" name="Flussdiagramm: Dokument 71"/>
            <p:cNvSpPr/>
            <p:nvPr/>
          </p:nvSpPr>
          <p:spPr>
            <a:xfrm>
              <a:off x="1055440" y="1728695"/>
              <a:ext cx="914400" cy="612648"/>
            </a:xfrm>
            <a:prstGeom prst="flowChartDocumen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Textfeld 72"/>
            <p:cNvSpPr txBox="1"/>
            <p:nvPr/>
          </p:nvSpPr>
          <p:spPr>
            <a:xfrm>
              <a:off x="1097300" y="1740097"/>
              <a:ext cx="848594" cy="402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/>
                <a:t>75, 31</a:t>
              </a:r>
            </a:p>
          </p:txBody>
        </p:sp>
      </p:grpSp>
      <p:grpSp>
        <p:nvGrpSpPr>
          <p:cNvPr id="74" name="Gruppieren 73"/>
          <p:cNvGrpSpPr/>
          <p:nvPr/>
        </p:nvGrpSpPr>
        <p:grpSpPr>
          <a:xfrm>
            <a:off x="6025588" y="4037603"/>
            <a:ext cx="992936" cy="398162"/>
            <a:chOff x="1047080" y="1728695"/>
            <a:chExt cx="868034" cy="612648"/>
          </a:xfrm>
        </p:grpSpPr>
        <p:sp>
          <p:nvSpPr>
            <p:cNvPr id="75" name="Flussdiagramm: Dokument 74"/>
            <p:cNvSpPr/>
            <p:nvPr/>
          </p:nvSpPr>
          <p:spPr>
            <a:xfrm>
              <a:off x="1055440" y="1728695"/>
              <a:ext cx="833857" cy="612648"/>
            </a:xfrm>
            <a:prstGeom prst="flowChartDocumen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Textfeld 75"/>
            <p:cNvSpPr txBox="1"/>
            <p:nvPr/>
          </p:nvSpPr>
          <p:spPr>
            <a:xfrm>
              <a:off x="1047080" y="1749127"/>
              <a:ext cx="868034" cy="402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gut, 25 dB(A)</a:t>
              </a:r>
            </a:p>
          </p:txBody>
        </p:sp>
      </p:grpSp>
      <p:grpSp>
        <p:nvGrpSpPr>
          <p:cNvPr id="42" name="Gruppieren 41"/>
          <p:cNvGrpSpPr/>
          <p:nvPr/>
        </p:nvGrpSpPr>
        <p:grpSpPr>
          <a:xfrm>
            <a:off x="8187778" y="2770635"/>
            <a:ext cx="345656" cy="139148"/>
            <a:chOff x="-960784" y="3996892"/>
            <a:chExt cx="720080" cy="327562"/>
          </a:xfrm>
        </p:grpSpPr>
        <p:sp>
          <p:nvSpPr>
            <p:cNvPr id="31" name="Ellipse 30"/>
            <p:cNvSpPr/>
            <p:nvPr/>
          </p:nvSpPr>
          <p:spPr>
            <a:xfrm>
              <a:off x="-528736" y="3996892"/>
              <a:ext cx="288032" cy="327562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4" name="Gerade Verbindung 33"/>
            <p:cNvCxnSpPr>
              <a:stCxn id="31" idx="2"/>
            </p:cNvCxnSpPr>
            <p:nvPr/>
          </p:nvCxnSpPr>
          <p:spPr>
            <a:xfrm flipH="1">
              <a:off x="-960784" y="4160673"/>
              <a:ext cx="432048" cy="0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Gleichschenkliges Dreieck 36"/>
            <p:cNvSpPr/>
            <p:nvPr/>
          </p:nvSpPr>
          <p:spPr>
            <a:xfrm rot="10800000">
              <a:off x="-946209" y="4157860"/>
              <a:ext cx="148109" cy="92332"/>
            </a:xfrm>
            <a:custGeom>
              <a:avLst/>
              <a:gdLst>
                <a:gd name="connsiteX0" fmla="*/ 0 w 144016"/>
                <a:gd name="connsiteY0" fmla="*/ 129436 h 129436"/>
                <a:gd name="connsiteX1" fmla="*/ 72008 w 144016"/>
                <a:gd name="connsiteY1" fmla="*/ 0 h 129436"/>
                <a:gd name="connsiteX2" fmla="*/ 144016 w 144016"/>
                <a:gd name="connsiteY2" fmla="*/ 129436 h 129436"/>
                <a:gd name="connsiteX3" fmla="*/ 0 w 144016"/>
                <a:gd name="connsiteY3" fmla="*/ 129436 h 129436"/>
                <a:gd name="connsiteX0" fmla="*/ 0 w 90676"/>
                <a:gd name="connsiteY0" fmla="*/ 121816 h 129436"/>
                <a:gd name="connsiteX1" fmla="*/ 18668 w 90676"/>
                <a:gd name="connsiteY1" fmla="*/ 0 h 129436"/>
                <a:gd name="connsiteX2" fmla="*/ 90676 w 90676"/>
                <a:gd name="connsiteY2" fmla="*/ 129436 h 129436"/>
                <a:gd name="connsiteX3" fmla="*/ 0 w 90676"/>
                <a:gd name="connsiteY3" fmla="*/ 121816 h 12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676" h="129436">
                  <a:moveTo>
                    <a:pt x="0" y="121816"/>
                  </a:moveTo>
                  <a:lnTo>
                    <a:pt x="18668" y="0"/>
                  </a:lnTo>
                  <a:lnTo>
                    <a:pt x="90676" y="129436"/>
                  </a:lnTo>
                  <a:lnTo>
                    <a:pt x="0" y="121816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Flussdiagramm: Prozess 39"/>
            <p:cNvSpPr/>
            <p:nvPr/>
          </p:nvSpPr>
          <p:spPr>
            <a:xfrm>
              <a:off x="-946209" y="4182422"/>
              <a:ext cx="72008" cy="79911"/>
            </a:xfrm>
            <a:prstGeom prst="flowChartProcess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33687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PT-Vorlage-Uni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7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508</Words>
  <Application>Microsoft Office PowerPoint</Application>
  <PresentationFormat>Bildschirmpräsentation (16:9)</PresentationFormat>
  <Paragraphs>127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2_Benutzerdefiniertes Design</vt:lpstr>
      <vt:lpstr>4_Benutzerdefiniertes Design</vt:lpstr>
      <vt:lpstr>3_Benutzerdefiniertes Design</vt:lpstr>
      <vt:lpstr>PPT-Vorlage-Uni</vt:lpstr>
      <vt:lpstr>PowerPoint-Präsentation</vt:lpstr>
      <vt:lpstr>Heute: Datenschutz und Umfragen</vt:lpstr>
      <vt:lpstr>PowerPoint-Präsentation</vt:lpstr>
      <vt:lpstr>Übung Einwilligungserklärung</vt:lpstr>
      <vt:lpstr>Übung Verarbeitungszwecke</vt:lpstr>
      <vt:lpstr>Workflow-Schritte, um unautorisierte Weitergabe zu verhindern</vt:lpstr>
      <vt:lpstr>PowerPoint-Präsentation</vt:lpstr>
      <vt:lpstr>Praxisbeispiel: Verknüpfung mit Straßenlärmdaten</vt:lpstr>
      <vt:lpstr>PowerPoint-Präsentation</vt:lpstr>
      <vt:lpstr>Speicherung personenbezogener Daten </vt:lpstr>
      <vt:lpstr>Datenverarbeitungs-Workflow entwickeln</vt:lpstr>
      <vt:lpstr>PowerPoint-Präsentation</vt:lpstr>
      <vt:lpstr>LimeSurvey</vt:lpstr>
      <vt:lpstr>Paradaten</vt:lpstr>
      <vt:lpstr>PowerPoint-Präsentation</vt:lpstr>
      <vt:lpstr>Erschwerung der Zuordnung von qualitativen Daten mit QualiAnon</vt:lpstr>
      <vt:lpstr>Arbeit mit QualiAnon: Schritte</vt:lpstr>
      <vt:lpstr>PowerPoint-Präsentation</vt:lpstr>
    </vt:vector>
  </TitlesOfParts>
  <Company>Bergische Universität Wuppertal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Stephanie Saage</dc:creator>
  <cp:lastModifiedBy>Rathmann</cp:lastModifiedBy>
  <cp:revision>1201</cp:revision>
  <cp:lastPrinted>2015-01-07T13:01:17Z</cp:lastPrinted>
  <dcterms:created xsi:type="dcterms:W3CDTF">2013-01-14T08:49:01Z</dcterms:created>
  <dcterms:modified xsi:type="dcterms:W3CDTF">2023-12-19T20:59:27Z</dcterms:modified>
</cp:coreProperties>
</file>