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8" r:id="rId1"/>
    <p:sldMasterId id="2147483678" r:id="rId2"/>
    <p:sldMasterId id="2147483672" r:id="rId3"/>
    <p:sldMasterId id="2147483676" r:id="rId4"/>
  </p:sldMasterIdLst>
  <p:notesMasterIdLst>
    <p:notesMasterId r:id="rId42"/>
  </p:notesMasterIdLst>
  <p:handoutMasterIdLst>
    <p:handoutMasterId r:id="rId43"/>
  </p:handoutMasterIdLst>
  <p:sldIdLst>
    <p:sldId id="331" r:id="rId5"/>
    <p:sldId id="347" r:id="rId6"/>
    <p:sldId id="296" r:id="rId7"/>
    <p:sldId id="353" r:id="rId8"/>
    <p:sldId id="332" r:id="rId9"/>
    <p:sldId id="316" r:id="rId10"/>
    <p:sldId id="317" r:id="rId11"/>
    <p:sldId id="333" r:id="rId12"/>
    <p:sldId id="318" r:id="rId13"/>
    <p:sldId id="320" r:id="rId14"/>
    <p:sldId id="354" r:id="rId15"/>
    <p:sldId id="271" r:id="rId16"/>
    <p:sldId id="322" r:id="rId17"/>
    <p:sldId id="323" r:id="rId18"/>
    <p:sldId id="324" r:id="rId19"/>
    <p:sldId id="349" r:id="rId20"/>
    <p:sldId id="351" r:id="rId21"/>
    <p:sldId id="335" r:id="rId22"/>
    <p:sldId id="325" r:id="rId23"/>
    <p:sldId id="328" r:id="rId24"/>
    <p:sldId id="326" r:id="rId25"/>
    <p:sldId id="336" r:id="rId26"/>
    <p:sldId id="321" r:id="rId27"/>
    <p:sldId id="327" r:id="rId28"/>
    <p:sldId id="339" r:id="rId29"/>
    <p:sldId id="334" r:id="rId30"/>
    <p:sldId id="340" r:id="rId31"/>
    <p:sldId id="341" r:id="rId32"/>
    <p:sldId id="342" r:id="rId33"/>
    <p:sldId id="343" r:id="rId34"/>
    <p:sldId id="344" r:id="rId35"/>
    <p:sldId id="345" r:id="rId36"/>
    <p:sldId id="346" r:id="rId37"/>
    <p:sldId id="338" r:id="rId38"/>
    <p:sldId id="348" r:id="rId39"/>
    <p:sldId id="350" r:id="rId40"/>
    <p:sldId id="337" r:id="rId41"/>
  </p:sldIdLst>
  <p:sldSz cx="9144000" cy="5143500" type="screen16x9"/>
  <p:notesSz cx="6805613" cy="9939338"/>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489" userDrawn="1">
          <p15:clr>
            <a:srgbClr val="A4A3A4"/>
          </p15:clr>
        </p15:guide>
        <p15:guide id="2" orient="horz" pos="98" userDrawn="1">
          <p15:clr>
            <a:srgbClr val="A4A3A4"/>
          </p15:clr>
        </p15:guide>
        <p15:guide id="3" orient="horz" pos="444" userDrawn="1">
          <p15:clr>
            <a:srgbClr val="A4A3A4"/>
          </p15:clr>
        </p15:guide>
        <p15:guide id="4" orient="horz" pos="608" userDrawn="1">
          <p15:clr>
            <a:srgbClr val="A4A3A4"/>
          </p15:clr>
        </p15:guide>
        <p15:guide id="5" orient="horz" pos="1369" userDrawn="1">
          <p15:clr>
            <a:srgbClr val="A4A3A4"/>
          </p15:clr>
        </p15:guide>
        <p15:guide id="6" orient="horz" pos="1887" userDrawn="1">
          <p15:clr>
            <a:srgbClr val="A4A3A4"/>
          </p15:clr>
        </p15:guide>
        <p15:guide id="7" orient="horz" pos="2743" userDrawn="1">
          <p15:clr>
            <a:srgbClr val="A4A3A4"/>
          </p15:clr>
        </p15:guide>
        <p15:guide id="8" orient="horz" pos="972" userDrawn="1">
          <p15:clr>
            <a:srgbClr val="A4A3A4"/>
          </p15:clr>
        </p15:guide>
        <p15:guide id="9" orient="horz" pos="830" userDrawn="1">
          <p15:clr>
            <a:srgbClr val="A4A3A4"/>
          </p15:clr>
        </p15:guide>
        <p15:guide id="10" orient="horz" pos="1610" userDrawn="1">
          <p15:clr>
            <a:srgbClr val="A4A3A4"/>
          </p15:clr>
        </p15:guide>
        <p15:guide id="11" orient="horz" pos="1207" userDrawn="1">
          <p15:clr>
            <a:srgbClr val="A4A3A4"/>
          </p15:clr>
        </p15:guide>
        <p15:guide id="12" pos="4612" userDrawn="1">
          <p15:clr>
            <a:srgbClr val="A4A3A4"/>
          </p15:clr>
        </p15:guide>
        <p15:guide id="13" pos="5587" userDrawn="1">
          <p15:clr>
            <a:srgbClr val="A4A3A4"/>
          </p15:clr>
        </p15:guide>
        <p15:guide id="14" pos="448" userDrawn="1">
          <p15:clr>
            <a:srgbClr val="A4A3A4"/>
          </p15:clr>
        </p15:guide>
        <p15:guide id="15" pos="1830" userDrawn="1">
          <p15:clr>
            <a:srgbClr val="A4A3A4"/>
          </p15:clr>
        </p15:guide>
        <p15:guide id="16" pos="2277" userDrawn="1">
          <p15:clr>
            <a:srgbClr val="A4A3A4"/>
          </p15:clr>
        </p15:guide>
        <p15:guide id="17" pos="4208" userDrawn="1">
          <p15:clr>
            <a:srgbClr val="A4A3A4"/>
          </p15:clr>
        </p15:guide>
        <p15:guide id="18" pos="3766" userDrawn="1">
          <p15:clr>
            <a:srgbClr val="A4A3A4"/>
          </p15:clr>
        </p15:guide>
        <p15:guide id="19" pos="5632" userDrawn="1">
          <p15:clr>
            <a:srgbClr val="A4A3A4"/>
          </p15:clr>
        </p15:guide>
        <p15:guide id="20" orient="horz" pos="2879" userDrawn="1">
          <p15:clr>
            <a:srgbClr val="A4A3A4"/>
          </p15:clr>
        </p15:guide>
        <p15:guide id="21" orient="horz" pos="122" userDrawn="1">
          <p15:clr>
            <a:srgbClr val="A4A3A4"/>
          </p15:clr>
        </p15:guide>
        <p15:guide id="22" orient="horz" pos="3134" userDrawn="1">
          <p15:clr>
            <a:srgbClr val="A4A3A4"/>
          </p15:clr>
        </p15:guide>
        <p15:guide id="24" orient="horz" pos="486" userDrawn="1">
          <p15:clr>
            <a:srgbClr val="A4A3A4"/>
          </p15:clr>
        </p15:guide>
        <p15:guide id="25" orient="horz" pos="2530" userDrawn="1">
          <p15:clr>
            <a:srgbClr val="A4A3A4"/>
          </p15:clr>
        </p15:guide>
        <p15:guide id="26" orient="horz" pos="1619" userDrawn="1">
          <p15:clr>
            <a:srgbClr val="A4A3A4"/>
          </p15:clr>
        </p15:guide>
        <p15:guide id="27" orient="horz" pos="602" userDrawn="1">
          <p15:clr>
            <a:srgbClr val="A4A3A4"/>
          </p15:clr>
        </p15:guide>
        <p15:guide id="28" pos="5463" userDrawn="1">
          <p15:clr>
            <a:srgbClr val="A4A3A4"/>
          </p15:clr>
        </p15:guide>
        <p15:guide id="29" pos="676" userDrawn="1">
          <p15:clr>
            <a:srgbClr val="A4A3A4"/>
          </p15:clr>
        </p15:guide>
        <p15:guide id="30" pos="426" userDrawn="1">
          <p15:clr>
            <a:srgbClr val="A4A3A4"/>
          </p15:clr>
        </p15:guide>
        <p15:guide id="31" pos="255" userDrawn="1">
          <p15:clr>
            <a:srgbClr val="A4A3A4"/>
          </p15:clr>
        </p15:guide>
        <p15:guide id="32" pos="2880" userDrawn="1">
          <p15:clr>
            <a:srgbClr val="A4A3A4"/>
          </p15:clr>
        </p15:guide>
        <p15:guide id="33" pos="1428" userDrawn="1">
          <p15:clr>
            <a:srgbClr val="A4A3A4"/>
          </p15:clr>
        </p15:guide>
        <p15:guide id="34" orient="horz" userDrawn="1">
          <p15:clr>
            <a:srgbClr val="A4A3A4"/>
          </p15:clr>
        </p15:guide>
      </p15:sldGuideLst>
    </p:ext>
    <p:ext uri="{2D200454-40CA-4A62-9FC3-DE9A4176ACB9}">
      <p15:notesGuideLst xmlns:p15="http://schemas.microsoft.com/office/powerpoint/2012/main" xmlns="">
        <p15:guide id="1" orient="horz" pos="3130">
          <p15:clr>
            <a:srgbClr val="A4A3A4"/>
          </p15:clr>
        </p15:guide>
        <p15:guide id="2" pos="2143">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unsch, Johannes" initials="BJ"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A01D"/>
    <a:srgbClr val="89BA17"/>
    <a:srgbClr val="7FAD18"/>
    <a:srgbClr val="70A51C"/>
    <a:srgbClr val="7AB800"/>
    <a:srgbClr val="4C1920"/>
    <a:srgbClr val="008B95"/>
    <a:srgbClr val="6D005E"/>
    <a:srgbClr val="616365"/>
    <a:srgbClr val="4389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202B0CA-FC54-4496-8BCA-5EF66A818D29}" styleName="Dunkle Formatvorlag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691" autoAdjust="0"/>
    <p:restoredTop sz="86410" autoAdjust="0"/>
  </p:normalViewPr>
  <p:slideViewPr>
    <p:cSldViewPr snapToObjects="1">
      <p:cViewPr varScale="1">
        <p:scale>
          <a:sx n="125" d="100"/>
          <a:sy n="125" d="100"/>
        </p:scale>
        <p:origin x="-168" y="-77"/>
      </p:cViewPr>
      <p:guideLst>
        <p:guide orient="horz" pos="2489"/>
        <p:guide orient="horz" pos="98"/>
        <p:guide orient="horz" pos="444"/>
        <p:guide orient="horz" pos="608"/>
        <p:guide orient="horz" pos="1369"/>
        <p:guide orient="horz" pos="1887"/>
        <p:guide orient="horz" pos="2743"/>
        <p:guide orient="horz" pos="972"/>
        <p:guide orient="horz" pos="830"/>
        <p:guide orient="horz" pos="1610"/>
        <p:guide orient="horz" pos="1207"/>
        <p:guide orient="horz" pos="2879"/>
        <p:guide orient="horz" pos="122"/>
        <p:guide orient="horz" pos="3134"/>
        <p:guide orient="horz" pos="486"/>
        <p:guide orient="horz" pos="2530"/>
        <p:guide orient="horz" pos="1619"/>
        <p:guide orient="horz" pos="602"/>
        <p:guide orient="horz"/>
        <p:guide pos="4612"/>
        <p:guide pos="5587"/>
        <p:guide pos="448"/>
        <p:guide pos="1830"/>
        <p:guide pos="2277"/>
        <p:guide pos="4208"/>
        <p:guide pos="3766"/>
        <p:guide pos="5632"/>
        <p:guide pos="5463"/>
        <p:guide pos="676"/>
        <p:guide pos="426"/>
        <p:guide pos="255"/>
        <p:guide pos="2880"/>
        <p:guide pos="142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90" d="100"/>
          <a:sy n="90" d="100"/>
        </p:scale>
        <p:origin x="-3708" y="-114"/>
      </p:cViewPr>
      <p:guideLst>
        <p:guide orient="horz" pos="3130"/>
        <p:guide pos="214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54939" y="0"/>
            <a:ext cx="2949099" cy="496967"/>
          </a:xfrm>
          <a:prstGeom prst="rect">
            <a:avLst/>
          </a:prstGeom>
        </p:spPr>
        <p:txBody>
          <a:bodyPr vert="horz" lIns="91440" tIns="45720" rIns="91440" bIns="45720" rtlCol="0"/>
          <a:lstStyle>
            <a:lvl1pPr algn="r">
              <a:defRPr sz="1200"/>
            </a:lvl1pPr>
          </a:lstStyle>
          <a:p>
            <a:fld id="{D577FADF-6F91-4700-ADCF-C6A210CCAC3A}" type="datetimeFigureOut">
              <a:rPr lang="de-DE" smtClean="0"/>
              <a:pPr/>
              <a:t>03.06.2023</a:t>
            </a:fld>
            <a:endParaRPr lang="de-DE"/>
          </a:p>
        </p:txBody>
      </p:sp>
      <p:sp>
        <p:nvSpPr>
          <p:cNvPr id="4" name="Fußzeilenplatzhalter 3"/>
          <p:cNvSpPr>
            <a:spLocks noGrp="1"/>
          </p:cNvSpPr>
          <p:nvPr>
            <p:ph type="ftr" sz="quarter" idx="2"/>
          </p:nvPr>
        </p:nvSpPr>
        <p:spPr>
          <a:xfrm>
            <a:off x="0" y="9440646"/>
            <a:ext cx="2949099" cy="49696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54939" y="9440646"/>
            <a:ext cx="2949099" cy="496967"/>
          </a:xfrm>
          <a:prstGeom prst="rect">
            <a:avLst/>
          </a:prstGeom>
        </p:spPr>
        <p:txBody>
          <a:bodyPr vert="horz" lIns="91440" tIns="45720" rIns="91440" bIns="45720" rtlCol="0" anchor="b"/>
          <a:lstStyle>
            <a:lvl1pPr algn="r">
              <a:defRPr sz="1200"/>
            </a:lvl1pPr>
          </a:lstStyle>
          <a:p>
            <a:fld id="{F3ED27AB-4923-45BF-B71A-4571650FE17B}" type="slidenum">
              <a:rPr lang="de-DE" smtClean="0"/>
              <a:pPr/>
              <a:t>‹Nr.›</a:t>
            </a:fld>
            <a:endParaRPr lang="de-DE"/>
          </a:p>
        </p:txBody>
      </p:sp>
    </p:spTree>
    <p:extLst>
      <p:ext uri="{BB962C8B-B14F-4D97-AF65-F5344CB8AC3E}">
        <p14:creationId xmlns:p14="http://schemas.microsoft.com/office/powerpoint/2010/main" val="17828250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4939" y="0"/>
            <a:ext cx="2949099" cy="496967"/>
          </a:xfrm>
          <a:prstGeom prst="rect">
            <a:avLst/>
          </a:prstGeom>
        </p:spPr>
        <p:txBody>
          <a:bodyPr vert="horz" lIns="91440" tIns="45720" rIns="91440" bIns="45720" rtlCol="0"/>
          <a:lstStyle>
            <a:lvl1pPr algn="r">
              <a:defRPr sz="1200"/>
            </a:lvl1pPr>
          </a:lstStyle>
          <a:p>
            <a:fld id="{41CE43A1-47CC-44BB-A150-350EA94E6F24}" type="datetimeFigureOut">
              <a:rPr lang="de-DE" smtClean="0"/>
              <a:pPr/>
              <a:t>03.06.2023</a:t>
            </a:fld>
            <a:endParaRPr lang="de-DE"/>
          </a:p>
        </p:txBody>
      </p:sp>
      <p:sp>
        <p:nvSpPr>
          <p:cNvPr id="4" name="Folienbildplatzhalter 3"/>
          <p:cNvSpPr>
            <a:spLocks noGrp="1" noRot="1" noChangeAspect="1"/>
          </p:cNvSpPr>
          <p:nvPr>
            <p:ph type="sldImg" idx="2"/>
          </p:nvPr>
        </p:nvSpPr>
        <p:spPr>
          <a:xfrm>
            <a:off x="92075" y="746125"/>
            <a:ext cx="6623050" cy="3725863"/>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0562" y="4721186"/>
            <a:ext cx="5444490" cy="4472702"/>
          </a:xfrm>
          <a:prstGeom prst="rect">
            <a:avLst/>
          </a:prstGeom>
        </p:spPr>
        <p:txBody>
          <a:bodyPr vert="horz" lIns="91440" tIns="45720" rIns="91440" bIns="45720" rtlCol="0">
            <a:normAutofit/>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440646"/>
            <a:ext cx="2949099" cy="49696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4939" y="9440646"/>
            <a:ext cx="2949099" cy="496967"/>
          </a:xfrm>
          <a:prstGeom prst="rect">
            <a:avLst/>
          </a:prstGeom>
        </p:spPr>
        <p:txBody>
          <a:bodyPr vert="horz" lIns="91440" tIns="45720" rIns="91440" bIns="45720" rtlCol="0" anchor="b"/>
          <a:lstStyle>
            <a:lvl1pPr algn="r">
              <a:defRPr sz="1200"/>
            </a:lvl1pPr>
          </a:lstStyle>
          <a:p>
            <a:fld id="{0A9A32CE-79EA-4318-80AF-4528CE357DDF}" type="slidenum">
              <a:rPr lang="de-DE" smtClean="0"/>
              <a:pPr/>
              <a:t>‹Nr.›</a:t>
            </a:fld>
            <a:endParaRPr lang="de-DE"/>
          </a:p>
        </p:txBody>
      </p:sp>
    </p:spTree>
    <p:extLst>
      <p:ext uri="{BB962C8B-B14F-4D97-AF65-F5344CB8AC3E}">
        <p14:creationId xmlns:p14="http://schemas.microsoft.com/office/powerpoint/2010/main" val="42469585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ußzeilenplatzhalter 3"/>
          <p:cNvSpPr>
            <a:spLocks noGrp="1"/>
          </p:cNvSpPr>
          <p:nvPr>
            <p:ph type="ftr" sz="quarter" idx="10"/>
          </p:nvPr>
        </p:nvSpPr>
        <p:spPr/>
        <p:txBody>
          <a:bodyPr/>
          <a:lstStyle/>
          <a:p>
            <a:pPr>
              <a:defRPr/>
            </a:pPr>
            <a:endParaRPr lang="de-DE"/>
          </a:p>
        </p:txBody>
      </p:sp>
      <p:sp>
        <p:nvSpPr>
          <p:cNvPr id="5" name="Foliennummernplatzhalter 4"/>
          <p:cNvSpPr>
            <a:spLocks noGrp="1"/>
          </p:cNvSpPr>
          <p:nvPr>
            <p:ph type="sldNum" sz="quarter" idx="11"/>
          </p:nvPr>
        </p:nvSpPr>
        <p:spPr/>
        <p:txBody>
          <a:bodyPr/>
          <a:lstStyle/>
          <a:p>
            <a:pPr>
              <a:defRPr/>
            </a:pPr>
            <a:fld id="{DB0E9A72-DB74-464E-AE69-06DFC6D3D853}" type="slidenum">
              <a:rPr lang="de-DE" smtClean="0"/>
              <a:t>9</a:t>
            </a:fld>
            <a:endParaRPr lang="de-DE"/>
          </a:p>
        </p:txBody>
      </p:sp>
    </p:spTree>
    <p:extLst>
      <p:ext uri="{BB962C8B-B14F-4D97-AF65-F5344CB8AC3E}">
        <p14:creationId xmlns:p14="http://schemas.microsoft.com/office/powerpoint/2010/main" val="3493095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eadline + grüner Balken">
    <p:spTree>
      <p:nvGrpSpPr>
        <p:cNvPr id="1" name=""/>
        <p:cNvGrpSpPr/>
        <p:nvPr/>
      </p:nvGrpSpPr>
      <p:grpSpPr>
        <a:xfrm>
          <a:off x="0" y="0"/>
          <a:ext cx="0" cy="0"/>
          <a:chOff x="0" y="0"/>
          <a:chExt cx="0" cy="0"/>
        </a:xfrm>
      </p:grpSpPr>
      <p:sp>
        <p:nvSpPr>
          <p:cNvPr id="5" name="Titelplatzhalter 1"/>
          <p:cNvSpPr>
            <a:spLocks noGrp="1"/>
          </p:cNvSpPr>
          <p:nvPr>
            <p:ph type="title"/>
          </p:nvPr>
        </p:nvSpPr>
        <p:spPr>
          <a:xfrm>
            <a:off x="4870032" y="1484784"/>
            <a:ext cx="3816424" cy="1143000"/>
          </a:xfrm>
          <a:prstGeom prst="rect">
            <a:avLst/>
          </a:prstGeom>
        </p:spPr>
        <p:txBody>
          <a:bodyPr vert="horz" lIns="91440" tIns="45720" rIns="91440" bIns="45720" rtlCol="0" anchor="ctr">
            <a:normAutofit/>
          </a:bodyPr>
          <a:lstStyle>
            <a:lvl1pPr algn="l">
              <a:defRPr/>
            </a:lvl1pPr>
          </a:lstStyle>
          <a:p>
            <a:pPr lvl="0" defTabSz="622300">
              <a:lnSpc>
                <a:spcPts val="3400"/>
              </a:lnSpc>
              <a:spcBef>
                <a:spcPct val="0"/>
              </a:spcBef>
            </a:pPr>
            <a:r>
              <a:rPr lang="de-DE" sz="2800" b="1" dirty="0" smtClean="0">
                <a:solidFill>
                  <a:schemeClr val="bg1"/>
                </a:solidFill>
                <a:latin typeface="Arial"/>
                <a:cs typeface="Arial"/>
              </a:rPr>
              <a:t>TITEL DER </a:t>
            </a:r>
            <a:br>
              <a:rPr lang="de-DE" sz="2800" b="1" dirty="0" smtClean="0">
                <a:solidFill>
                  <a:schemeClr val="bg1"/>
                </a:solidFill>
                <a:latin typeface="Arial"/>
                <a:cs typeface="Arial"/>
              </a:rPr>
            </a:br>
            <a:r>
              <a:rPr lang="de-DE" sz="2800" b="1" dirty="0" smtClean="0">
                <a:solidFill>
                  <a:schemeClr val="bg1"/>
                </a:solidFill>
                <a:latin typeface="Arial"/>
                <a:cs typeface="Arial"/>
              </a:rPr>
              <a:t>PRÄSENTATION</a:t>
            </a:r>
            <a:br>
              <a:rPr lang="de-DE" sz="2800" b="1" dirty="0" smtClean="0">
                <a:solidFill>
                  <a:schemeClr val="bg1"/>
                </a:solidFill>
                <a:latin typeface="Arial"/>
                <a:cs typeface="Arial"/>
              </a:rPr>
            </a:br>
            <a:r>
              <a:rPr lang="de-DE" sz="2000" dirty="0" smtClean="0">
                <a:solidFill>
                  <a:schemeClr val="bg1"/>
                </a:solidFill>
                <a:latin typeface="Arial"/>
                <a:cs typeface="Arial"/>
              </a:rPr>
              <a:t>UNTERTITEL</a:t>
            </a:r>
            <a:endParaRPr lang="de-DE" sz="2000" dirty="0">
              <a:solidFill>
                <a:schemeClr val="bg1"/>
              </a:solidFill>
              <a:latin typeface="Arial"/>
              <a:cs typeface="Arial"/>
            </a:endParaRPr>
          </a:p>
        </p:txBody>
      </p:sp>
    </p:spTree>
    <p:extLst>
      <p:ext uri="{BB962C8B-B14F-4D97-AF65-F5344CB8AC3E}">
        <p14:creationId xmlns:p14="http://schemas.microsoft.com/office/powerpoint/2010/main" val="42719718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elfolie">
    <p:spTree>
      <p:nvGrpSpPr>
        <p:cNvPr id="1" name=""/>
        <p:cNvGrpSpPr/>
        <p:nvPr/>
      </p:nvGrpSpPr>
      <p:grpSpPr>
        <a:xfrm>
          <a:off x="0" y="0"/>
          <a:ext cx="0" cy="0"/>
          <a:chOff x="0" y="0"/>
          <a:chExt cx="0" cy="0"/>
        </a:xfrm>
      </p:grpSpPr>
      <p:sp>
        <p:nvSpPr>
          <p:cNvPr id="5" name="Titelplatzhalter 1"/>
          <p:cNvSpPr>
            <a:spLocks noGrp="1"/>
          </p:cNvSpPr>
          <p:nvPr>
            <p:ph type="title"/>
          </p:nvPr>
        </p:nvSpPr>
        <p:spPr>
          <a:xfrm>
            <a:off x="4870032" y="1113588"/>
            <a:ext cx="3816424" cy="857250"/>
          </a:xfrm>
          <a:prstGeom prst="rect">
            <a:avLst/>
          </a:prstGeom>
        </p:spPr>
        <p:txBody>
          <a:bodyPr vert="horz" lIns="91440" tIns="45720" rIns="91440" bIns="45720" rtlCol="0" anchor="ctr">
            <a:normAutofit/>
          </a:bodyPr>
          <a:lstStyle/>
          <a:p>
            <a:pPr lvl="0" defTabSz="622300">
              <a:lnSpc>
                <a:spcPts val="3400"/>
              </a:lnSpc>
              <a:spcBef>
                <a:spcPct val="0"/>
              </a:spcBef>
            </a:pPr>
            <a:r>
              <a:rPr lang="de-DE" sz="2800" b="1" dirty="0" smtClean="0">
                <a:solidFill>
                  <a:schemeClr val="bg1"/>
                </a:solidFill>
                <a:latin typeface="Arial"/>
                <a:cs typeface="Arial"/>
              </a:rPr>
              <a:t>TITEL DER </a:t>
            </a:r>
            <a:br>
              <a:rPr lang="de-DE" sz="2800" b="1" dirty="0" smtClean="0">
                <a:solidFill>
                  <a:schemeClr val="bg1"/>
                </a:solidFill>
                <a:latin typeface="Arial"/>
                <a:cs typeface="Arial"/>
              </a:rPr>
            </a:br>
            <a:r>
              <a:rPr lang="de-DE" sz="2800" b="1" dirty="0" smtClean="0">
                <a:solidFill>
                  <a:schemeClr val="bg1"/>
                </a:solidFill>
                <a:latin typeface="Arial"/>
                <a:cs typeface="Arial"/>
              </a:rPr>
              <a:t>PRÄSENTATION</a:t>
            </a:r>
            <a:br>
              <a:rPr lang="de-DE" sz="2800" b="1" dirty="0" smtClean="0">
                <a:solidFill>
                  <a:schemeClr val="bg1"/>
                </a:solidFill>
                <a:latin typeface="Arial"/>
                <a:cs typeface="Arial"/>
              </a:rPr>
            </a:br>
            <a:r>
              <a:rPr lang="de-DE" sz="2000" dirty="0" smtClean="0">
                <a:solidFill>
                  <a:schemeClr val="bg1"/>
                </a:solidFill>
                <a:latin typeface="Arial"/>
                <a:cs typeface="Arial"/>
              </a:rPr>
              <a:t>UNTERTITEL</a:t>
            </a:r>
            <a:endParaRPr lang="de-DE" sz="2000" dirty="0">
              <a:solidFill>
                <a:schemeClr val="bg1"/>
              </a:solidFill>
              <a:latin typeface="Arial"/>
              <a:cs typeface="Arial"/>
            </a:endParaRPr>
          </a:p>
        </p:txBody>
      </p:sp>
    </p:spTree>
    <p:extLst>
      <p:ext uri="{BB962C8B-B14F-4D97-AF65-F5344CB8AC3E}">
        <p14:creationId xmlns:p14="http://schemas.microsoft.com/office/powerpoint/2010/main" val="1434466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a:xfrm>
            <a:off x="6457950" y="4767263"/>
            <a:ext cx="1373886" cy="273844"/>
          </a:xfrm>
          <a:prstGeom prst="rect">
            <a:avLst/>
          </a:prstGeom>
        </p:spPr>
        <p:txBody>
          <a:bodyPr lIns="68580" tIns="34290" rIns="68580" bIns="34290"/>
          <a:lstStyle/>
          <a:p>
            <a:fld id="{9093CACB-378E-1242-8103-1B978FAF62D9}" type="slidenum">
              <a:rPr lang="de-DE" smtClean="0"/>
              <a:pPr/>
              <a:t>‹Nr.›</a:t>
            </a:fld>
            <a:endParaRPr lang="de-DE"/>
          </a:p>
        </p:txBody>
      </p:sp>
    </p:spTree>
    <p:extLst>
      <p:ext uri="{BB962C8B-B14F-4D97-AF65-F5344CB8AC3E}">
        <p14:creationId xmlns:p14="http://schemas.microsoft.com/office/powerpoint/2010/main" val="2949138433"/>
      </p:ext>
    </p:extLst>
  </p:cSld>
  <p:clrMapOvr>
    <a:masterClrMapping/>
  </p:clrMapOvr>
  <p:extLst mod="1">
    <p:ext uri="{DCECCB84-F9BA-43D5-87BE-67443E8EF086}">
      <p15:sldGuideLst xmlns=""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type="obj" userDrawn="1">
  <p:cSld name="Title and Content">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en-US"/>
              <a:t>Click to edit Master title style</a:t>
            </a:r>
            <a:endParaRPr/>
          </a:p>
        </p:txBody>
      </p:sp>
      <p:sp>
        <p:nvSpPr>
          <p:cNvPr id="5" name="Content Placeholder 2"/>
          <p:cNvSpPr>
            <a:spLocks noGrp="1"/>
          </p:cNvSpPr>
          <p:nvPr>
            <p:ph idx="1"/>
          </p:nvPr>
        </p:nvSpPr>
        <p:spPr bwMode="auto"/>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6" name="Date Placeholder 9"/>
          <p:cNvSpPr>
            <a:spLocks noGrp="1"/>
          </p:cNvSpPr>
          <p:nvPr>
            <p:ph type="dt" sz="half" idx="10"/>
          </p:nvPr>
        </p:nvSpPr>
        <p:spPr bwMode="auto">
          <a:xfrm>
            <a:off x="628650" y="4767263"/>
            <a:ext cx="2057400" cy="273844"/>
          </a:xfrm>
          <a:prstGeom prst="rect">
            <a:avLst/>
          </a:prstGeom>
        </p:spPr>
        <p:txBody>
          <a:bodyPr lIns="68580" tIns="34290" rIns="68580" bIns="34290"/>
          <a:lstStyle/>
          <a:p>
            <a:pPr>
              <a:defRPr/>
            </a:pPr>
            <a:r>
              <a:rPr lang="de-DE"/>
              <a:t>01.01.18</a:t>
            </a:r>
          </a:p>
        </p:txBody>
      </p:sp>
      <p:sp>
        <p:nvSpPr>
          <p:cNvPr id="7" name="Footer Placeholder 10"/>
          <p:cNvSpPr>
            <a:spLocks noGrp="1"/>
          </p:cNvSpPr>
          <p:nvPr>
            <p:ph type="ftr" sz="quarter" idx="11"/>
          </p:nvPr>
        </p:nvSpPr>
        <p:spPr bwMode="auto">
          <a:xfrm>
            <a:off x="3028950" y="4767263"/>
            <a:ext cx="3086100" cy="273844"/>
          </a:xfrm>
          <a:prstGeom prst="rect">
            <a:avLst/>
          </a:prstGeom>
        </p:spPr>
        <p:txBody>
          <a:bodyPr lIns="68580" tIns="34290" rIns="68580" bIns="34290"/>
          <a:lstStyle/>
          <a:p>
            <a:pPr>
              <a:defRPr/>
            </a:pPr>
            <a:r>
              <a:rPr lang="de-DE"/>
              <a:t>FoDaKo -  Forschungsdatenmanagement in Kooperation</a:t>
            </a:r>
          </a:p>
        </p:txBody>
      </p:sp>
      <p:sp>
        <p:nvSpPr>
          <p:cNvPr id="8" name="Slide Number Placeholder 11"/>
          <p:cNvSpPr>
            <a:spLocks noGrp="1"/>
          </p:cNvSpPr>
          <p:nvPr>
            <p:ph type="sldNum" sz="quarter" idx="12"/>
          </p:nvPr>
        </p:nvSpPr>
        <p:spPr bwMode="auto">
          <a:xfrm>
            <a:off x="6457950" y="4767263"/>
            <a:ext cx="1373886" cy="273844"/>
          </a:xfrm>
          <a:prstGeom prst="rect">
            <a:avLst/>
          </a:prstGeom>
        </p:spPr>
        <p:txBody>
          <a:bodyPr lIns="68580" tIns="34290" rIns="68580" bIns="34290"/>
          <a:lstStyle/>
          <a:p>
            <a:pPr>
              <a:defRPr/>
            </a:pPr>
            <a:fld id="{9093CACB-378E-1242-8103-1B978FAF62D9}" type="slidenum">
              <a:t>‹Nr.›</a:t>
            </a:fld>
            <a:endParaRPr lang="de-DE"/>
          </a:p>
        </p:txBody>
      </p:sp>
    </p:spTree>
    <p:extLst>
      <p:ext uri="{BB962C8B-B14F-4D97-AF65-F5344CB8AC3E}">
        <p14:creationId xmlns:p14="http://schemas.microsoft.com/office/powerpoint/2010/main" val="209473913"/>
      </p:ext>
    </p:extLst>
  </p:cSld>
  <p:clrMapOvr>
    <a:masterClrMapping/>
  </p:clrMapOvr>
  <p:hf/>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124746"/>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891853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line + grüner Balken">
    <p:spTree>
      <p:nvGrpSpPr>
        <p:cNvPr id="1" name=""/>
        <p:cNvGrpSpPr/>
        <p:nvPr/>
      </p:nvGrpSpPr>
      <p:grpSpPr>
        <a:xfrm>
          <a:off x="0" y="0"/>
          <a:ext cx="0" cy="0"/>
          <a:chOff x="0" y="0"/>
          <a:chExt cx="0" cy="0"/>
        </a:xfrm>
      </p:grpSpPr>
      <p:sp>
        <p:nvSpPr>
          <p:cNvPr id="3" name="Titel 17"/>
          <p:cNvSpPr txBox="1">
            <a:spLocks/>
          </p:cNvSpPr>
          <p:nvPr userDrawn="1"/>
        </p:nvSpPr>
        <p:spPr>
          <a:xfrm>
            <a:off x="323529" y="204679"/>
            <a:ext cx="8856784" cy="422854"/>
          </a:xfrm>
          <a:prstGeom prst="rect">
            <a:avLst/>
          </a:prstGeom>
          <a:solidFill>
            <a:srgbClr val="89BA17"/>
          </a:solidFill>
          <a:ln w="9525" cap="flat" cmpd="sng" algn="ctr">
            <a:noFill/>
            <a:prstDash val="solid"/>
          </a:ln>
          <a:effectLst/>
        </p:spPr>
        <p:style>
          <a:lnRef idx="1">
            <a:schemeClr val="accent1"/>
          </a:lnRef>
          <a:fillRef idx="3">
            <a:schemeClr val="accent1"/>
          </a:fillRef>
          <a:effectRef idx="2">
            <a:schemeClr val="accent1"/>
          </a:effectRef>
          <a:fontRef idx="minor">
            <a:schemeClr val="lt1"/>
          </a:fontRef>
        </p:style>
        <p:txBody>
          <a:bodyPr vert="horz" lIns="91440" tIns="36000" rIns="91440" bIns="72000" rtlCol="0" anchor="ctr" anchorCtr="0">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88900" algn="l" defTabSz="457200"/>
            <a:endParaRPr lang="de-DE" sz="1800" dirty="0">
              <a:solidFill>
                <a:prstClr val="white"/>
              </a:solidFill>
              <a:latin typeface="Arial"/>
              <a:cs typeface="Arial"/>
            </a:endParaRPr>
          </a:p>
        </p:txBody>
      </p:sp>
      <p:sp>
        <p:nvSpPr>
          <p:cNvPr id="4" name="Titel 1"/>
          <p:cNvSpPr>
            <a:spLocks noGrp="1"/>
          </p:cNvSpPr>
          <p:nvPr>
            <p:ph type="title" hasCustomPrompt="1"/>
          </p:nvPr>
        </p:nvSpPr>
        <p:spPr>
          <a:xfrm>
            <a:off x="323529" y="204679"/>
            <a:ext cx="8856786" cy="322919"/>
          </a:xfrm>
          <a:prstGeom prst="rect">
            <a:avLst/>
          </a:prstGeom>
        </p:spPr>
        <p:txBody>
          <a:bodyPr lIns="90000" tIns="72000" rIns="90000" bIns="46800" anchor="t" anchorCtr="0">
            <a:normAutofit/>
          </a:bodyPr>
          <a:lstStyle>
            <a:lvl1pPr marL="108000" algn="l">
              <a:defRPr sz="1800" u="none">
                <a:solidFill>
                  <a:schemeClr val="bg1"/>
                </a:solidFill>
                <a:latin typeface="Arial" panose="020B0604020202020204" pitchFamily="34" charset="0"/>
                <a:cs typeface="Arial" panose="020B0604020202020204" pitchFamily="34" charset="0"/>
              </a:defRPr>
            </a:lvl1pPr>
          </a:lstStyle>
          <a:p>
            <a:r>
              <a:rPr lang="de-DE" dirty="0" smtClean="0"/>
              <a:t>Headline</a:t>
            </a:r>
            <a:endParaRPr lang="de-DE" dirty="0"/>
          </a:p>
        </p:txBody>
      </p:sp>
    </p:spTree>
    <p:extLst>
      <p:ext uri="{BB962C8B-B14F-4D97-AF65-F5344CB8AC3E}">
        <p14:creationId xmlns:p14="http://schemas.microsoft.com/office/powerpoint/2010/main" val="33251345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zweizeilig + grüner Balken">
    <p:spTree>
      <p:nvGrpSpPr>
        <p:cNvPr id="1" name=""/>
        <p:cNvGrpSpPr/>
        <p:nvPr/>
      </p:nvGrpSpPr>
      <p:grpSpPr>
        <a:xfrm>
          <a:off x="0" y="0"/>
          <a:ext cx="0" cy="0"/>
          <a:chOff x="0" y="0"/>
          <a:chExt cx="0" cy="0"/>
        </a:xfrm>
      </p:grpSpPr>
      <p:sp>
        <p:nvSpPr>
          <p:cNvPr id="3" name="Titel 17"/>
          <p:cNvSpPr txBox="1">
            <a:spLocks/>
          </p:cNvSpPr>
          <p:nvPr userDrawn="1"/>
        </p:nvSpPr>
        <p:spPr>
          <a:xfrm>
            <a:off x="323528" y="204678"/>
            <a:ext cx="9000999" cy="710888"/>
          </a:xfrm>
          <a:prstGeom prst="rect">
            <a:avLst/>
          </a:prstGeom>
          <a:solidFill>
            <a:srgbClr val="89BA17"/>
          </a:solidFill>
          <a:ln w="9525" cap="flat" cmpd="sng" algn="ctr">
            <a:noFill/>
            <a:prstDash val="solid"/>
          </a:ln>
          <a:effectLst/>
        </p:spPr>
        <p:style>
          <a:lnRef idx="1">
            <a:schemeClr val="accent1"/>
          </a:lnRef>
          <a:fillRef idx="3">
            <a:schemeClr val="accent1"/>
          </a:fillRef>
          <a:effectRef idx="2">
            <a:schemeClr val="accent1"/>
          </a:effectRef>
          <a:fontRef idx="minor">
            <a:schemeClr val="lt1"/>
          </a:fontRef>
        </p:style>
        <p:txBody>
          <a:bodyPr vert="horz" lIns="91440" tIns="36000" rIns="91440" bIns="72000" rtlCol="0" anchor="ctr" anchorCtr="0">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88900" algn="l" defTabSz="457200"/>
            <a:endParaRPr lang="de-DE" sz="1800" dirty="0">
              <a:solidFill>
                <a:prstClr val="white"/>
              </a:solidFill>
              <a:latin typeface="Arial"/>
              <a:cs typeface="Arial"/>
            </a:endParaRPr>
          </a:p>
        </p:txBody>
      </p:sp>
      <p:sp>
        <p:nvSpPr>
          <p:cNvPr id="4" name="Titel 1"/>
          <p:cNvSpPr>
            <a:spLocks noGrp="1"/>
          </p:cNvSpPr>
          <p:nvPr>
            <p:ph type="title" hasCustomPrompt="1"/>
          </p:nvPr>
        </p:nvSpPr>
        <p:spPr>
          <a:xfrm>
            <a:off x="323529" y="204679"/>
            <a:ext cx="8856786" cy="538919"/>
          </a:xfrm>
          <a:prstGeom prst="rect">
            <a:avLst/>
          </a:prstGeom>
        </p:spPr>
        <p:txBody>
          <a:bodyPr lIns="90000" tIns="72000" rIns="90000" bIns="46800" anchor="t" anchorCtr="0">
            <a:normAutofit/>
          </a:bodyPr>
          <a:lstStyle>
            <a:lvl1pPr marL="108000" algn="l">
              <a:defRPr sz="1800" u="none">
                <a:solidFill>
                  <a:schemeClr val="bg1"/>
                </a:solidFill>
                <a:latin typeface="Arial" panose="020B0604020202020204" pitchFamily="34" charset="0"/>
                <a:cs typeface="Arial" panose="020B0604020202020204" pitchFamily="34" charset="0"/>
              </a:defRPr>
            </a:lvl1pPr>
          </a:lstStyle>
          <a:p>
            <a:r>
              <a:rPr lang="de-DE" dirty="0" smtClean="0"/>
              <a:t>Headline</a:t>
            </a:r>
            <a:br>
              <a:rPr lang="de-DE" dirty="0" smtClean="0"/>
            </a:br>
            <a:r>
              <a:rPr lang="de-DE" dirty="0" smtClean="0"/>
              <a:t>zweizeilig</a:t>
            </a:r>
            <a:endParaRPr lang="de-DE" dirty="0"/>
          </a:p>
        </p:txBody>
      </p:sp>
    </p:spTree>
    <p:extLst>
      <p:ext uri="{BB962C8B-B14F-4D97-AF65-F5344CB8AC3E}">
        <p14:creationId xmlns:p14="http://schemas.microsoft.com/office/powerpoint/2010/main" val="29091244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obj" userDrawn="1">
  <p:cSld name="Title and Content">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en-US"/>
              <a:t>Click to edit Master title style</a:t>
            </a:r>
            <a:endParaRPr/>
          </a:p>
        </p:txBody>
      </p:sp>
      <p:sp>
        <p:nvSpPr>
          <p:cNvPr id="5" name="Content Placeholder 2"/>
          <p:cNvSpPr>
            <a:spLocks noGrp="1"/>
          </p:cNvSpPr>
          <p:nvPr>
            <p:ph idx="1"/>
          </p:nvPr>
        </p:nvSpPr>
        <p:spPr bwMode="auto"/>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6" name="Date Placeholder 9"/>
          <p:cNvSpPr>
            <a:spLocks noGrp="1"/>
          </p:cNvSpPr>
          <p:nvPr>
            <p:ph type="dt" sz="half" idx="10"/>
          </p:nvPr>
        </p:nvSpPr>
        <p:spPr bwMode="auto">
          <a:xfrm>
            <a:off x="628650" y="4767263"/>
            <a:ext cx="2057400" cy="273844"/>
          </a:xfrm>
          <a:prstGeom prst="rect">
            <a:avLst/>
          </a:prstGeom>
        </p:spPr>
        <p:txBody>
          <a:bodyPr lIns="68580" tIns="34290" rIns="68580" bIns="34290"/>
          <a:lstStyle/>
          <a:p>
            <a:pPr>
              <a:defRPr/>
            </a:pPr>
            <a:r>
              <a:rPr lang="de-DE"/>
              <a:t>01.01.18</a:t>
            </a:r>
          </a:p>
        </p:txBody>
      </p:sp>
      <p:sp>
        <p:nvSpPr>
          <p:cNvPr id="7" name="Footer Placeholder 10"/>
          <p:cNvSpPr>
            <a:spLocks noGrp="1"/>
          </p:cNvSpPr>
          <p:nvPr>
            <p:ph type="ftr" sz="quarter" idx="11"/>
          </p:nvPr>
        </p:nvSpPr>
        <p:spPr bwMode="auto">
          <a:xfrm>
            <a:off x="3028950" y="4767263"/>
            <a:ext cx="3086100" cy="273844"/>
          </a:xfrm>
          <a:prstGeom prst="rect">
            <a:avLst/>
          </a:prstGeom>
        </p:spPr>
        <p:txBody>
          <a:bodyPr lIns="68580" tIns="34290" rIns="68580" bIns="34290"/>
          <a:lstStyle/>
          <a:p>
            <a:pPr>
              <a:defRPr/>
            </a:pPr>
            <a:r>
              <a:rPr lang="de-DE"/>
              <a:t>FoDaKo -  Forschungsdatenmanagement in Kooperation</a:t>
            </a:r>
          </a:p>
        </p:txBody>
      </p:sp>
      <p:sp>
        <p:nvSpPr>
          <p:cNvPr id="8" name="Slide Number Placeholder 11"/>
          <p:cNvSpPr>
            <a:spLocks noGrp="1"/>
          </p:cNvSpPr>
          <p:nvPr>
            <p:ph type="sldNum" sz="quarter" idx="12"/>
          </p:nvPr>
        </p:nvSpPr>
        <p:spPr bwMode="auto">
          <a:xfrm>
            <a:off x="6457950" y="4767263"/>
            <a:ext cx="1373886" cy="273844"/>
          </a:xfrm>
          <a:prstGeom prst="rect">
            <a:avLst/>
          </a:prstGeom>
        </p:spPr>
        <p:txBody>
          <a:bodyPr lIns="68580" tIns="34290" rIns="68580" bIns="34290"/>
          <a:lstStyle/>
          <a:p>
            <a:pPr>
              <a:defRPr/>
            </a:pPr>
            <a:fld id="{9093CACB-378E-1242-8103-1B978FAF62D9}" type="slidenum">
              <a:t>‹Nr.›</a:t>
            </a:fld>
            <a:endParaRPr lang="de-DE"/>
          </a:p>
        </p:txBody>
      </p:sp>
    </p:spTree>
    <p:extLst>
      <p:ext uri="{BB962C8B-B14F-4D97-AF65-F5344CB8AC3E}">
        <p14:creationId xmlns:p14="http://schemas.microsoft.com/office/powerpoint/2010/main" val="1783587894"/>
      </p:ext>
    </p:extLst>
  </p:cSld>
  <p:clrMapOvr>
    <a:masterClrMapping/>
  </p:clrMapOvr>
  <p:hf/>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a:xfrm>
            <a:off x="6457950" y="4767263"/>
            <a:ext cx="1373886" cy="273844"/>
          </a:xfrm>
          <a:prstGeom prst="rect">
            <a:avLst/>
          </a:prstGeom>
        </p:spPr>
        <p:txBody>
          <a:bodyPr lIns="68580" tIns="34290" rIns="68580" bIns="34290"/>
          <a:lstStyle/>
          <a:p>
            <a:fld id="{9093CACB-378E-1242-8103-1B978FAF62D9}" type="slidenum">
              <a:rPr lang="de-DE" smtClean="0"/>
              <a:pPr/>
              <a:t>‹Nr.›</a:t>
            </a:fld>
            <a:endParaRPr lang="de-DE"/>
          </a:p>
        </p:txBody>
      </p:sp>
    </p:spTree>
    <p:extLst>
      <p:ext uri="{BB962C8B-B14F-4D97-AF65-F5344CB8AC3E}">
        <p14:creationId xmlns:p14="http://schemas.microsoft.com/office/powerpoint/2010/main" val="1947018883"/>
      </p:ext>
    </p:extLst>
  </p:cSld>
  <p:clrMapOvr>
    <a:masterClrMapping/>
  </p:clrMapOvr>
  <p:extLst mod="1">
    <p:ext uri="{DCECCB84-F9BA-43D5-87BE-67443E8EF086}">
      <p15:sldGuideLst xmlns=""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940123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line + grüner Balken">
    <p:spTree>
      <p:nvGrpSpPr>
        <p:cNvPr id="1" name=""/>
        <p:cNvGrpSpPr/>
        <p:nvPr/>
      </p:nvGrpSpPr>
      <p:grpSpPr>
        <a:xfrm>
          <a:off x="0" y="0"/>
          <a:ext cx="0" cy="0"/>
          <a:chOff x="0" y="0"/>
          <a:chExt cx="0" cy="0"/>
        </a:xfrm>
      </p:grpSpPr>
      <p:sp>
        <p:nvSpPr>
          <p:cNvPr id="5" name="Titel 17"/>
          <p:cNvSpPr txBox="1">
            <a:spLocks/>
          </p:cNvSpPr>
          <p:nvPr userDrawn="1"/>
        </p:nvSpPr>
        <p:spPr>
          <a:xfrm>
            <a:off x="323529" y="204679"/>
            <a:ext cx="8856784" cy="422854"/>
          </a:xfrm>
          <a:prstGeom prst="rect">
            <a:avLst/>
          </a:prstGeom>
          <a:solidFill>
            <a:srgbClr val="89BA17"/>
          </a:solidFill>
          <a:ln w="9525" cap="flat" cmpd="sng" algn="ctr">
            <a:noFill/>
            <a:prstDash val="solid"/>
          </a:ln>
          <a:effectLst/>
        </p:spPr>
        <p:style>
          <a:lnRef idx="1">
            <a:schemeClr val="accent1"/>
          </a:lnRef>
          <a:fillRef idx="3">
            <a:schemeClr val="accent1"/>
          </a:fillRef>
          <a:effectRef idx="2">
            <a:schemeClr val="accent1"/>
          </a:effectRef>
          <a:fontRef idx="minor">
            <a:schemeClr val="lt1"/>
          </a:fontRef>
        </p:style>
        <p:txBody>
          <a:bodyPr vert="horz" lIns="91440" tIns="36000" rIns="91440" bIns="72000" rtlCol="0" anchor="ctr" anchorCtr="0">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88900" algn="l" defTabSz="457200"/>
            <a:endParaRPr lang="de-DE" sz="1800" dirty="0">
              <a:solidFill>
                <a:prstClr val="white"/>
              </a:solidFill>
              <a:latin typeface="Arial"/>
              <a:cs typeface="Arial"/>
            </a:endParaRPr>
          </a:p>
        </p:txBody>
      </p:sp>
      <p:sp>
        <p:nvSpPr>
          <p:cNvPr id="7" name="Titel 1"/>
          <p:cNvSpPr>
            <a:spLocks noGrp="1"/>
          </p:cNvSpPr>
          <p:nvPr>
            <p:ph type="title" hasCustomPrompt="1"/>
          </p:nvPr>
        </p:nvSpPr>
        <p:spPr>
          <a:xfrm>
            <a:off x="323529" y="204679"/>
            <a:ext cx="8856786" cy="322919"/>
          </a:xfrm>
          <a:prstGeom prst="rect">
            <a:avLst/>
          </a:prstGeom>
        </p:spPr>
        <p:txBody>
          <a:bodyPr lIns="90000" tIns="72000" rIns="90000" bIns="46800" anchor="t" anchorCtr="0">
            <a:normAutofit/>
          </a:bodyPr>
          <a:lstStyle>
            <a:lvl1pPr marL="108000" algn="l">
              <a:defRPr sz="1800" u="none">
                <a:solidFill>
                  <a:schemeClr val="bg1"/>
                </a:solidFill>
                <a:latin typeface="Arial" panose="020B0604020202020204" pitchFamily="34" charset="0"/>
                <a:cs typeface="Arial" panose="020B0604020202020204" pitchFamily="34" charset="0"/>
              </a:defRPr>
            </a:lvl1pPr>
          </a:lstStyle>
          <a:p>
            <a:r>
              <a:rPr lang="de-DE" dirty="0" smtClean="0"/>
              <a:t>Headline</a:t>
            </a:r>
            <a:endParaRPr lang="de-DE" dirty="0"/>
          </a:p>
        </p:txBody>
      </p:sp>
    </p:spTree>
    <p:extLst>
      <p:ext uri="{BB962C8B-B14F-4D97-AF65-F5344CB8AC3E}">
        <p14:creationId xmlns:p14="http://schemas.microsoft.com/office/powerpoint/2010/main" val="903398540"/>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1586" userDrawn="1">
          <p15:clr>
            <a:srgbClr val="FBAE40"/>
          </p15:clr>
        </p15:guide>
        <p15:guide id="2" pos="2857" userDrawn="1">
          <p15:clr>
            <a:srgbClr val="FBAE40"/>
          </p15:clr>
        </p15:guide>
        <p15:guide id="3" orient="horz" pos="2879" userDrawn="1">
          <p15:clr>
            <a:srgbClr val="FBAE40"/>
          </p15:clr>
        </p15:guide>
        <p15:guide id="4" orient="horz" pos="3134" userDrawn="1">
          <p15:clr>
            <a:srgbClr val="FBAE40"/>
          </p15:clr>
        </p15:guide>
        <p15:guide id="5" orient="horz" pos="1637" userDrawn="1">
          <p15:clr>
            <a:srgbClr val="FBAE40"/>
          </p15:clr>
        </p15:guide>
        <p15:guide id="6" orient="horz" pos="378" userDrawn="1">
          <p15:clr>
            <a:srgbClr val="FBAE40"/>
          </p15:clr>
        </p15:guide>
        <p15:guide id="7" pos="3061" userDrawn="1">
          <p15:clr>
            <a:srgbClr val="FBAE40"/>
          </p15:clr>
        </p15:guide>
        <p15:guide id="8" pos="5420" userDrawn="1">
          <p15:clr>
            <a:srgbClr val="FBAE40"/>
          </p15:clr>
        </p15:guide>
        <p15:guide id="9" pos="4672" userDrawn="1">
          <p15:clr>
            <a:srgbClr val="FBAE40"/>
          </p15:clr>
        </p15:guide>
        <p15:guide id="10" pos="4604" userDrawn="1">
          <p15:clr>
            <a:srgbClr val="FBAE40"/>
          </p15:clr>
        </p15:guide>
        <p15:guide id="11" pos="544" userDrawn="1">
          <p15:clr>
            <a:srgbClr val="FBAE40"/>
          </p15:clr>
        </p15:guide>
        <p15:guide id="12" pos="295" userDrawn="1">
          <p15:clr>
            <a:srgbClr val="FBAE40"/>
          </p15:clr>
        </p15:guide>
        <p15:guide id="13" orient="horz" pos="282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line, zweizeilig + grüner Balken">
    <p:spTree>
      <p:nvGrpSpPr>
        <p:cNvPr id="1" name=""/>
        <p:cNvGrpSpPr/>
        <p:nvPr/>
      </p:nvGrpSpPr>
      <p:grpSpPr>
        <a:xfrm>
          <a:off x="0" y="0"/>
          <a:ext cx="0" cy="0"/>
          <a:chOff x="0" y="0"/>
          <a:chExt cx="0" cy="0"/>
        </a:xfrm>
      </p:grpSpPr>
      <p:sp>
        <p:nvSpPr>
          <p:cNvPr id="4" name="Titel 17"/>
          <p:cNvSpPr txBox="1">
            <a:spLocks/>
          </p:cNvSpPr>
          <p:nvPr userDrawn="1"/>
        </p:nvSpPr>
        <p:spPr>
          <a:xfrm>
            <a:off x="323528" y="204678"/>
            <a:ext cx="9000999" cy="710888"/>
          </a:xfrm>
          <a:prstGeom prst="rect">
            <a:avLst/>
          </a:prstGeom>
          <a:solidFill>
            <a:srgbClr val="89BA17"/>
          </a:solidFill>
          <a:ln w="9525" cap="flat" cmpd="sng" algn="ctr">
            <a:noFill/>
            <a:prstDash val="solid"/>
          </a:ln>
          <a:effectLst/>
        </p:spPr>
        <p:style>
          <a:lnRef idx="1">
            <a:schemeClr val="accent1"/>
          </a:lnRef>
          <a:fillRef idx="3">
            <a:schemeClr val="accent1"/>
          </a:fillRef>
          <a:effectRef idx="2">
            <a:schemeClr val="accent1"/>
          </a:effectRef>
          <a:fontRef idx="minor">
            <a:schemeClr val="lt1"/>
          </a:fontRef>
        </p:style>
        <p:txBody>
          <a:bodyPr vert="horz" lIns="91440" tIns="36000" rIns="91440" bIns="72000" rtlCol="0" anchor="ctr" anchorCtr="0">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88900" algn="l" defTabSz="457200"/>
            <a:endParaRPr lang="de-DE" sz="1800" dirty="0">
              <a:solidFill>
                <a:prstClr val="white"/>
              </a:solidFill>
              <a:latin typeface="Arial"/>
              <a:cs typeface="Arial"/>
            </a:endParaRPr>
          </a:p>
        </p:txBody>
      </p:sp>
      <p:sp>
        <p:nvSpPr>
          <p:cNvPr id="5" name="Titel 1"/>
          <p:cNvSpPr>
            <a:spLocks noGrp="1"/>
          </p:cNvSpPr>
          <p:nvPr>
            <p:ph type="title" hasCustomPrompt="1"/>
          </p:nvPr>
        </p:nvSpPr>
        <p:spPr>
          <a:xfrm>
            <a:off x="323529" y="204679"/>
            <a:ext cx="8856786" cy="538919"/>
          </a:xfrm>
          <a:prstGeom prst="rect">
            <a:avLst/>
          </a:prstGeom>
        </p:spPr>
        <p:txBody>
          <a:bodyPr lIns="90000" tIns="72000" rIns="90000" bIns="46800" anchor="t" anchorCtr="0">
            <a:normAutofit/>
          </a:bodyPr>
          <a:lstStyle>
            <a:lvl1pPr marL="108000" algn="l">
              <a:defRPr sz="1800" u="none">
                <a:solidFill>
                  <a:schemeClr val="bg1"/>
                </a:solidFill>
                <a:latin typeface="Arial" panose="020B0604020202020204" pitchFamily="34" charset="0"/>
                <a:cs typeface="Arial" panose="020B0604020202020204" pitchFamily="34" charset="0"/>
              </a:defRPr>
            </a:lvl1pPr>
          </a:lstStyle>
          <a:p>
            <a:r>
              <a:rPr lang="de-DE" dirty="0" smtClean="0"/>
              <a:t>Headline</a:t>
            </a:r>
            <a:br>
              <a:rPr lang="de-DE" dirty="0" smtClean="0"/>
            </a:br>
            <a:r>
              <a:rPr lang="de-DE" dirty="0" smtClean="0"/>
              <a:t>zweizeilig</a:t>
            </a:r>
            <a:endParaRPr lang="de-DE" dirty="0"/>
          </a:p>
        </p:txBody>
      </p:sp>
    </p:spTree>
    <p:extLst>
      <p:ext uri="{BB962C8B-B14F-4D97-AF65-F5344CB8AC3E}">
        <p14:creationId xmlns:p14="http://schemas.microsoft.com/office/powerpoint/2010/main" val="51104871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1.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9.xml"/><Relationship Id="rId7"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4.xml"/><Relationship Id="rId1" Type="http://schemas.openxmlformats.org/officeDocument/2006/relationships/slideLayout" Target="../slideLayouts/slideLayout13.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hteck 8"/>
          <p:cNvSpPr/>
          <p:nvPr userDrawn="1"/>
        </p:nvSpPr>
        <p:spPr>
          <a:xfrm>
            <a:off x="4572000" y="0"/>
            <a:ext cx="4584612" cy="5155572"/>
          </a:xfrm>
          <a:prstGeom prst="rect">
            <a:avLst/>
          </a:prstGeom>
          <a:solidFill>
            <a:srgbClr val="89BA1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10" name="Rechteck 9"/>
          <p:cNvSpPr/>
          <p:nvPr userDrawn="1"/>
        </p:nvSpPr>
        <p:spPr>
          <a:xfrm>
            <a:off x="7428928" y="4069534"/>
            <a:ext cx="1727684" cy="540060"/>
          </a:xfrm>
          <a:prstGeom prst="rect">
            <a:avLst/>
          </a:prstGeom>
          <a:solidFill>
            <a:srgbClr val="7FAD18"/>
          </a:solidFill>
          <a:ln>
            <a:noFill/>
          </a:ln>
          <a:effectLst>
            <a:outerShdw blurRad="136525" dist="63500" dir="2400000" algn="tl" rotWithShape="0">
              <a:srgbClr val="000000">
                <a:alpha val="42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13" name="Bild 12" descr="BUW_Logo-weiss.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546630" y="4135276"/>
            <a:ext cx="1146086" cy="417590"/>
          </a:xfrm>
          <a:prstGeom prst="rect">
            <a:avLst/>
          </a:prstGeom>
        </p:spPr>
      </p:pic>
    </p:spTree>
    <p:extLst>
      <p:ext uri="{BB962C8B-B14F-4D97-AF65-F5344CB8AC3E}">
        <p14:creationId xmlns:p14="http://schemas.microsoft.com/office/powerpoint/2010/main" val="2162976949"/>
      </p:ext>
    </p:extLst>
  </p:cSld>
  <p:clrMap bg1="lt1" tx1="dk1" bg2="lt2" tx2="dk2" accent1="accent1" accent2="accent2" accent3="accent3" accent4="accent4" accent5="accent5" accent6="accent6" hlink="hlink" folHlink="folHlink"/>
  <p:sldLayoutIdLst>
    <p:sldLayoutId id="2147483670"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323528" y="205978"/>
            <a:ext cx="8436770" cy="1095837"/>
          </a:xfrm>
          <a:prstGeom prst="rect">
            <a:avLst/>
          </a:prstGeom>
        </p:spPr>
        <p:txBody>
          <a:bodyPr vert="horz" lIns="91440" tIns="45720" rIns="91440" bIns="45720" rtlCol="0" anchor="ctr">
            <a:normAutofit/>
          </a:bodyPr>
          <a:lstStyle/>
          <a:p>
            <a:r>
              <a:rPr lang="de-DE" dirty="0" smtClean="0"/>
              <a:t>Titelmasterformat durch Klicken bearbeiten</a:t>
            </a:r>
            <a:endParaRPr lang="de-DE" dirty="0"/>
          </a:p>
        </p:txBody>
      </p:sp>
      <p:sp>
        <p:nvSpPr>
          <p:cNvPr id="3" name="Textplatzhalter 2"/>
          <p:cNvSpPr>
            <a:spLocks noGrp="1"/>
          </p:cNvSpPr>
          <p:nvPr>
            <p:ph type="body" idx="1"/>
          </p:nvPr>
        </p:nvSpPr>
        <p:spPr>
          <a:xfrm>
            <a:off x="323528" y="1491630"/>
            <a:ext cx="8436770" cy="2996068"/>
          </a:xfrm>
          <a:prstGeom prst="rect">
            <a:avLst/>
          </a:prstGeom>
        </p:spPr>
        <p:txBody>
          <a:bodyPr vert="horz" lIns="91440" tIns="45720" rIns="91440" bIns="45720" rtlCol="0">
            <a:norm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7" name="Rechteck 6"/>
          <p:cNvSpPr/>
          <p:nvPr userDrawn="1"/>
        </p:nvSpPr>
        <p:spPr>
          <a:xfrm>
            <a:off x="7668344" y="4533496"/>
            <a:ext cx="1475656" cy="441521"/>
          </a:xfrm>
          <a:prstGeom prst="rect">
            <a:avLst/>
          </a:prstGeom>
          <a:solidFill>
            <a:srgbClr val="89BA17"/>
          </a:solidFill>
          <a:ln>
            <a:noFill/>
          </a:ln>
          <a:effectLst>
            <a:outerShdw blurRad="136525" dist="25400" dir="8520000" rotWithShape="0">
              <a:srgbClr val="000000">
                <a:alpha val="42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800"/>
          </a:p>
        </p:txBody>
      </p:sp>
      <p:pic>
        <p:nvPicPr>
          <p:cNvPr id="8" name="Bild 13" descr="BUW_Logo-weiss.png"/>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740352" y="4587975"/>
            <a:ext cx="1019946" cy="341244"/>
          </a:xfrm>
          <a:prstGeom prst="rect">
            <a:avLst/>
          </a:prstGeom>
        </p:spPr>
      </p:pic>
      <p:sp>
        <p:nvSpPr>
          <p:cNvPr id="12" name="Rechteck 11"/>
          <p:cNvSpPr/>
          <p:nvPr userDrawn="1"/>
        </p:nvSpPr>
        <p:spPr>
          <a:xfrm>
            <a:off x="323528" y="4533496"/>
            <a:ext cx="7272808" cy="440935"/>
          </a:xfrm>
          <a:prstGeom prst="rect">
            <a:avLst/>
          </a:prstGeom>
          <a:solidFill>
            <a:srgbClr val="FFFFFF">
              <a:alpha val="91000"/>
            </a:srgbClr>
          </a:solidFill>
          <a:ln>
            <a:noFill/>
          </a:ln>
          <a:effectLst>
            <a:outerShdw blurRad="95250" dist="50800" dir="8700000" algn="tl" rotWithShape="0">
              <a:prstClr val="black">
                <a:alpha val="34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800">
              <a:solidFill>
                <a:prstClr val="white"/>
              </a:solidFill>
            </a:endParaRPr>
          </a:p>
        </p:txBody>
      </p:sp>
      <p:sp>
        <p:nvSpPr>
          <p:cNvPr id="11" name="Textfeld 10"/>
          <p:cNvSpPr txBox="1"/>
          <p:nvPr userDrawn="1"/>
        </p:nvSpPr>
        <p:spPr>
          <a:xfrm>
            <a:off x="468313" y="4533496"/>
            <a:ext cx="5471840" cy="430887"/>
          </a:xfrm>
          <a:prstGeom prst="rect">
            <a:avLst/>
          </a:prstGeom>
          <a:noFill/>
        </p:spPr>
        <p:txBody>
          <a:bodyPr wrap="square" rtlCol="0">
            <a:spAutoFit/>
          </a:bodyPr>
          <a:lstStyle/>
          <a:p>
            <a:r>
              <a:rPr lang="de-DE" sz="1100" b="1" dirty="0" smtClean="0">
                <a:solidFill>
                  <a:schemeClr val="tx1">
                    <a:lumMod val="75000"/>
                    <a:lumOff val="25000"/>
                  </a:schemeClr>
                </a:solidFill>
                <a:latin typeface="Arial"/>
                <a:cs typeface="Arial"/>
              </a:rPr>
              <a:t>Datenschutz</a:t>
            </a:r>
          </a:p>
          <a:p>
            <a:r>
              <a:rPr lang="de-DE" sz="1100" dirty="0" smtClean="0">
                <a:solidFill>
                  <a:schemeClr val="tx1">
                    <a:lumMod val="75000"/>
                    <a:lumOff val="25000"/>
                  </a:schemeClr>
                </a:solidFill>
                <a:latin typeface="Arial"/>
                <a:cs typeface="Arial"/>
              </a:rPr>
              <a:t>Dr. Torsten </a:t>
            </a:r>
            <a:r>
              <a:rPr lang="de-DE" sz="1100" dirty="0" err="1" smtClean="0">
                <a:solidFill>
                  <a:schemeClr val="tx1">
                    <a:lumMod val="75000"/>
                    <a:lumOff val="25000"/>
                  </a:schemeClr>
                </a:solidFill>
                <a:latin typeface="Arial"/>
                <a:cs typeface="Arial"/>
              </a:rPr>
              <a:t>Rathmann</a:t>
            </a:r>
            <a:r>
              <a:rPr lang="de-DE" sz="1100" dirty="0" smtClean="0">
                <a:solidFill>
                  <a:schemeClr val="tx1">
                    <a:lumMod val="75000"/>
                    <a:lumOff val="25000"/>
                  </a:schemeClr>
                </a:solidFill>
                <a:latin typeface="Arial"/>
                <a:cs typeface="Arial"/>
              </a:rPr>
              <a:t> | Forschungsdatenmanagement</a:t>
            </a:r>
            <a:r>
              <a:rPr lang="de-DE" sz="1100" baseline="0" dirty="0" smtClean="0">
                <a:solidFill>
                  <a:schemeClr val="tx1">
                    <a:lumMod val="75000"/>
                    <a:lumOff val="25000"/>
                  </a:schemeClr>
                </a:solidFill>
                <a:latin typeface="Arial"/>
                <a:cs typeface="Arial"/>
              </a:rPr>
              <a:t>			</a:t>
            </a:r>
            <a:fld id="{D2B725D8-4EF0-4FF3-9B4A-C803504CF189}" type="slidenum">
              <a:rPr lang="de-DE" sz="1100" smtClean="0">
                <a:solidFill>
                  <a:schemeClr val="tx1">
                    <a:lumMod val="75000"/>
                    <a:lumOff val="25000"/>
                  </a:schemeClr>
                </a:solidFill>
                <a:latin typeface="Arial"/>
                <a:cs typeface="Arial"/>
              </a:rPr>
              <a:t>‹Nr.›</a:t>
            </a:fld>
            <a:endParaRPr lang="de-DE" sz="1100" dirty="0">
              <a:solidFill>
                <a:schemeClr val="tx1">
                  <a:lumMod val="75000"/>
                  <a:lumOff val="25000"/>
                </a:schemeClr>
              </a:solidFill>
              <a:latin typeface="Arial"/>
              <a:cs typeface="Arial"/>
            </a:endParaRPr>
          </a:p>
        </p:txBody>
      </p:sp>
    </p:spTree>
    <p:extLst>
      <p:ext uri="{BB962C8B-B14F-4D97-AF65-F5344CB8AC3E}">
        <p14:creationId xmlns:p14="http://schemas.microsoft.com/office/powerpoint/2010/main" val="34378148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3" r:id="rId4"/>
    <p:sldLayoutId id="2147483686" r:id="rId5"/>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hteck 10"/>
          <p:cNvSpPr/>
          <p:nvPr/>
        </p:nvSpPr>
        <p:spPr>
          <a:xfrm>
            <a:off x="-12192" y="1"/>
            <a:ext cx="9156700" cy="5143499"/>
          </a:xfrm>
          <a:prstGeom prst="rect">
            <a:avLst/>
          </a:prstGeom>
          <a:gradFill flip="none" rotWithShape="1">
            <a:gsLst>
              <a:gs pos="0">
                <a:srgbClr val="818C98">
                  <a:alpha val="75000"/>
                </a:srgbClr>
              </a:gs>
              <a:gs pos="100000">
                <a:schemeClr val="bg1">
                  <a:lumMod val="95000"/>
                  <a:alpha val="73000"/>
                </a:schemeClr>
              </a:gs>
              <a:gs pos="51000">
                <a:schemeClr val="bg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de-DE" sz="1800">
              <a:solidFill>
                <a:srgbClr val="FFFFFF"/>
              </a:solidFill>
              <a:ea typeface="ＭＳ Ｐゴシック" charset="-128"/>
              <a:cs typeface="ＭＳ Ｐゴシック" charset="-128"/>
            </a:endParaRPr>
          </a:p>
        </p:txBody>
      </p:sp>
      <p:pic>
        <p:nvPicPr>
          <p:cNvPr id="13" name="Bild 11" descr="Logo_BUW-1.Weiss-01.png"/>
          <p:cNvPicPr>
            <a:picLocks noChangeAspect="1"/>
          </p:cNvPicPr>
          <p:nvPr/>
        </p:nvPicPr>
        <p:blipFill>
          <a:blip r:embed="rId8" cstate="email">
            <a:alphaModFix amt="30000"/>
            <a:extLst>
              <a:ext uri="{28A0092B-C50C-407E-A947-70E740481C1C}">
                <a14:useLocalDpi xmlns:a14="http://schemas.microsoft.com/office/drawing/2010/main"/>
              </a:ext>
            </a:extLst>
          </a:blip>
          <a:srcRect/>
          <a:stretch>
            <a:fillRect/>
          </a:stretch>
        </p:blipFill>
        <p:spPr bwMode="auto">
          <a:xfrm>
            <a:off x="6535657" y="708543"/>
            <a:ext cx="2606675" cy="3657600"/>
          </a:xfrm>
          <a:prstGeom prst="rect">
            <a:avLst/>
          </a:prstGeom>
          <a:noFill/>
          <a:ln w="9525">
            <a:noFill/>
            <a:miter lim="800000"/>
            <a:headEnd/>
            <a:tailEnd/>
          </a:ln>
        </p:spPr>
      </p:pic>
      <p:sp>
        <p:nvSpPr>
          <p:cNvPr id="12" name="Rechteck 11"/>
          <p:cNvSpPr/>
          <p:nvPr userDrawn="1"/>
        </p:nvSpPr>
        <p:spPr>
          <a:xfrm>
            <a:off x="7668344" y="4533496"/>
            <a:ext cx="1475656" cy="441521"/>
          </a:xfrm>
          <a:prstGeom prst="rect">
            <a:avLst/>
          </a:prstGeom>
          <a:solidFill>
            <a:srgbClr val="89BA17"/>
          </a:solidFill>
          <a:ln>
            <a:noFill/>
          </a:ln>
          <a:effectLst>
            <a:outerShdw blurRad="136525" dist="25400" dir="8520000" rotWithShape="0">
              <a:srgbClr val="000000">
                <a:alpha val="42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800"/>
          </a:p>
        </p:txBody>
      </p:sp>
      <p:pic>
        <p:nvPicPr>
          <p:cNvPr id="15" name="Bild 13" descr="BUW_Logo-weiss.png"/>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0352" y="4587975"/>
            <a:ext cx="1019946" cy="341244"/>
          </a:xfrm>
          <a:prstGeom prst="rect">
            <a:avLst/>
          </a:prstGeom>
        </p:spPr>
      </p:pic>
      <p:sp>
        <p:nvSpPr>
          <p:cNvPr id="16" name="Rechteck 15"/>
          <p:cNvSpPr/>
          <p:nvPr userDrawn="1"/>
        </p:nvSpPr>
        <p:spPr>
          <a:xfrm>
            <a:off x="323528" y="4533496"/>
            <a:ext cx="7272808" cy="440935"/>
          </a:xfrm>
          <a:prstGeom prst="rect">
            <a:avLst/>
          </a:prstGeom>
          <a:solidFill>
            <a:srgbClr val="FFFFFF">
              <a:alpha val="91000"/>
            </a:srgbClr>
          </a:solidFill>
          <a:ln>
            <a:noFill/>
          </a:ln>
          <a:effectLst>
            <a:outerShdw blurRad="95250" dist="50800" dir="8700000" algn="tl" rotWithShape="0">
              <a:prstClr val="black">
                <a:alpha val="34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800">
              <a:solidFill>
                <a:prstClr val="white"/>
              </a:solidFill>
            </a:endParaRPr>
          </a:p>
        </p:txBody>
      </p:sp>
      <p:sp>
        <p:nvSpPr>
          <p:cNvPr id="17" name="Textfeld 16"/>
          <p:cNvSpPr txBox="1"/>
          <p:nvPr userDrawn="1"/>
        </p:nvSpPr>
        <p:spPr>
          <a:xfrm>
            <a:off x="468313" y="4533496"/>
            <a:ext cx="5471840" cy="430887"/>
          </a:xfrm>
          <a:prstGeom prst="rect">
            <a:avLst/>
          </a:prstGeom>
          <a:noFill/>
        </p:spPr>
        <p:txBody>
          <a:bodyPr wrap="square" rtlCol="0">
            <a:spAutoFit/>
          </a:bodyPr>
          <a:lstStyle/>
          <a:p>
            <a:r>
              <a:rPr lang="de-DE" sz="1100" b="1" dirty="0" smtClean="0">
                <a:solidFill>
                  <a:schemeClr val="tx1">
                    <a:lumMod val="75000"/>
                    <a:lumOff val="25000"/>
                  </a:schemeClr>
                </a:solidFill>
                <a:latin typeface="Arial"/>
                <a:cs typeface="Arial"/>
              </a:rPr>
              <a:t>Datenschutz</a:t>
            </a:r>
          </a:p>
          <a:p>
            <a:r>
              <a:rPr lang="de-DE" sz="1100" dirty="0" smtClean="0">
                <a:solidFill>
                  <a:schemeClr val="tx1">
                    <a:lumMod val="75000"/>
                    <a:lumOff val="25000"/>
                  </a:schemeClr>
                </a:solidFill>
                <a:latin typeface="Arial"/>
                <a:cs typeface="Arial"/>
              </a:rPr>
              <a:t>Dr. Torsten </a:t>
            </a:r>
            <a:r>
              <a:rPr lang="de-DE" sz="1100" dirty="0" err="1" smtClean="0">
                <a:solidFill>
                  <a:schemeClr val="tx1">
                    <a:lumMod val="75000"/>
                    <a:lumOff val="25000"/>
                  </a:schemeClr>
                </a:solidFill>
                <a:latin typeface="Arial"/>
                <a:cs typeface="Arial"/>
              </a:rPr>
              <a:t>Rathmann</a:t>
            </a:r>
            <a:r>
              <a:rPr lang="de-DE" sz="1100" dirty="0" smtClean="0">
                <a:solidFill>
                  <a:schemeClr val="tx1">
                    <a:lumMod val="75000"/>
                    <a:lumOff val="25000"/>
                  </a:schemeClr>
                </a:solidFill>
                <a:latin typeface="Arial"/>
                <a:cs typeface="Arial"/>
              </a:rPr>
              <a:t> | Forschungsdatenmanagement</a:t>
            </a:r>
            <a:endParaRPr lang="de-DE" sz="1100" dirty="0">
              <a:solidFill>
                <a:schemeClr val="tx1">
                  <a:lumMod val="75000"/>
                  <a:lumOff val="25000"/>
                </a:schemeClr>
              </a:solidFill>
              <a:latin typeface="Arial"/>
              <a:cs typeface="Arial"/>
            </a:endParaRPr>
          </a:p>
        </p:txBody>
      </p:sp>
      <p:sp>
        <p:nvSpPr>
          <p:cNvPr id="18" name="Titelplatzhalter 1"/>
          <p:cNvSpPr>
            <a:spLocks noGrp="1"/>
          </p:cNvSpPr>
          <p:nvPr>
            <p:ph type="title"/>
          </p:nvPr>
        </p:nvSpPr>
        <p:spPr>
          <a:xfrm>
            <a:off x="323528" y="205978"/>
            <a:ext cx="8436770" cy="1095837"/>
          </a:xfrm>
          <a:prstGeom prst="rect">
            <a:avLst/>
          </a:prstGeom>
        </p:spPr>
        <p:txBody>
          <a:bodyPr vert="horz" lIns="91440" tIns="45720" rIns="91440" bIns="45720" rtlCol="0" anchor="ctr">
            <a:normAutofit/>
          </a:bodyPr>
          <a:lstStyle/>
          <a:p>
            <a:r>
              <a:rPr lang="de-DE" dirty="0" smtClean="0"/>
              <a:t>Titelmasterformat durch Klicken bearbeiten</a:t>
            </a:r>
            <a:endParaRPr lang="de-DE" dirty="0"/>
          </a:p>
        </p:txBody>
      </p:sp>
      <p:sp>
        <p:nvSpPr>
          <p:cNvPr id="19" name="Textplatzhalter 2"/>
          <p:cNvSpPr>
            <a:spLocks noGrp="1"/>
          </p:cNvSpPr>
          <p:nvPr>
            <p:ph type="body" idx="1"/>
          </p:nvPr>
        </p:nvSpPr>
        <p:spPr>
          <a:xfrm>
            <a:off x="323528" y="1491630"/>
            <a:ext cx="8436770" cy="2996068"/>
          </a:xfrm>
          <a:prstGeom prst="rect">
            <a:avLst/>
          </a:prstGeom>
        </p:spPr>
        <p:txBody>
          <a:bodyPr vert="horz" lIns="91440" tIns="45720" rIns="91440" bIns="45720" rtlCol="0">
            <a:norm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13458818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84" r:id="rId4"/>
    <p:sldLayoutId id="2147483685" r:id="rId5"/>
    <p:sldLayoutId id="2147483687" r:id="rId6"/>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027" name="Gerade Verbindung 12"/>
          <p:cNvCxnSpPr>
            <a:cxnSpLocks noChangeShapeType="1"/>
          </p:cNvCxnSpPr>
          <p:nvPr userDrawn="1"/>
        </p:nvCxnSpPr>
        <p:spPr bwMode="auto">
          <a:xfrm>
            <a:off x="-6350" y="699542"/>
            <a:ext cx="9163050" cy="1191"/>
          </a:xfrm>
          <a:prstGeom prst="line">
            <a:avLst/>
          </a:prstGeom>
          <a:noFill/>
          <a:ln w="25400">
            <a:solidFill>
              <a:srgbClr val="89BA17"/>
            </a:solidFill>
            <a:round/>
            <a:headEnd/>
            <a:tailEnd/>
          </a:ln>
          <a:extLst>
            <a:ext uri="{909E8E84-426E-40DD-AFC4-6F175D3DCCD1}">
              <a14:hiddenFill xmlns:a14="http://schemas.microsoft.com/office/drawing/2010/main">
                <a:noFill/>
              </a14:hiddenFill>
            </a:ext>
          </a:extLst>
        </p:spPr>
      </p:cxnSp>
      <p:sp>
        <p:nvSpPr>
          <p:cNvPr id="100363" name="Text Box 11"/>
          <p:cNvSpPr txBox="1">
            <a:spLocks noChangeArrowheads="1"/>
          </p:cNvSpPr>
          <p:nvPr/>
        </p:nvSpPr>
        <p:spPr bwMode="auto">
          <a:xfrm>
            <a:off x="3646419" y="439956"/>
            <a:ext cx="762000" cy="138499"/>
          </a:xfrm>
          <a:prstGeom prst="rect">
            <a:avLst/>
          </a:prstGeom>
          <a:noFill/>
          <a:ln w="9525">
            <a:noFill/>
            <a:miter lim="800000"/>
            <a:headEnd/>
            <a:tailEnd/>
          </a:ln>
          <a:effectLst/>
        </p:spPr>
        <p:txBody>
          <a:bodyPr lIns="0" tIns="0" rIns="0" bIns="0">
            <a:spAutoFit/>
          </a:bodyPr>
          <a:lstStyle>
            <a:lvl1pPr defTabSz="817563" eaLnBrk="0" hangingPunct="0">
              <a:defRPr sz="6000">
                <a:solidFill>
                  <a:schemeClr val="tx1"/>
                </a:solidFill>
                <a:latin typeface="Times" charset="0"/>
                <a:ea typeface="ＭＳ Ｐゴシック" charset="0"/>
                <a:cs typeface="ＭＳ Ｐゴシック" charset="0"/>
              </a:defRPr>
            </a:lvl1pPr>
            <a:lvl2pPr marL="37931725" indent="-37474525" defTabSz="817563" eaLnBrk="0" hangingPunct="0">
              <a:defRPr sz="6000">
                <a:solidFill>
                  <a:schemeClr val="tx1"/>
                </a:solidFill>
                <a:latin typeface="Times" charset="0"/>
                <a:ea typeface="ＭＳ Ｐゴシック" charset="0"/>
              </a:defRPr>
            </a:lvl2pPr>
            <a:lvl3pPr eaLnBrk="0" hangingPunct="0">
              <a:defRPr sz="6000">
                <a:solidFill>
                  <a:schemeClr val="tx1"/>
                </a:solidFill>
                <a:latin typeface="Times" charset="0"/>
                <a:ea typeface="ＭＳ Ｐゴシック" charset="0"/>
              </a:defRPr>
            </a:lvl3pPr>
            <a:lvl4pPr eaLnBrk="0" hangingPunct="0">
              <a:defRPr sz="6000">
                <a:solidFill>
                  <a:schemeClr val="tx1"/>
                </a:solidFill>
                <a:latin typeface="Times" charset="0"/>
                <a:ea typeface="ＭＳ Ｐゴシック" charset="0"/>
              </a:defRPr>
            </a:lvl4pPr>
            <a:lvl5pPr eaLnBrk="0" hangingPunct="0">
              <a:defRPr sz="6000">
                <a:solidFill>
                  <a:schemeClr val="tx1"/>
                </a:solidFill>
                <a:latin typeface="Times" charset="0"/>
                <a:ea typeface="ＭＳ Ｐゴシック" charset="0"/>
              </a:defRPr>
            </a:lvl5pPr>
            <a:lvl6pPr marL="457200" eaLnBrk="0" fontAlgn="base" hangingPunct="0">
              <a:spcBef>
                <a:spcPct val="0"/>
              </a:spcBef>
              <a:spcAft>
                <a:spcPct val="0"/>
              </a:spcAft>
              <a:defRPr sz="6000">
                <a:solidFill>
                  <a:schemeClr val="tx1"/>
                </a:solidFill>
                <a:latin typeface="Times" charset="0"/>
                <a:ea typeface="ＭＳ Ｐゴシック" charset="0"/>
              </a:defRPr>
            </a:lvl6pPr>
            <a:lvl7pPr marL="914400" eaLnBrk="0" fontAlgn="base" hangingPunct="0">
              <a:spcBef>
                <a:spcPct val="0"/>
              </a:spcBef>
              <a:spcAft>
                <a:spcPct val="0"/>
              </a:spcAft>
              <a:defRPr sz="6000">
                <a:solidFill>
                  <a:schemeClr val="tx1"/>
                </a:solidFill>
                <a:latin typeface="Times" charset="0"/>
                <a:ea typeface="ＭＳ Ｐゴシック" charset="0"/>
              </a:defRPr>
            </a:lvl7pPr>
            <a:lvl8pPr marL="1371600" eaLnBrk="0" fontAlgn="base" hangingPunct="0">
              <a:spcBef>
                <a:spcPct val="0"/>
              </a:spcBef>
              <a:spcAft>
                <a:spcPct val="0"/>
              </a:spcAft>
              <a:defRPr sz="6000">
                <a:solidFill>
                  <a:schemeClr val="tx1"/>
                </a:solidFill>
                <a:latin typeface="Times" charset="0"/>
                <a:ea typeface="ＭＳ Ｐゴシック" charset="0"/>
              </a:defRPr>
            </a:lvl8pPr>
            <a:lvl9pPr marL="1828800" eaLnBrk="0" fontAlgn="base" hangingPunct="0">
              <a:spcBef>
                <a:spcPct val="0"/>
              </a:spcBef>
              <a:spcAft>
                <a:spcPct val="0"/>
              </a:spcAft>
              <a:defRPr sz="6000">
                <a:solidFill>
                  <a:schemeClr val="tx1"/>
                </a:solidFill>
                <a:latin typeface="Times" charset="0"/>
                <a:ea typeface="ＭＳ Ｐゴシック" charset="0"/>
              </a:defRPr>
            </a:lvl9pPr>
          </a:lstStyle>
          <a:p>
            <a:pPr algn="r"/>
            <a:fld id="{1A85F193-EBA8-BD46-9CCC-E5C7B97770D7}" type="slidenum">
              <a:rPr lang="de-DE" sz="900" smtClean="0">
                <a:solidFill>
                  <a:srgbClr val="000000"/>
                </a:solidFill>
                <a:latin typeface="Arial" charset="0"/>
                <a:cs typeface="Univers 55" charset="0"/>
              </a:rPr>
              <a:pPr algn="r"/>
              <a:t>‹Nr.›</a:t>
            </a:fld>
            <a:r>
              <a:rPr lang="de-DE" sz="900" dirty="0" smtClean="0">
                <a:solidFill>
                  <a:srgbClr val="000000"/>
                </a:solidFill>
                <a:latin typeface="Arial" charset="0"/>
                <a:cs typeface="Univers 55" charset="0"/>
              </a:rPr>
              <a:t> </a:t>
            </a:r>
            <a:r>
              <a:rPr lang="de-DE" sz="900" dirty="0">
                <a:solidFill>
                  <a:srgbClr val="000000"/>
                </a:solidFill>
                <a:latin typeface="Arial" charset="0"/>
                <a:cs typeface="Univers 55" charset="0"/>
              </a:rPr>
              <a:t>von 20</a:t>
            </a:r>
          </a:p>
        </p:txBody>
      </p:sp>
      <p:sp>
        <p:nvSpPr>
          <p:cNvPr id="100365" name="Text Box 13"/>
          <p:cNvSpPr txBox="1">
            <a:spLocks noChangeArrowheads="1"/>
          </p:cNvSpPr>
          <p:nvPr/>
        </p:nvSpPr>
        <p:spPr bwMode="auto">
          <a:xfrm>
            <a:off x="231775" y="134542"/>
            <a:ext cx="3509962" cy="446276"/>
          </a:xfrm>
          <a:prstGeom prst="rect">
            <a:avLst/>
          </a:prstGeom>
          <a:noFill/>
          <a:ln w="9525">
            <a:noFill/>
            <a:miter lim="800000"/>
            <a:headEnd/>
            <a:tailEnd/>
          </a:ln>
          <a:effectLst/>
        </p:spPr>
        <p:txBody>
          <a:bodyPr lIns="0" tIns="0" rIns="0" bIns="0">
            <a:spAutoFit/>
          </a:bodyPr>
          <a:lstStyle>
            <a:lvl1pPr eaLnBrk="0" hangingPunct="0">
              <a:defRPr sz="6000">
                <a:solidFill>
                  <a:schemeClr val="tx1"/>
                </a:solidFill>
                <a:latin typeface="Times" charset="0"/>
                <a:ea typeface="ＭＳ Ｐゴシック" charset="0"/>
                <a:cs typeface="ＭＳ Ｐゴシック" charset="0"/>
              </a:defRPr>
            </a:lvl1pPr>
            <a:lvl2pPr marL="37931725" indent="-37474525" eaLnBrk="0" hangingPunct="0">
              <a:defRPr sz="6000">
                <a:solidFill>
                  <a:schemeClr val="tx1"/>
                </a:solidFill>
                <a:latin typeface="Times" charset="0"/>
                <a:ea typeface="ＭＳ Ｐゴシック" charset="0"/>
              </a:defRPr>
            </a:lvl2pPr>
            <a:lvl3pPr eaLnBrk="0" hangingPunct="0">
              <a:defRPr sz="6000">
                <a:solidFill>
                  <a:schemeClr val="tx1"/>
                </a:solidFill>
                <a:latin typeface="Times" charset="0"/>
                <a:ea typeface="ＭＳ Ｐゴシック" charset="0"/>
              </a:defRPr>
            </a:lvl3pPr>
            <a:lvl4pPr eaLnBrk="0" hangingPunct="0">
              <a:defRPr sz="6000">
                <a:solidFill>
                  <a:schemeClr val="tx1"/>
                </a:solidFill>
                <a:latin typeface="Times" charset="0"/>
                <a:ea typeface="ＭＳ Ｐゴシック" charset="0"/>
              </a:defRPr>
            </a:lvl4pPr>
            <a:lvl5pPr eaLnBrk="0" hangingPunct="0">
              <a:defRPr sz="6000">
                <a:solidFill>
                  <a:schemeClr val="tx1"/>
                </a:solidFill>
                <a:latin typeface="Times" charset="0"/>
                <a:ea typeface="ＭＳ Ｐゴシック" charset="0"/>
              </a:defRPr>
            </a:lvl5pPr>
            <a:lvl6pPr marL="457200" eaLnBrk="0" fontAlgn="base" hangingPunct="0">
              <a:spcBef>
                <a:spcPct val="0"/>
              </a:spcBef>
              <a:spcAft>
                <a:spcPct val="0"/>
              </a:spcAft>
              <a:defRPr sz="6000">
                <a:solidFill>
                  <a:schemeClr val="tx1"/>
                </a:solidFill>
                <a:latin typeface="Times" charset="0"/>
                <a:ea typeface="ＭＳ Ｐゴシック" charset="0"/>
              </a:defRPr>
            </a:lvl6pPr>
            <a:lvl7pPr marL="914400" eaLnBrk="0" fontAlgn="base" hangingPunct="0">
              <a:spcBef>
                <a:spcPct val="0"/>
              </a:spcBef>
              <a:spcAft>
                <a:spcPct val="0"/>
              </a:spcAft>
              <a:defRPr sz="6000">
                <a:solidFill>
                  <a:schemeClr val="tx1"/>
                </a:solidFill>
                <a:latin typeface="Times" charset="0"/>
                <a:ea typeface="ＭＳ Ｐゴシック" charset="0"/>
              </a:defRPr>
            </a:lvl7pPr>
            <a:lvl8pPr marL="1371600" eaLnBrk="0" fontAlgn="base" hangingPunct="0">
              <a:spcBef>
                <a:spcPct val="0"/>
              </a:spcBef>
              <a:spcAft>
                <a:spcPct val="0"/>
              </a:spcAft>
              <a:defRPr sz="6000">
                <a:solidFill>
                  <a:schemeClr val="tx1"/>
                </a:solidFill>
                <a:latin typeface="Times" charset="0"/>
                <a:ea typeface="ＭＳ Ｐゴシック" charset="0"/>
              </a:defRPr>
            </a:lvl8pPr>
            <a:lvl9pPr marL="1828800" eaLnBrk="0" fontAlgn="base" hangingPunct="0">
              <a:spcBef>
                <a:spcPct val="0"/>
              </a:spcBef>
              <a:spcAft>
                <a:spcPct val="0"/>
              </a:spcAft>
              <a:defRPr sz="6000">
                <a:solidFill>
                  <a:schemeClr val="tx1"/>
                </a:solidFill>
                <a:latin typeface="Times" charset="0"/>
                <a:ea typeface="ＭＳ Ｐゴシック" charset="0"/>
              </a:defRPr>
            </a:lvl9pPr>
          </a:lstStyle>
          <a:p>
            <a:r>
              <a:rPr lang="de-DE" sz="1100" b="1" dirty="0">
                <a:solidFill>
                  <a:srgbClr val="000000"/>
                </a:solidFill>
                <a:latin typeface="Arial" charset="0"/>
                <a:cs typeface="Univers 65 Bold" charset="0"/>
              </a:rPr>
              <a:t>PROF. DR. MAXIMILIAN MUSTERMANN</a:t>
            </a:r>
          </a:p>
          <a:p>
            <a:r>
              <a:rPr lang="de-DE" sz="900" dirty="0">
                <a:solidFill>
                  <a:srgbClr val="000000"/>
                </a:solidFill>
                <a:latin typeface="Arial" charset="0"/>
                <a:cs typeface="Univers 55" charset="0"/>
              </a:rPr>
              <a:t>BEISPIELVORLESUNG ZUM THEMA </a:t>
            </a:r>
          </a:p>
          <a:p>
            <a:r>
              <a:rPr lang="de-DE" sz="900" dirty="0">
                <a:solidFill>
                  <a:srgbClr val="000000"/>
                </a:solidFill>
                <a:latin typeface="Arial" charset="0"/>
                <a:cs typeface="Univers 55" charset="0"/>
              </a:rPr>
              <a:t>„MUSTERÜBERSCHRIFTEN FÜR </a:t>
            </a:r>
            <a:r>
              <a:rPr lang="de-DE" sz="900" dirty="0" smtClean="0">
                <a:solidFill>
                  <a:srgbClr val="000000"/>
                </a:solidFill>
                <a:latin typeface="Arial" charset="0"/>
                <a:cs typeface="Univers 55" charset="0"/>
              </a:rPr>
              <a:t>POWERPOINTFOLIEN“</a:t>
            </a:r>
            <a:endParaRPr lang="de-DE" sz="900" dirty="0">
              <a:solidFill>
                <a:srgbClr val="000000"/>
              </a:solidFill>
              <a:latin typeface="Arial" charset="0"/>
              <a:cs typeface="Univers 55" charset="0"/>
            </a:endParaRPr>
          </a:p>
        </p:txBody>
      </p:sp>
      <p:pic>
        <p:nvPicPr>
          <p:cNvPr id="1032" name="Bild 17" descr="beispiellogo.eps"/>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179838" y="147928"/>
            <a:ext cx="1200474" cy="516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hteck 1"/>
          <p:cNvSpPr/>
          <p:nvPr userDrawn="1"/>
        </p:nvSpPr>
        <p:spPr bwMode="auto">
          <a:xfrm>
            <a:off x="0" y="0"/>
            <a:ext cx="9144000" cy="5143500"/>
          </a:xfrm>
          <a:prstGeom prst="rect">
            <a:avLst/>
          </a:prstGeom>
          <a:no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6000" b="0" i="0" u="none" strike="noStrike" cap="none" normalizeH="0" baseline="0">
              <a:ln>
                <a:noFill/>
              </a:ln>
              <a:solidFill>
                <a:schemeClr val="tx1"/>
              </a:solidFill>
              <a:effectLst/>
              <a:latin typeface="Times" pitchFamily="67" charset="0"/>
            </a:endParaRPr>
          </a:p>
        </p:txBody>
      </p:sp>
      <p:sp>
        <p:nvSpPr>
          <p:cNvPr id="11" name="Rechteck 10"/>
          <p:cNvSpPr/>
          <p:nvPr userDrawn="1"/>
        </p:nvSpPr>
        <p:spPr>
          <a:xfrm>
            <a:off x="7668344" y="123478"/>
            <a:ext cx="1475656" cy="441521"/>
          </a:xfrm>
          <a:prstGeom prst="rect">
            <a:avLst/>
          </a:prstGeom>
          <a:solidFill>
            <a:srgbClr val="89BA17"/>
          </a:solidFill>
          <a:ln>
            <a:noFill/>
          </a:ln>
          <a:effectLst>
            <a:outerShdw blurRad="136525" dist="25400" dir="8520000" rotWithShape="0">
              <a:srgbClr val="000000">
                <a:alpha val="42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800"/>
          </a:p>
        </p:txBody>
      </p:sp>
      <p:pic>
        <p:nvPicPr>
          <p:cNvPr id="12" name="Bild 13" descr="BUW_Logo-weiss.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740352" y="177957"/>
            <a:ext cx="1019946" cy="341244"/>
          </a:xfrm>
          <a:prstGeom prst="rect">
            <a:avLst/>
          </a:prstGeom>
        </p:spPr>
      </p:pic>
    </p:spTree>
    <p:extLst>
      <p:ext uri="{BB962C8B-B14F-4D97-AF65-F5344CB8AC3E}">
        <p14:creationId xmlns:p14="http://schemas.microsoft.com/office/powerpoint/2010/main" val="1630112756"/>
      </p:ext>
    </p:extLst>
  </p:cSld>
  <p:clrMap bg1="lt1" tx1="dk1" bg2="lt2" tx2="dk2" accent1="accent1" accent2="accent2" accent3="accent3" accent4="accent4" accent5="accent5" accent6="accent6" hlink="hlink" folHlink="folHlink"/>
  <p:sldLayoutIdLst>
    <p:sldLayoutId id="2147483677" r:id="rId1"/>
  </p:sldLayoutIdLst>
  <p:transition/>
  <p:timing>
    <p:tnLst>
      <p:par>
        <p:cTn id="1" dur="indefinite" restart="never" nodeType="tmRoot"/>
      </p:par>
    </p:tnLst>
  </p:timing>
  <p:txStyles>
    <p:titleStyle>
      <a:lvl1pPr algn="l" defTabSz="817563" rtl="0" eaLnBrk="1" fontAlgn="base" hangingPunct="1">
        <a:spcBef>
          <a:spcPct val="0"/>
        </a:spcBef>
        <a:spcAft>
          <a:spcPct val="0"/>
        </a:spcAft>
        <a:defRPr sz="2200">
          <a:solidFill>
            <a:srgbClr val="333333"/>
          </a:solidFill>
          <a:latin typeface="+mj-lt"/>
          <a:ea typeface="ＭＳ Ｐゴシック" pitchFamily="68" charset="-128"/>
          <a:cs typeface="ＭＳ Ｐゴシック" pitchFamily="68" charset="-128"/>
        </a:defRPr>
      </a:lvl1pPr>
      <a:lvl2pPr algn="l" defTabSz="817563" rtl="0" eaLnBrk="1" fontAlgn="base" hangingPunct="1">
        <a:spcBef>
          <a:spcPct val="0"/>
        </a:spcBef>
        <a:spcAft>
          <a:spcPct val="0"/>
        </a:spcAft>
        <a:defRPr sz="2200">
          <a:solidFill>
            <a:srgbClr val="333333"/>
          </a:solidFill>
          <a:latin typeface="Arial" pitchFamily="67" charset="0"/>
          <a:ea typeface="ＭＳ Ｐゴシック" pitchFamily="68" charset="-128"/>
          <a:cs typeface="ＭＳ Ｐゴシック" pitchFamily="68" charset="-128"/>
        </a:defRPr>
      </a:lvl2pPr>
      <a:lvl3pPr algn="l" defTabSz="817563" rtl="0" eaLnBrk="1" fontAlgn="base" hangingPunct="1">
        <a:spcBef>
          <a:spcPct val="0"/>
        </a:spcBef>
        <a:spcAft>
          <a:spcPct val="0"/>
        </a:spcAft>
        <a:defRPr sz="2200">
          <a:solidFill>
            <a:srgbClr val="333333"/>
          </a:solidFill>
          <a:latin typeface="Arial" pitchFamily="67" charset="0"/>
          <a:ea typeface="ＭＳ Ｐゴシック" pitchFamily="68" charset="-128"/>
          <a:cs typeface="ＭＳ Ｐゴシック" pitchFamily="68" charset="-128"/>
        </a:defRPr>
      </a:lvl3pPr>
      <a:lvl4pPr algn="l" defTabSz="817563" rtl="0" eaLnBrk="1" fontAlgn="base" hangingPunct="1">
        <a:spcBef>
          <a:spcPct val="0"/>
        </a:spcBef>
        <a:spcAft>
          <a:spcPct val="0"/>
        </a:spcAft>
        <a:defRPr sz="2200">
          <a:solidFill>
            <a:srgbClr val="333333"/>
          </a:solidFill>
          <a:latin typeface="Arial" pitchFamily="67" charset="0"/>
          <a:ea typeface="ＭＳ Ｐゴシック" pitchFamily="68" charset="-128"/>
          <a:cs typeface="ＭＳ Ｐゴシック" pitchFamily="68" charset="-128"/>
        </a:defRPr>
      </a:lvl4pPr>
      <a:lvl5pPr algn="l" defTabSz="817563" rtl="0" eaLnBrk="1" fontAlgn="base" hangingPunct="1">
        <a:spcBef>
          <a:spcPct val="0"/>
        </a:spcBef>
        <a:spcAft>
          <a:spcPct val="0"/>
        </a:spcAft>
        <a:defRPr sz="2200">
          <a:solidFill>
            <a:srgbClr val="333333"/>
          </a:solidFill>
          <a:latin typeface="Arial" pitchFamily="67" charset="0"/>
          <a:ea typeface="ＭＳ Ｐゴシック" pitchFamily="68" charset="-128"/>
          <a:cs typeface="ＭＳ Ｐゴシック" pitchFamily="68" charset="-128"/>
        </a:defRPr>
      </a:lvl5pPr>
      <a:lvl6pPr marL="457200" algn="l" defTabSz="817563" rtl="0" eaLnBrk="1" fontAlgn="base" hangingPunct="1">
        <a:spcBef>
          <a:spcPct val="0"/>
        </a:spcBef>
        <a:spcAft>
          <a:spcPct val="0"/>
        </a:spcAft>
        <a:defRPr sz="2200">
          <a:solidFill>
            <a:srgbClr val="333333"/>
          </a:solidFill>
          <a:latin typeface="Arial" pitchFamily="67" charset="0"/>
        </a:defRPr>
      </a:lvl6pPr>
      <a:lvl7pPr marL="914400" algn="l" defTabSz="817563" rtl="0" eaLnBrk="1" fontAlgn="base" hangingPunct="1">
        <a:spcBef>
          <a:spcPct val="0"/>
        </a:spcBef>
        <a:spcAft>
          <a:spcPct val="0"/>
        </a:spcAft>
        <a:defRPr sz="2200">
          <a:solidFill>
            <a:srgbClr val="333333"/>
          </a:solidFill>
          <a:latin typeface="Arial" pitchFamily="67" charset="0"/>
        </a:defRPr>
      </a:lvl7pPr>
      <a:lvl8pPr marL="1371600" algn="l" defTabSz="817563" rtl="0" eaLnBrk="1" fontAlgn="base" hangingPunct="1">
        <a:spcBef>
          <a:spcPct val="0"/>
        </a:spcBef>
        <a:spcAft>
          <a:spcPct val="0"/>
        </a:spcAft>
        <a:defRPr sz="2200">
          <a:solidFill>
            <a:srgbClr val="333333"/>
          </a:solidFill>
          <a:latin typeface="Arial" pitchFamily="67" charset="0"/>
        </a:defRPr>
      </a:lvl8pPr>
      <a:lvl9pPr marL="1828800" algn="l" defTabSz="817563" rtl="0" eaLnBrk="1" fontAlgn="base" hangingPunct="1">
        <a:spcBef>
          <a:spcPct val="0"/>
        </a:spcBef>
        <a:spcAft>
          <a:spcPct val="0"/>
        </a:spcAft>
        <a:defRPr sz="2200">
          <a:solidFill>
            <a:srgbClr val="333333"/>
          </a:solidFill>
          <a:latin typeface="Arial" pitchFamily="67" charset="0"/>
        </a:defRPr>
      </a:lvl9pPr>
    </p:titleStyle>
    <p:bodyStyle>
      <a:lvl1pPr marL="255588" indent="-255588" algn="l" defTabSz="817563" rtl="0" eaLnBrk="1" fontAlgn="base" hangingPunct="1">
        <a:spcBef>
          <a:spcPct val="20000"/>
        </a:spcBef>
        <a:spcAft>
          <a:spcPct val="0"/>
        </a:spcAft>
        <a:buClr>
          <a:srgbClr val="333333"/>
        </a:buClr>
        <a:buSzPct val="65000"/>
        <a:buFont typeface="Wingdings" charset="0"/>
        <a:buChar char="n"/>
        <a:defRPr sz="1600">
          <a:solidFill>
            <a:schemeClr val="tx1"/>
          </a:solidFill>
          <a:latin typeface="+mn-lt"/>
          <a:ea typeface="ＭＳ Ｐゴシック" pitchFamily="68" charset="-128"/>
          <a:cs typeface="ＭＳ Ｐゴシック" pitchFamily="68" charset="-128"/>
        </a:defRPr>
      </a:lvl1pPr>
      <a:lvl2pPr marL="588963" indent="-163513" algn="l" defTabSz="817563" rtl="0" eaLnBrk="1" fontAlgn="base" hangingPunct="1">
        <a:lnSpc>
          <a:spcPct val="125000"/>
        </a:lnSpc>
        <a:spcBef>
          <a:spcPct val="20000"/>
        </a:spcBef>
        <a:spcAft>
          <a:spcPct val="0"/>
        </a:spcAft>
        <a:buClr>
          <a:schemeClr val="tx1"/>
        </a:buClr>
        <a:buChar char="–"/>
        <a:defRPr sz="1200">
          <a:solidFill>
            <a:schemeClr val="tx1"/>
          </a:solidFill>
          <a:latin typeface="+mn-lt"/>
          <a:ea typeface="ＭＳ Ｐゴシック" pitchFamily="67" charset="-128"/>
        </a:defRPr>
      </a:lvl2pPr>
      <a:lvl3pPr marL="939800" indent="-180975" algn="l" defTabSz="817563" rtl="0" eaLnBrk="1" fontAlgn="base" hangingPunct="1">
        <a:lnSpc>
          <a:spcPct val="125000"/>
        </a:lnSpc>
        <a:spcBef>
          <a:spcPct val="20000"/>
        </a:spcBef>
        <a:spcAft>
          <a:spcPct val="0"/>
        </a:spcAft>
        <a:buClr>
          <a:schemeClr val="tx1"/>
        </a:buClr>
        <a:defRPr sz="1200">
          <a:solidFill>
            <a:schemeClr val="tx1"/>
          </a:solidFill>
          <a:latin typeface="+mn-lt"/>
          <a:ea typeface="ＭＳ Ｐゴシック" pitchFamily="67" charset="-128"/>
        </a:defRPr>
      </a:lvl3pPr>
      <a:lvl4pPr marL="1274763" indent="-165100" algn="l" defTabSz="817563" rtl="0" eaLnBrk="1" fontAlgn="base" hangingPunct="1">
        <a:lnSpc>
          <a:spcPct val="125000"/>
        </a:lnSpc>
        <a:spcBef>
          <a:spcPct val="20000"/>
        </a:spcBef>
        <a:spcAft>
          <a:spcPct val="0"/>
        </a:spcAft>
        <a:buClr>
          <a:schemeClr val="tx1"/>
        </a:buClr>
        <a:defRPr sz="1000">
          <a:solidFill>
            <a:schemeClr val="tx1"/>
          </a:solidFill>
          <a:latin typeface="Verdana" pitchFamily="67" charset="0"/>
          <a:ea typeface="ＭＳ Ｐゴシック" pitchFamily="67" charset="-128"/>
        </a:defRPr>
      </a:lvl4pPr>
      <a:lvl5pPr marL="1903413" indent="-203200" algn="l" defTabSz="817563" rtl="0" eaLnBrk="1" fontAlgn="base" hangingPunct="1">
        <a:spcBef>
          <a:spcPct val="20000"/>
        </a:spcBef>
        <a:spcAft>
          <a:spcPct val="0"/>
        </a:spcAft>
        <a:buClr>
          <a:schemeClr val="bg2"/>
        </a:buClr>
        <a:buChar char="–"/>
        <a:defRPr sz="1100">
          <a:solidFill>
            <a:schemeClr val="bg2"/>
          </a:solidFill>
          <a:latin typeface="Verdana" pitchFamily="67" charset="0"/>
          <a:ea typeface="ＭＳ Ｐゴシック" pitchFamily="67" charset="-128"/>
        </a:defRPr>
      </a:lvl5pPr>
      <a:lvl6pPr marL="2360613" indent="-203200" algn="l" defTabSz="817563" rtl="0" eaLnBrk="1" fontAlgn="base" hangingPunct="1">
        <a:spcBef>
          <a:spcPct val="20000"/>
        </a:spcBef>
        <a:spcAft>
          <a:spcPct val="0"/>
        </a:spcAft>
        <a:buClr>
          <a:schemeClr val="bg2"/>
        </a:buClr>
        <a:buChar char="–"/>
        <a:defRPr sz="1100">
          <a:solidFill>
            <a:schemeClr val="bg2"/>
          </a:solidFill>
          <a:latin typeface="Verdana" pitchFamily="67" charset="0"/>
          <a:ea typeface="ＭＳ Ｐゴシック" pitchFamily="67" charset="-128"/>
        </a:defRPr>
      </a:lvl6pPr>
      <a:lvl7pPr marL="2817813" indent="-203200" algn="l" defTabSz="817563" rtl="0" eaLnBrk="1" fontAlgn="base" hangingPunct="1">
        <a:spcBef>
          <a:spcPct val="20000"/>
        </a:spcBef>
        <a:spcAft>
          <a:spcPct val="0"/>
        </a:spcAft>
        <a:buClr>
          <a:schemeClr val="bg2"/>
        </a:buClr>
        <a:buChar char="–"/>
        <a:defRPr sz="1100">
          <a:solidFill>
            <a:schemeClr val="bg2"/>
          </a:solidFill>
          <a:latin typeface="Verdana" pitchFamily="67" charset="0"/>
          <a:ea typeface="ＭＳ Ｐゴシック" pitchFamily="67" charset="-128"/>
        </a:defRPr>
      </a:lvl7pPr>
      <a:lvl8pPr marL="3275013" indent="-203200" algn="l" defTabSz="817563" rtl="0" eaLnBrk="1" fontAlgn="base" hangingPunct="1">
        <a:spcBef>
          <a:spcPct val="20000"/>
        </a:spcBef>
        <a:spcAft>
          <a:spcPct val="0"/>
        </a:spcAft>
        <a:buClr>
          <a:schemeClr val="bg2"/>
        </a:buClr>
        <a:buChar char="–"/>
        <a:defRPr sz="1100">
          <a:solidFill>
            <a:schemeClr val="bg2"/>
          </a:solidFill>
          <a:latin typeface="Verdana" pitchFamily="67" charset="0"/>
          <a:ea typeface="ＭＳ Ｐゴシック" pitchFamily="67" charset="-128"/>
        </a:defRPr>
      </a:lvl8pPr>
      <a:lvl9pPr marL="3732213" indent="-203200" algn="l" defTabSz="817563" rtl="0" eaLnBrk="1" fontAlgn="base" hangingPunct="1">
        <a:spcBef>
          <a:spcPct val="20000"/>
        </a:spcBef>
        <a:spcAft>
          <a:spcPct val="0"/>
        </a:spcAft>
        <a:buClr>
          <a:schemeClr val="bg2"/>
        </a:buClr>
        <a:buChar char="–"/>
        <a:defRPr sz="1100">
          <a:solidFill>
            <a:schemeClr val="bg2"/>
          </a:solidFill>
          <a:latin typeface="Verdana" pitchFamily="67" charset="0"/>
          <a:ea typeface="ＭＳ Ｐゴシック" pitchFamily="67" charset="-128"/>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www.qualiservice.org/de/datenschutz.html" TargetMode="External"/><Relationship Id="rId2" Type="http://schemas.openxmlformats.org/officeDocument/2006/relationships/hyperlink" Target="https://www2.math.uni-wuppertal.de/~fpf/Datenschutz/Projekt_DSMS/"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hyperlink" Target="https://moodle.uni-wuppertal.de/mod/glossary/showentry.php?eid=12584&amp;displayformat=dictionary" TargetMode="Externa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hyperlink" Target="https://datenschutz.uni-wuppertal.de/de/int/startseite-datenschutz-intern/" TargetMode="Externa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dsb.ruhr-uni-bochum.de/datenschutz/" TargetMode="External"/><Relationship Id="rId2" Type="http://schemas.openxmlformats.org/officeDocument/2006/relationships/hyperlink" Target="https://www2.math.uni-wuppertal.de/~fpf/Datenschutz/Projekt_DSMS/" TargetMode="External"/><Relationship Id="rId1" Type="http://schemas.openxmlformats.org/officeDocument/2006/relationships/slideLayout" Target="../slideLayouts/slideLayout3.xml"/><Relationship Id="rId5" Type="http://schemas.openxmlformats.org/officeDocument/2006/relationships/hyperlink" Target="https://www.zendas.de/" TargetMode="External"/><Relationship Id="rId4" Type="http://schemas.openxmlformats.org/officeDocument/2006/relationships/hyperlink" Target="https://datenschutz.uni-wuppertal.de/de/int/startseite-datenschutz-intern/"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hyperlink" Target="https://apps.crossref.org/coaccess/coaccess.html?doi=10.3224/84742233" TargetMode="Externa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s://www.datenschutz-bayern.de/datenschutzreform2018/einwilligung.pdf" TargetMode="External"/><Relationship Id="rId2" Type="http://schemas.openxmlformats.org/officeDocument/2006/relationships/hyperlink" Target="https://doi.org/10.3224/84742233" TargetMode="External"/><Relationship Id="rId1" Type="http://schemas.openxmlformats.org/officeDocument/2006/relationships/slideLayout" Target="../slideLayouts/slideLayout3.xml"/><Relationship Id="rId4" Type="http://schemas.openxmlformats.org/officeDocument/2006/relationships/hyperlink" Target="https://zim.uni-wuppertal.de/de/unsere-dienste/portale/limesurvey/"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hyperlink" Target="mailto:qualianon@uni-bremen.de" TargetMode="Externa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descr="Uni 05_2015_24.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5496" y="-79431"/>
            <a:ext cx="9144001" cy="5201284"/>
          </a:xfrm>
          <a:prstGeom prst="rect">
            <a:avLst/>
          </a:prstGeom>
        </p:spPr>
      </p:pic>
      <p:sp>
        <p:nvSpPr>
          <p:cNvPr id="6" name="Freihandform 5"/>
          <p:cNvSpPr/>
          <p:nvPr/>
        </p:nvSpPr>
        <p:spPr>
          <a:xfrm>
            <a:off x="633413" y="598228"/>
            <a:ext cx="8331075" cy="1521956"/>
          </a:xfrm>
          <a:custGeom>
            <a:avLst/>
            <a:gdLst>
              <a:gd name="connsiteX0" fmla="*/ 0 w 8460940"/>
              <a:gd name="connsiteY0" fmla="*/ 37055 h 222325"/>
              <a:gd name="connsiteX1" fmla="*/ 37055 w 8460940"/>
              <a:gd name="connsiteY1" fmla="*/ 0 h 222325"/>
              <a:gd name="connsiteX2" fmla="*/ 8423885 w 8460940"/>
              <a:gd name="connsiteY2" fmla="*/ 0 h 222325"/>
              <a:gd name="connsiteX3" fmla="*/ 8460940 w 8460940"/>
              <a:gd name="connsiteY3" fmla="*/ 37055 h 222325"/>
              <a:gd name="connsiteX4" fmla="*/ 8460940 w 8460940"/>
              <a:gd name="connsiteY4" fmla="*/ 185270 h 222325"/>
              <a:gd name="connsiteX5" fmla="*/ 8423885 w 8460940"/>
              <a:gd name="connsiteY5" fmla="*/ 222325 h 222325"/>
              <a:gd name="connsiteX6" fmla="*/ 37055 w 8460940"/>
              <a:gd name="connsiteY6" fmla="*/ 222325 h 222325"/>
              <a:gd name="connsiteX7" fmla="*/ 0 w 8460940"/>
              <a:gd name="connsiteY7" fmla="*/ 185270 h 222325"/>
              <a:gd name="connsiteX8" fmla="*/ 0 w 8460940"/>
              <a:gd name="connsiteY8" fmla="*/ 37055 h 22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60940" h="222325">
                <a:moveTo>
                  <a:pt x="0" y="37055"/>
                </a:moveTo>
                <a:cubicBezTo>
                  <a:pt x="0" y="16590"/>
                  <a:pt x="16590" y="0"/>
                  <a:pt x="37055" y="0"/>
                </a:cubicBezTo>
                <a:lnTo>
                  <a:pt x="8423885" y="0"/>
                </a:lnTo>
                <a:cubicBezTo>
                  <a:pt x="8444350" y="0"/>
                  <a:pt x="8460940" y="16590"/>
                  <a:pt x="8460940" y="37055"/>
                </a:cubicBezTo>
                <a:lnTo>
                  <a:pt x="8460940" y="185270"/>
                </a:lnTo>
                <a:cubicBezTo>
                  <a:pt x="8460940" y="205735"/>
                  <a:pt x="8444350" y="222325"/>
                  <a:pt x="8423885" y="222325"/>
                </a:cubicBezTo>
                <a:lnTo>
                  <a:pt x="37055" y="222325"/>
                </a:lnTo>
                <a:cubicBezTo>
                  <a:pt x="16590" y="222325"/>
                  <a:pt x="0" y="205735"/>
                  <a:pt x="0" y="185270"/>
                </a:cubicBezTo>
                <a:lnTo>
                  <a:pt x="0" y="37055"/>
                </a:lnTo>
                <a:close/>
              </a:path>
            </a:pathLst>
          </a:custGeom>
          <a:noFill/>
          <a:scene3d>
            <a:camera prst="orthographicFront"/>
            <a:lightRig rig="chilly" dir="t"/>
          </a:scene3d>
          <a:sp3d prstMaterial="matte"/>
        </p:spPr>
        <p:style>
          <a:lnRef idx="0">
            <a:schemeClr val="dk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4193" tIns="64193" rIns="64193" bIns="64193" numCol="1" spcCol="1270" anchor="t" anchorCtr="0">
            <a:noAutofit/>
          </a:bodyPr>
          <a:lstStyle>
            <a:defPPr>
              <a:defRPr lang="de-DE"/>
            </a:defPPr>
            <a:lvl1pPr marL="0" algn="l" defTabSz="457200" rtl="0" eaLnBrk="1" latinLnBrk="0" hangingPunct="1">
              <a:defRPr sz="1800" kern="1200">
                <a:solidFill>
                  <a:schemeClr val="dk1">
                    <a:hueOff val="0"/>
                    <a:satOff val="0"/>
                    <a:lumOff val="0"/>
                    <a:alphaOff val="0"/>
                  </a:schemeClr>
                </a:solidFill>
                <a:latin typeface="+mn-lt"/>
                <a:ea typeface="+mn-ea"/>
                <a:cs typeface="+mn-cs"/>
              </a:defRPr>
            </a:lvl1pPr>
            <a:lvl2pPr marL="457200" algn="l" defTabSz="457200" rtl="0" eaLnBrk="1" latinLnBrk="0" hangingPunct="1">
              <a:defRPr sz="1800" kern="1200">
                <a:solidFill>
                  <a:schemeClr val="dk1">
                    <a:hueOff val="0"/>
                    <a:satOff val="0"/>
                    <a:lumOff val="0"/>
                    <a:alphaOff val="0"/>
                  </a:schemeClr>
                </a:solidFill>
                <a:latin typeface="+mn-lt"/>
                <a:ea typeface="+mn-ea"/>
                <a:cs typeface="+mn-cs"/>
              </a:defRPr>
            </a:lvl2pPr>
            <a:lvl3pPr marL="914400" algn="l" defTabSz="457200" rtl="0" eaLnBrk="1" latinLnBrk="0" hangingPunct="1">
              <a:defRPr sz="1800" kern="1200">
                <a:solidFill>
                  <a:schemeClr val="dk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dk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dk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dk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dk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dk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dk1">
                    <a:hueOff val="0"/>
                    <a:satOff val="0"/>
                    <a:lumOff val="0"/>
                    <a:alphaOff val="0"/>
                  </a:schemeClr>
                </a:solidFill>
                <a:latin typeface="+mn-lt"/>
                <a:ea typeface="+mn-ea"/>
                <a:cs typeface="+mn-cs"/>
              </a:defRPr>
            </a:lvl9pPr>
          </a:lstStyle>
          <a:p>
            <a:pPr lvl="0" defTabSz="622300">
              <a:spcBef>
                <a:spcPct val="0"/>
              </a:spcBef>
              <a:spcAft>
                <a:spcPts val="1200"/>
              </a:spcAft>
            </a:pPr>
            <a:r>
              <a:rPr lang="de-DE" sz="3200" dirty="0" smtClean="0">
                <a:solidFill>
                  <a:schemeClr val="bg1"/>
                </a:solidFill>
                <a:latin typeface="Arial"/>
                <a:cs typeface="Arial"/>
              </a:rPr>
              <a:t>Forschungsdatenmanagement – Datenschutz und Umfragen</a:t>
            </a:r>
            <a:endParaRPr lang="de-DE" sz="2800" dirty="0" smtClean="0">
              <a:solidFill>
                <a:schemeClr val="bg1"/>
              </a:solidFill>
              <a:latin typeface="Arial"/>
              <a:cs typeface="Arial"/>
            </a:endParaRPr>
          </a:p>
          <a:p>
            <a:pPr lvl="0" defTabSz="622300">
              <a:spcBef>
                <a:spcPct val="0"/>
              </a:spcBef>
              <a:spcAft>
                <a:spcPts val="600"/>
              </a:spcAft>
            </a:pPr>
            <a:r>
              <a:rPr lang="de-DE" sz="2000" dirty="0">
                <a:latin typeface="Arial" panose="020B0604020202020204" pitchFamily="34" charset="0"/>
                <a:ea typeface="Helvetica" charset="0"/>
                <a:cs typeface="Arial" panose="020B0604020202020204" pitchFamily="34" charset="0"/>
              </a:rPr>
              <a:t>Schutz personenbezogener Daten als Teil des Forschungsdatenmanagements</a:t>
            </a:r>
          </a:p>
          <a:p>
            <a:pPr lvl="0" defTabSz="622300">
              <a:spcBef>
                <a:spcPct val="0"/>
              </a:spcBef>
              <a:spcAft>
                <a:spcPts val="600"/>
              </a:spcAft>
            </a:pPr>
            <a:r>
              <a:rPr lang="de-DE" sz="2000" dirty="0">
                <a:solidFill>
                  <a:srgbClr val="FF0000"/>
                </a:solidFill>
                <a:latin typeface="Arial" panose="020B0604020202020204" pitchFamily="34" charset="0"/>
                <a:ea typeface="Helvetica" charset="0"/>
                <a:cs typeface="Arial" panose="020B0604020202020204" pitchFamily="34" charset="0"/>
              </a:rPr>
              <a:t>Keine Rechtsberatung!</a:t>
            </a:r>
          </a:p>
          <a:p>
            <a:pPr lvl="0" defTabSz="622300">
              <a:spcBef>
                <a:spcPct val="0"/>
              </a:spcBef>
            </a:pPr>
            <a:endParaRPr lang="de-DE" sz="2000" dirty="0" smtClean="0">
              <a:solidFill>
                <a:schemeClr val="tx1"/>
              </a:solidFill>
              <a:latin typeface="Arial"/>
              <a:cs typeface="Arial"/>
            </a:endParaRPr>
          </a:p>
          <a:p>
            <a:pPr lvl="0" defTabSz="622300">
              <a:spcBef>
                <a:spcPct val="0"/>
              </a:spcBef>
            </a:pPr>
            <a:r>
              <a:rPr lang="de-DE" sz="2000" smtClean="0">
                <a:solidFill>
                  <a:schemeClr val="bg1"/>
                </a:solidFill>
                <a:latin typeface="Arial"/>
                <a:cs typeface="Arial"/>
              </a:rPr>
              <a:t>02.06.2023</a:t>
            </a:r>
            <a:endParaRPr lang="de-DE" sz="2000" dirty="0">
              <a:solidFill>
                <a:schemeClr val="bg1"/>
              </a:solidFill>
              <a:latin typeface="Arial"/>
              <a:cs typeface="Arial"/>
            </a:endParaRPr>
          </a:p>
        </p:txBody>
      </p:sp>
      <p:sp>
        <p:nvSpPr>
          <p:cNvPr id="8" name="Rechteck 7"/>
          <p:cNvSpPr/>
          <p:nvPr/>
        </p:nvSpPr>
        <p:spPr>
          <a:xfrm>
            <a:off x="7416316" y="4299942"/>
            <a:ext cx="1727684" cy="540060"/>
          </a:xfrm>
          <a:prstGeom prst="rect">
            <a:avLst/>
          </a:prstGeom>
          <a:solidFill>
            <a:srgbClr val="89BA17"/>
          </a:solidFill>
          <a:ln>
            <a:noFill/>
          </a:ln>
          <a:effectLst>
            <a:outerShdw blurRad="136525" dist="63500" dir="2400000" rotWithShape="0">
              <a:srgbClr val="000000">
                <a:alpha val="42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pic>
        <p:nvPicPr>
          <p:cNvPr id="9" name="Bild 7" descr="BUW_Logo-weiss.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34018" y="4363291"/>
            <a:ext cx="1146086" cy="417590"/>
          </a:xfrm>
          <a:prstGeom prst="rect">
            <a:avLst/>
          </a:prstGeom>
        </p:spPr>
      </p:pic>
    </p:spTree>
    <p:extLst>
      <p:ext uri="{BB962C8B-B14F-4D97-AF65-F5344CB8AC3E}">
        <p14:creationId xmlns:p14="http://schemas.microsoft.com/office/powerpoint/2010/main" val="19803493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Ellipse 25"/>
          <p:cNvSpPr/>
          <p:nvPr/>
        </p:nvSpPr>
        <p:spPr>
          <a:xfrm>
            <a:off x="4043370" y="802081"/>
            <a:ext cx="216024" cy="32403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de-DE"/>
          </a:p>
        </p:txBody>
      </p:sp>
      <p:sp>
        <p:nvSpPr>
          <p:cNvPr id="27" name="Ellipse 26"/>
          <p:cNvSpPr/>
          <p:nvPr/>
        </p:nvSpPr>
        <p:spPr>
          <a:xfrm>
            <a:off x="4517994" y="802081"/>
            <a:ext cx="216024" cy="32403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de-DE"/>
          </a:p>
        </p:txBody>
      </p:sp>
      <p:sp>
        <p:nvSpPr>
          <p:cNvPr id="28" name="Ellipse 27"/>
          <p:cNvSpPr/>
          <p:nvPr/>
        </p:nvSpPr>
        <p:spPr>
          <a:xfrm>
            <a:off x="5004048" y="896589"/>
            <a:ext cx="162018" cy="32403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de-DE"/>
          </a:p>
        </p:txBody>
      </p:sp>
      <p:sp>
        <p:nvSpPr>
          <p:cNvPr id="29" name="Ellipse 28"/>
          <p:cNvSpPr/>
          <p:nvPr/>
        </p:nvSpPr>
        <p:spPr>
          <a:xfrm>
            <a:off x="3642468" y="904378"/>
            <a:ext cx="162018" cy="32403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de-DE"/>
          </a:p>
        </p:txBody>
      </p:sp>
      <p:sp>
        <p:nvSpPr>
          <p:cNvPr id="22" name="Ellipse 21"/>
          <p:cNvSpPr/>
          <p:nvPr/>
        </p:nvSpPr>
        <p:spPr>
          <a:xfrm>
            <a:off x="3491880" y="975529"/>
            <a:ext cx="1836204" cy="70207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de-DE"/>
          </a:p>
        </p:txBody>
      </p:sp>
      <p:cxnSp>
        <p:nvCxnSpPr>
          <p:cNvPr id="10" name="Gerade Verbindung 9"/>
          <p:cNvCxnSpPr/>
          <p:nvPr/>
        </p:nvCxnSpPr>
        <p:spPr>
          <a:xfrm>
            <a:off x="251520" y="2193708"/>
            <a:ext cx="2268252" cy="0"/>
          </a:xfrm>
          <a:prstGeom prst="line">
            <a:avLst/>
          </a:prstGeom>
          <a:ln w="3810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Bogen 14"/>
          <p:cNvSpPr/>
          <p:nvPr/>
        </p:nvSpPr>
        <p:spPr>
          <a:xfrm>
            <a:off x="1601670" y="2193708"/>
            <a:ext cx="1728192" cy="540060"/>
          </a:xfrm>
          <a:prstGeom prst="arc">
            <a:avLst>
              <a:gd name="adj1" fmla="val 16200000"/>
              <a:gd name="adj2" fmla="val 21008257"/>
            </a:avLst>
          </a:prstGeom>
          <a:ln w="381000">
            <a:solidFill>
              <a:schemeClr val="tx2"/>
            </a:solidFill>
            <a:tailEnd w="sm" len="sm"/>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a:endParaRPr lang="de-DE"/>
          </a:p>
        </p:txBody>
      </p:sp>
      <p:sp>
        <p:nvSpPr>
          <p:cNvPr id="8" name="Textfeld 7"/>
          <p:cNvSpPr txBox="1"/>
          <p:nvPr/>
        </p:nvSpPr>
        <p:spPr>
          <a:xfrm>
            <a:off x="825681" y="2055208"/>
            <a:ext cx="1370055" cy="300082"/>
          </a:xfrm>
          <a:prstGeom prst="rect">
            <a:avLst/>
          </a:prstGeom>
          <a:noFill/>
          <a:ln>
            <a:noFill/>
          </a:ln>
        </p:spPr>
        <p:txBody>
          <a:bodyPr wrap="none" lIns="68580" tIns="34290" rIns="68580" bIns="34290" rtlCol="0">
            <a:spAutoFit/>
          </a:bodyPr>
          <a:lstStyle/>
          <a:p>
            <a:r>
              <a:rPr lang="de-DE" sz="1500" dirty="0">
                <a:solidFill>
                  <a:schemeClr val="bg1"/>
                </a:solidFill>
              </a:rPr>
              <a:t>Forschungsziele</a:t>
            </a:r>
          </a:p>
        </p:txBody>
      </p:sp>
      <p:sp>
        <p:nvSpPr>
          <p:cNvPr id="23" name="Textfeld 22"/>
          <p:cNvSpPr txBox="1"/>
          <p:nvPr/>
        </p:nvSpPr>
        <p:spPr>
          <a:xfrm>
            <a:off x="3642468" y="1185838"/>
            <a:ext cx="1461875" cy="300082"/>
          </a:xfrm>
          <a:prstGeom prst="rect">
            <a:avLst/>
          </a:prstGeom>
          <a:solidFill>
            <a:srgbClr val="FFC000"/>
          </a:solidFill>
        </p:spPr>
        <p:txBody>
          <a:bodyPr wrap="none" lIns="68580" tIns="34290" rIns="68580" bIns="34290" rtlCol="0">
            <a:spAutoFit/>
          </a:bodyPr>
          <a:lstStyle/>
          <a:p>
            <a:r>
              <a:rPr lang="de-DE" sz="1500" dirty="0"/>
              <a:t>Ethikkommission</a:t>
            </a:r>
          </a:p>
        </p:txBody>
      </p:sp>
      <p:sp>
        <p:nvSpPr>
          <p:cNvPr id="31" name="Textfeld 30"/>
          <p:cNvSpPr txBox="1"/>
          <p:nvPr/>
        </p:nvSpPr>
        <p:spPr>
          <a:xfrm>
            <a:off x="3866547" y="2512081"/>
            <a:ext cx="1862593" cy="761747"/>
          </a:xfrm>
          <a:prstGeom prst="rect">
            <a:avLst/>
          </a:prstGeom>
          <a:solidFill>
            <a:schemeClr val="bg1">
              <a:lumMod val="85000"/>
            </a:schemeClr>
          </a:solidFill>
          <a:ln>
            <a:solidFill>
              <a:schemeClr val="tx1"/>
            </a:solidFill>
          </a:ln>
        </p:spPr>
        <p:txBody>
          <a:bodyPr wrap="square" lIns="68580" tIns="34290" rIns="68580" bIns="34290" rtlCol="0">
            <a:spAutoFit/>
          </a:bodyPr>
          <a:lstStyle/>
          <a:p>
            <a:pPr algn="ctr"/>
            <a:r>
              <a:rPr lang="de-DE" sz="1500" dirty="0"/>
              <a:t>Konzept für </a:t>
            </a:r>
          </a:p>
          <a:p>
            <a:r>
              <a:rPr lang="de-DE" sz="1500" dirty="0"/>
              <a:t>Datenverarbeitungs-</a:t>
            </a:r>
          </a:p>
          <a:p>
            <a:pPr algn="ctr"/>
            <a:r>
              <a:rPr lang="de-DE" sz="1500" dirty="0"/>
              <a:t>Workflow</a:t>
            </a:r>
          </a:p>
        </p:txBody>
      </p:sp>
      <p:sp>
        <p:nvSpPr>
          <p:cNvPr id="32" name="Textfeld 31"/>
          <p:cNvSpPr txBox="1"/>
          <p:nvPr/>
        </p:nvSpPr>
        <p:spPr>
          <a:xfrm>
            <a:off x="705480" y="3111810"/>
            <a:ext cx="1919885" cy="1223412"/>
          </a:xfrm>
          <a:prstGeom prst="rect">
            <a:avLst/>
          </a:prstGeom>
          <a:noFill/>
          <a:ln>
            <a:noFill/>
          </a:ln>
        </p:spPr>
        <p:txBody>
          <a:bodyPr wrap="none" lIns="68580" tIns="34290" rIns="68580" bIns="34290" rtlCol="0">
            <a:spAutoFit/>
          </a:bodyPr>
          <a:lstStyle/>
          <a:p>
            <a:pPr algn="ctr"/>
            <a:r>
              <a:rPr lang="de-DE" sz="4500" dirty="0">
                <a:solidFill>
                  <a:srgbClr val="FF0000"/>
                </a:solidFill>
              </a:rPr>
              <a:t>§</a:t>
            </a:r>
          </a:p>
          <a:p>
            <a:pPr algn="ctr"/>
            <a:r>
              <a:rPr lang="de-DE" sz="1500" dirty="0">
                <a:solidFill>
                  <a:srgbClr val="FF0000"/>
                </a:solidFill>
              </a:rPr>
              <a:t>Gesetzliche Vorgaben</a:t>
            </a:r>
          </a:p>
          <a:p>
            <a:pPr algn="ctr"/>
            <a:r>
              <a:rPr lang="de-DE" sz="1500" dirty="0">
                <a:solidFill>
                  <a:srgbClr val="FF0000"/>
                </a:solidFill>
              </a:rPr>
              <a:t>und Betroffenenrechte</a:t>
            </a:r>
          </a:p>
        </p:txBody>
      </p:sp>
      <p:sp>
        <p:nvSpPr>
          <p:cNvPr id="33" name="Textfeld 32"/>
          <p:cNvSpPr txBox="1"/>
          <p:nvPr/>
        </p:nvSpPr>
        <p:spPr>
          <a:xfrm>
            <a:off x="6944240" y="1059582"/>
            <a:ext cx="1149417" cy="367151"/>
          </a:xfrm>
          <a:prstGeom prst="rect">
            <a:avLst/>
          </a:prstGeom>
          <a:solidFill>
            <a:srgbClr val="FF9999"/>
          </a:solidFill>
          <a:ln>
            <a:solidFill>
              <a:schemeClr val="tx1"/>
            </a:solidFill>
          </a:ln>
        </p:spPr>
        <p:txBody>
          <a:bodyPr wrap="none" lIns="68580" tIns="67500" rIns="68580" bIns="67500" rtlCol="0">
            <a:spAutoFit/>
          </a:bodyPr>
          <a:lstStyle/>
          <a:p>
            <a:pPr algn="ctr"/>
            <a:r>
              <a:rPr lang="de-DE" sz="1500" dirty="0"/>
              <a:t>Förderantrag</a:t>
            </a:r>
          </a:p>
        </p:txBody>
      </p:sp>
      <p:sp>
        <p:nvSpPr>
          <p:cNvPr id="34" name="Textfeld 33"/>
          <p:cNvSpPr txBox="1"/>
          <p:nvPr/>
        </p:nvSpPr>
        <p:spPr>
          <a:xfrm>
            <a:off x="5563176" y="3940552"/>
            <a:ext cx="2202591" cy="530915"/>
          </a:xfrm>
          <a:prstGeom prst="rect">
            <a:avLst/>
          </a:prstGeom>
          <a:solidFill>
            <a:schemeClr val="bg1">
              <a:lumMod val="85000"/>
            </a:schemeClr>
          </a:solidFill>
          <a:ln>
            <a:solidFill>
              <a:schemeClr val="tx1"/>
            </a:solidFill>
          </a:ln>
        </p:spPr>
        <p:txBody>
          <a:bodyPr wrap="none" lIns="68580" tIns="34290" rIns="68580" bIns="34290" rtlCol="0">
            <a:spAutoFit/>
          </a:bodyPr>
          <a:lstStyle/>
          <a:p>
            <a:pPr algn="ctr"/>
            <a:r>
              <a:rPr lang="de-DE" sz="1500" dirty="0" smtClean="0"/>
              <a:t>Eintrag ins Verzeichnis </a:t>
            </a:r>
            <a:r>
              <a:rPr lang="de-DE" sz="1500" dirty="0"/>
              <a:t>von</a:t>
            </a:r>
          </a:p>
          <a:p>
            <a:pPr algn="ctr"/>
            <a:r>
              <a:rPr lang="de-DE" sz="1500" dirty="0"/>
              <a:t>Verarbeitungstätigkeiten</a:t>
            </a:r>
          </a:p>
        </p:txBody>
      </p:sp>
      <p:cxnSp>
        <p:nvCxnSpPr>
          <p:cNvPr id="36" name="Gerade Verbindung mit Pfeil 35"/>
          <p:cNvCxnSpPr/>
          <p:nvPr/>
        </p:nvCxnSpPr>
        <p:spPr>
          <a:xfrm flipV="1">
            <a:off x="2789802" y="3057804"/>
            <a:ext cx="1045310" cy="378042"/>
          </a:xfrm>
          <a:prstGeom prst="straightConnector1">
            <a:avLst/>
          </a:prstGeom>
          <a:ln w="1778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7" name="Gerade Verbindung mit Pfeil 36"/>
          <p:cNvCxnSpPr/>
          <p:nvPr/>
        </p:nvCxnSpPr>
        <p:spPr>
          <a:xfrm flipV="1">
            <a:off x="5702551" y="1335879"/>
            <a:ext cx="1193569" cy="1057375"/>
          </a:xfrm>
          <a:prstGeom prst="straightConnector1">
            <a:avLst/>
          </a:prstGeom>
          <a:ln w="1778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8" name="Gerade Verbindung mit Pfeil 37"/>
          <p:cNvCxnSpPr/>
          <p:nvPr/>
        </p:nvCxnSpPr>
        <p:spPr>
          <a:xfrm>
            <a:off x="5729140" y="3342907"/>
            <a:ext cx="211012" cy="524987"/>
          </a:xfrm>
          <a:prstGeom prst="straightConnector1">
            <a:avLst/>
          </a:prstGeom>
          <a:ln w="1778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sp>
        <p:nvSpPr>
          <p:cNvPr id="39" name="Textfeld 38"/>
          <p:cNvSpPr txBox="1"/>
          <p:nvPr/>
        </p:nvSpPr>
        <p:spPr>
          <a:xfrm>
            <a:off x="4760753" y="1669772"/>
            <a:ext cx="1290378" cy="438582"/>
          </a:xfrm>
          <a:prstGeom prst="rect">
            <a:avLst/>
          </a:prstGeom>
          <a:noFill/>
        </p:spPr>
        <p:txBody>
          <a:bodyPr wrap="square" lIns="68580" tIns="34290" rIns="68580" bIns="34290" rtlCol="0">
            <a:spAutoFit/>
          </a:bodyPr>
          <a:lstStyle/>
          <a:p>
            <a:r>
              <a:rPr lang="de-DE" sz="1200" dirty="0" smtClean="0"/>
              <a:t>Stellungnahme oder Votum</a:t>
            </a:r>
            <a:endParaRPr lang="de-DE" sz="1200" dirty="0"/>
          </a:p>
        </p:txBody>
      </p:sp>
      <p:cxnSp>
        <p:nvCxnSpPr>
          <p:cNvPr id="17" name="Gerade Verbindung mit Pfeil 16"/>
          <p:cNvCxnSpPr/>
          <p:nvPr/>
        </p:nvCxnSpPr>
        <p:spPr>
          <a:xfrm>
            <a:off x="3462766" y="2486598"/>
            <a:ext cx="372346" cy="216024"/>
          </a:xfrm>
          <a:prstGeom prst="straightConnector1">
            <a:avLst/>
          </a:prstGeom>
          <a:ln w="3810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5" name="Gerade Verbindung mit Pfeil 34"/>
          <p:cNvCxnSpPr/>
          <p:nvPr/>
        </p:nvCxnSpPr>
        <p:spPr>
          <a:xfrm flipV="1">
            <a:off x="5853346" y="1889064"/>
            <a:ext cx="1042774" cy="705546"/>
          </a:xfrm>
          <a:prstGeom prst="straightConnector1">
            <a:avLst/>
          </a:prstGeom>
          <a:ln w="1778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sp>
        <p:nvSpPr>
          <p:cNvPr id="40" name="Textfeld 39"/>
          <p:cNvSpPr txBox="1"/>
          <p:nvPr/>
        </p:nvSpPr>
        <p:spPr>
          <a:xfrm>
            <a:off x="6944240" y="1529994"/>
            <a:ext cx="1211164" cy="530915"/>
          </a:xfrm>
          <a:prstGeom prst="rect">
            <a:avLst/>
          </a:prstGeom>
          <a:solidFill>
            <a:srgbClr val="FF9999"/>
          </a:solidFill>
          <a:ln>
            <a:solidFill>
              <a:schemeClr val="tx1"/>
            </a:solidFill>
          </a:ln>
        </p:spPr>
        <p:txBody>
          <a:bodyPr wrap="none" lIns="68580" tIns="34290" rIns="68580" bIns="34290" rtlCol="0">
            <a:spAutoFit/>
          </a:bodyPr>
          <a:lstStyle/>
          <a:p>
            <a:pPr algn="ctr"/>
            <a:r>
              <a:rPr lang="de-DE" sz="1500" dirty="0"/>
              <a:t>Einwilligungs-</a:t>
            </a:r>
          </a:p>
          <a:p>
            <a:pPr algn="ctr"/>
            <a:r>
              <a:rPr lang="de-DE" sz="1500" dirty="0" err="1"/>
              <a:t>erklärung</a:t>
            </a:r>
            <a:endParaRPr lang="de-DE" sz="1500" dirty="0"/>
          </a:p>
        </p:txBody>
      </p:sp>
      <p:cxnSp>
        <p:nvCxnSpPr>
          <p:cNvPr id="41" name="Gerade Verbindung mit Pfeil 40"/>
          <p:cNvCxnSpPr/>
          <p:nvPr/>
        </p:nvCxnSpPr>
        <p:spPr>
          <a:xfrm>
            <a:off x="5868144" y="3219822"/>
            <a:ext cx="1027976" cy="442694"/>
          </a:xfrm>
          <a:prstGeom prst="straightConnector1">
            <a:avLst/>
          </a:prstGeom>
          <a:ln w="1778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sp>
        <p:nvSpPr>
          <p:cNvPr id="42" name="Textfeld 41"/>
          <p:cNvSpPr txBox="1"/>
          <p:nvPr/>
        </p:nvSpPr>
        <p:spPr>
          <a:xfrm>
            <a:off x="6944240" y="3499592"/>
            <a:ext cx="839076" cy="367151"/>
          </a:xfrm>
          <a:prstGeom prst="rect">
            <a:avLst/>
          </a:prstGeom>
          <a:solidFill>
            <a:schemeClr val="bg1">
              <a:lumMod val="85000"/>
            </a:schemeClr>
          </a:solidFill>
          <a:ln>
            <a:solidFill>
              <a:schemeClr val="tx1"/>
            </a:solidFill>
          </a:ln>
        </p:spPr>
        <p:txBody>
          <a:bodyPr wrap="none" lIns="68580" tIns="67500" rIns="68580" bIns="67500" rtlCol="0">
            <a:spAutoFit/>
          </a:bodyPr>
          <a:lstStyle/>
          <a:p>
            <a:pPr algn="ctr"/>
            <a:r>
              <a:rPr lang="de-DE" sz="1500" dirty="0"/>
              <a:t>Software</a:t>
            </a:r>
          </a:p>
        </p:txBody>
      </p:sp>
      <p:sp>
        <p:nvSpPr>
          <p:cNvPr id="5" name="Titel 4"/>
          <p:cNvSpPr>
            <a:spLocks noGrp="1"/>
          </p:cNvSpPr>
          <p:nvPr>
            <p:ph type="title"/>
          </p:nvPr>
        </p:nvSpPr>
        <p:spPr/>
        <p:txBody>
          <a:bodyPr>
            <a:noAutofit/>
          </a:bodyPr>
          <a:lstStyle/>
          <a:p>
            <a:r>
              <a:rPr lang="de-DE" sz="2000" dirty="0" smtClean="0"/>
              <a:t>Datenverarbeitungs-Workflow entwickeln</a:t>
            </a:r>
            <a:endParaRPr lang="de-DE" sz="2000" dirty="0"/>
          </a:p>
        </p:txBody>
      </p:sp>
      <p:cxnSp>
        <p:nvCxnSpPr>
          <p:cNvPr id="43" name="Gerade Verbindung mit Pfeil 42"/>
          <p:cNvCxnSpPr/>
          <p:nvPr/>
        </p:nvCxnSpPr>
        <p:spPr>
          <a:xfrm flipV="1">
            <a:off x="4139952" y="1724775"/>
            <a:ext cx="0" cy="727246"/>
          </a:xfrm>
          <a:prstGeom prst="straightConnector1">
            <a:avLst/>
          </a:prstGeom>
          <a:ln w="1778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4" name="Gerade Verbindung mit Pfeil 43"/>
          <p:cNvCxnSpPr/>
          <p:nvPr/>
        </p:nvCxnSpPr>
        <p:spPr>
          <a:xfrm>
            <a:off x="4644008" y="1779662"/>
            <a:ext cx="0" cy="672359"/>
          </a:xfrm>
          <a:prstGeom prst="straightConnector1">
            <a:avLst/>
          </a:prstGeom>
          <a:ln w="1778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5" name="Gerade Verbindung mit Pfeil 44"/>
          <p:cNvCxnSpPr/>
          <p:nvPr/>
        </p:nvCxnSpPr>
        <p:spPr>
          <a:xfrm flipV="1">
            <a:off x="5940152" y="2512082"/>
            <a:ext cx="955968" cy="286264"/>
          </a:xfrm>
          <a:prstGeom prst="straightConnector1">
            <a:avLst/>
          </a:prstGeom>
          <a:ln w="1778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sp>
        <p:nvSpPr>
          <p:cNvPr id="46" name="Textfeld 45"/>
          <p:cNvSpPr txBox="1"/>
          <p:nvPr/>
        </p:nvSpPr>
        <p:spPr>
          <a:xfrm>
            <a:off x="6944240" y="2164170"/>
            <a:ext cx="1948240" cy="530915"/>
          </a:xfrm>
          <a:prstGeom prst="rect">
            <a:avLst/>
          </a:prstGeom>
          <a:solidFill>
            <a:srgbClr val="FF9999"/>
          </a:solidFill>
          <a:ln>
            <a:solidFill>
              <a:schemeClr val="tx1"/>
            </a:solidFill>
          </a:ln>
        </p:spPr>
        <p:txBody>
          <a:bodyPr wrap="square" lIns="68580" tIns="34290" rIns="68580" bIns="34290" rtlCol="0">
            <a:spAutoFit/>
          </a:bodyPr>
          <a:lstStyle/>
          <a:p>
            <a:pPr algn="ctr"/>
            <a:r>
              <a:rPr lang="de-DE" sz="1500" dirty="0" smtClean="0"/>
              <a:t>Datenschutzerklärung</a:t>
            </a:r>
          </a:p>
          <a:p>
            <a:pPr algn="ctr"/>
            <a:r>
              <a:rPr lang="de-DE" sz="1500" dirty="0" smtClean="0"/>
              <a:t>(Informationspflicht)</a:t>
            </a:r>
            <a:endParaRPr lang="de-DE" sz="1500" dirty="0"/>
          </a:p>
        </p:txBody>
      </p:sp>
      <p:cxnSp>
        <p:nvCxnSpPr>
          <p:cNvPr id="57" name="Gerade Verbindung mit Pfeil 56"/>
          <p:cNvCxnSpPr/>
          <p:nvPr/>
        </p:nvCxnSpPr>
        <p:spPr>
          <a:xfrm>
            <a:off x="5940152" y="3003798"/>
            <a:ext cx="955968" cy="108012"/>
          </a:xfrm>
          <a:prstGeom prst="straightConnector1">
            <a:avLst/>
          </a:prstGeom>
          <a:ln w="1778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sp>
        <p:nvSpPr>
          <p:cNvPr id="60" name="Textfeld 59"/>
          <p:cNvSpPr txBox="1"/>
          <p:nvPr/>
        </p:nvSpPr>
        <p:spPr>
          <a:xfrm>
            <a:off x="6944240" y="2798346"/>
            <a:ext cx="1624547" cy="597983"/>
          </a:xfrm>
          <a:prstGeom prst="rect">
            <a:avLst/>
          </a:prstGeom>
          <a:solidFill>
            <a:schemeClr val="bg1">
              <a:lumMod val="85000"/>
            </a:schemeClr>
          </a:solidFill>
          <a:ln>
            <a:solidFill>
              <a:schemeClr val="tx1"/>
            </a:solidFill>
          </a:ln>
        </p:spPr>
        <p:txBody>
          <a:bodyPr wrap="none" lIns="68580" tIns="67500" rIns="68580" bIns="67500" rtlCol="0">
            <a:spAutoFit/>
          </a:bodyPr>
          <a:lstStyle/>
          <a:p>
            <a:pPr algn="ctr"/>
            <a:r>
              <a:rPr lang="de-DE" sz="1500" dirty="0" smtClean="0"/>
              <a:t>Datenschutz-</a:t>
            </a:r>
          </a:p>
          <a:p>
            <a:pPr algn="ctr"/>
            <a:r>
              <a:rPr lang="de-DE" sz="1500" dirty="0" smtClean="0"/>
              <a:t>Folgenabschätzung</a:t>
            </a:r>
            <a:endParaRPr lang="de-DE" sz="1500" dirty="0"/>
          </a:p>
        </p:txBody>
      </p:sp>
    </p:spTree>
    <p:extLst>
      <p:ext uri="{BB962C8B-B14F-4D97-AF65-F5344CB8AC3E}">
        <p14:creationId xmlns:p14="http://schemas.microsoft.com/office/powerpoint/2010/main" val="41833709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Abgerundetes Rechteck 27"/>
          <p:cNvSpPr/>
          <p:nvPr/>
        </p:nvSpPr>
        <p:spPr>
          <a:xfrm>
            <a:off x="539552" y="843558"/>
            <a:ext cx="8145919" cy="365034"/>
          </a:xfrm>
          <a:prstGeom prst="roundRect">
            <a:avLst>
              <a:gd name="adj" fmla="val 325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p:txBody>
          <a:bodyPr>
            <a:noAutofit/>
          </a:bodyPr>
          <a:lstStyle/>
          <a:p>
            <a:r>
              <a:rPr lang="de-DE" sz="2000" dirty="0" smtClean="0"/>
              <a:t>Workflow-Schritte, die dem Schutz personenbezogener Daten dienen</a:t>
            </a:r>
            <a:endParaRPr lang="de-DE" sz="2000" dirty="0"/>
          </a:p>
        </p:txBody>
      </p:sp>
      <p:sp>
        <p:nvSpPr>
          <p:cNvPr id="25" name="Rechteck 24"/>
          <p:cNvSpPr/>
          <p:nvPr/>
        </p:nvSpPr>
        <p:spPr>
          <a:xfrm>
            <a:off x="611560" y="771549"/>
            <a:ext cx="8064896" cy="437043"/>
          </a:xfrm>
          <a:prstGeom prst="rect">
            <a:avLst/>
          </a:prstGeom>
        </p:spPr>
        <p:txBody>
          <a:bodyPr wrap="square">
            <a:spAutoFit/>
          </a:bodyPr>
          <a:lstStyle/>
          <a:p>
            <a:pPr>
              <a:lnSpc>
                <a:spcPct val="120000"/>
              </a:lnSpc>
            </a:pPr>
            <a:r>
              <a:rPr lang="de-DE" sz="2000" dirty="0">
                <a:solidFill>
                  <a:schemeClr val="bg1"/>
                </a:solidFill>
                <a:cs typeface="Arial" panose="020B0604020202020204" pitchFamily="34" charset="0"/>
              </a:rPr>
              <a:t>Informierte Einwilligung (</a:t>
            </a:r>
            <a:r>
              <a:rPr lang="de-DE" sz="2000" dirty="0" err="1">
                <a:solidFill>
                  <a:schemeClr val="bg1"/>
                </a:solidFill>
                <a:cs typeface="Arial" panose="020B0604020202020204" pitchFamily="34" charset="0"/>
              </a:rPr>
              <a:t>informed</a:t>
            </a:r>
            <a:r>
              <a:rPr lang="de-DE" sz="2000" dirty="0">
                <a:solidFill>
                  <a:schemeClr val="bg1"/>
                </a:solidFill>
                <a:cs typeface="Arial" panose="020B0604020202020204" pitchFamily="34" charset="0"/>
              </a:rPr>
              <a:t> </a:t>
            </a:r>
            <a:r>
              <a:rPr lang="de-DE" sz="2000" dirty="0" err="1">
                <a:solidFill>
                  <a:schemeClr val="bg1"/>
                </a:solidFill>
                <a:cs typeface="Arial" panose="020B0604020202020204" pitchFamily="34" charset="0"/>
              </a:rPr>
              <a:t>consent</a:t>
            </a:r>
            <a:r>
              <a:rPr lang="de-DE" sz="2000" dirty="0">
                <a:solidFill>
                  <a:schemeClr val="bg1"/>
                </a:solidFill>
                <a:cs typeface="Arial" panose="020B0604020202020204" pitchFamily="34" charset="0"/>
              </a:rPr>
              <a:t>, Einverständniserklärung</a:t>
            </a:r>
            <a:r>
              <a:rPr lang="de-DE" sz="2000" dirty="0" smtClean="0">
                <a:solidFill>
                  <a:schemeClr val="bg1"/>
                </a:solidFill>
                <a:cs typeface="Arial" panose="020B0604020202020204" pitchFamily="34" charset="0"/>
              </a:rPr>
              <a:t>)</a:t>
            </a:r>
            <a:endParaRPr lang="de-DE" sz="2000" dirty="0">
              <a:solidFill>
                <a:schemeClr val="bg1"/>
              </a:solidFill>
              <a:cs typeface="Arial" panose="020B0604020202020204" pitchFamily="34" charset="0"/>
            </a:endParaRPr>
          </a:p>
        </p:txBody>
      </p:sp>
      <p:sp>
        <p:nvSpPr>
          <p:cNvPr id="34" name="Abgerundetes Rechteck 33"/>
          <p:cNvSpPr/>
          <p:nvPr/>
        </p:nvSpPr>
        <p:spPr>
          <a:xfrm>
            <a:off x="482848" y="3939902"/>
            <a:ext cx="8208912" cy="365034"/>
          </a:xfrm>
          <a:prstGeom prst="roundRect">
            <a:avLst>
              <a:gd name="adj" fmla="val 356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de-DE" sz="2000" dirty="0" smtClean="0">
                <a:latin typeface="Arial" panose="020B0604020202020204" pitchFamily="34" charset="0"/>
                <a:cs typeface="Arial" panose="020B0604020202020204" pitchFamily="34" charset="0"/>
              </a:rPr>
              <a:t>Zugangskontrolle, Verschlüsselung</a:t>
            </a:r>
            <a:endParaRPr lang="de-DE" sz="2000" dirty="0">
              <a:latin typeface="Arial" panose="020B0604020202020204" pitchFamily="34" charset="0"/>
              <a:cs typeface="Arial" panose="020B0604020202020204" pitchFamily="34" charset="0"/>
            </a:endParaRPr>
          </a:p>
        </p:txBody>
      </p:sp>
      <p:sp>
        <p:nvSpPr>
          <p:cNvPr id="35" name="Abgerundetes Rechteck 34"/>
          <p:cNvSpPr/>
          <p:nvPr/>
        </p:nvSpPr>
        <p:spPr>
          <a:xfrm>
            <a:off x="489138" y="3435846"/>
            <a:ext cx="8196333" cy="365034"/>
          </a:xfrm>
          <a:prstGeom prst="roundRect">
            <a:avLst>
              <a:gd name="adj" fmla="val 356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de-DE" sz="2000" dirty="0">
                <a:latin typeface="Arial" panose="020B0604020202020204" pitchFamily="34" charset="0"/>
                <a:cs typeface="Arial" panose="020B0604020202020204" pitchFamily="34" charset="0"/>
              </a:rPr>
              <a:t>Getrenntspeicherung</a:t>
            </a:r>
          </a:p>
        </p:txBody>
      </p:sp>
      <p:grpSp>
        <p:nvGrpSpPr>
          <p:cNvPr id="38" name="Gruppieren 37"/>
          <p:cNvGrpSpPr/>
          <p:nvPr/>
        </p:nvGrpSpPr>
        <p:grpSpPr>
          <a:xfrm>
            <a:off x="5602968" y="2139702"/>
            <a:ext cx="1500336" cy="812610"/>
            <a:chOff x="9557511" y="2293507"/>
            <a:chExt cx="2787943" cy="1170274"/>
          </a:xfrm>
        </p:grpSpPr>
        <p:sp>
          <p:nvSpPr>
            <p:cNvPr id="39" name="Textfeld 38"/>
            <p:cNvSpPr txBox="1"/>
            <p:nvPr/>
          </p:nvSpPr>
          <p:spPr>
            <a:xfrm>
              <a:off x="9658051" y="2293508"/>
              <a:ext cx="2687403" cy="1108104"/>
            </a:xfrm>
            <a:prstGeom prst="rect">
              <a:avLst/>
            </a:prstGeom>
            <a:noFill/>
            <a:ln>
              <a:no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dirty="0" smtClean="0">
                  <a:ln>
                    <a:noFill/>
                  </a:ln>
                  <a:solidFill>
                    <a:schemeClr val="tx2"/>
                  </a:solidFill>
                  <a:effectLst/>
                  <a:uLnTx/>
                  <a:uFillTx/>
                  <a:latin typeface="Arial"/>
                  <a:cs typeface="Arial"/>
                </a:rPr>
                <a:t>01, Heribert Hansen</a:t>
              </a: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dirty="0" smtClean="0">
                  <a:ln>
                    <a:noFill/>
                  </a:ln>
                  <a:solidFill>
                    <a:schemeClr val="tx2"/>
                  </a:solidFill>
                  <a:effectLst/>
                  <a:uLnTx/>
                  <a:uFillTx/>
                  <a:latin typeface="Arial"/>
                  <a:cs typeface="Arial"/>
                </a:rPr>
                <a:t>02, Nina Hansen</a:t>
              </a: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dirty="0" smtClean="0">
                  <a:ln>
                    <a:noFill/>
                  </a:ln>
                  <a:solidFill>
                    <a:schemeClr val="tx2"/>
                  </a:solidFill>
                  <a:effectLst/>
                  <a:uLnTx/>
                  <a:uFillTx/>
                  <a:latin typeface="Arial"/>
                  <a:cs typeface="Arial"/>
                </a:rPr>
                <a:t>03, Timo Schaller</a:t>
              </a:r>
            </a:p>
            <a:p>
              <a:pPr marL="0" marR="0" lvl="0" indent="0"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dirty="0" smtClean="0">
                <a:ln>
                  <a:noFill/>
                </a:ln>
                <a:solidFill>
                  <a:schemeClr val="tx2"/>
                </a:solidFill>
                <a:effectLst/>
                <a:uLnTx/>
                <a:uFillTx/>
                <a:latin typeface="Arial"/>
                <a:cs typeface="Arial"/>
              </a:endParaRPr>
            </a:p>
          </p:txBody>
        </p:sp>
        <p:sp>
          <p:nvSpPr>
            <p:cNvPr id="40" name="Flussdiagramm: Dokument 39"/>
            <p:cNvSpPr/>
            <p:nvPr/>
          </p:nvSpPr>
          <p:spPr>
            <a:xfrm>
              <a:off x="9557511" y="2293507"/>
              <a:ext cx="2787943" cy="1170274"/>
            </a:xfrm>
            <a:prstGeom prst="flowChartDocument">
              <a:avLst/>
            </a:prstGeom>
            <a:noFill/>
            <a:ln w="1270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smtClean="0">
                <a:ln>
                  <a:noFill/>
                </a:ln>
                <a:solidFill>
                  <a:schemeClr val="tx2"/>
                </a:solidFill>
                <a:effectLst/>
                <a:uLnTx/>
                <a:uFillTx/>
                <a:latin typeface="Arial"/>
                <a:cs typeface="Arial"/>
              </a:endParaRPr>
            </a:p>
          </p:txBody>
        </p:sp>
      </p:grpSp>
      <p:sp>
        <p:nvSpPr>
          <p:cNvPr id="12" name="Abgerundetes Rechteck 11"/>
          <p:cNvSpPr/>
          <p:nvPr/>
        </p:nvSpPr>
        <p:spPr>
          <a:xfrm>
            <a:off x="4653023" y="1347614"/>
            <a:ext cx="4032448" cy="720080"/>
          </a:xfrm>
          <a:prstGeom prst="roundRect">
            <a:avLst>
              <a:gd name="adj" fmla="val 33905"/>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DE" sz="2000" dirty="0" err="1" smtClean="0">
                <a:cs typeface="Arial" panose="020B0604020202020204" pitchFamily="34" charset="0"/>
              </a:rPr>
              <a:t>Pseudonymisierung</a:t>
            </a:r>
            <a:endParaRPr lang="de-DE" sz="2000" dirty="0" smtClean="0">
              <a:cs typeface="Arial" panose="020B0604020202020204" pitchFamily="34" charset="0"/>
            </a:endParaRPr>
          </a:p>
        </p:txBody>
      </p:sp>
      <p:sp>
        <p:nvSpPr>
          <p:cNvPr id="14" name="Abgerundetes Rechteck 13"/>
          <p:cNvSpPr/>
          <p:nvPr/>
        </p:nvSpPr>
        <p:spPr>
          <a:xfrm>
            <a:off x="539552" y="1347614"/>
            <a:ext cx="4032448" cy="720080"/>
          </a:xfrm>
          <a:prstGeom prst="roundRect">
            <a:avLst>
              <a:gd name="adj" fmla="val 33905"/>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DE" sz="2000" dirty="0" smtClean="0">
                <a:cs typeface="Arial" panose="020B0604020202020204" pitchFamily="34" charset="0"/>
              </a:rPr>
              <a:t>Anonymisierung</a:t>
            </a:r>
          </a:p>
        </p:txBody>
      </p:sp>
    </p:spTree>
    <p:extLst>
      <p:ext uri="{BB962C8B-B14F-4D97-AF65-F5344CB8AC3E}">
        <p14:creationId xmlns:p14="http://schemas.microsoft.com/office/powerpoint/2010/main" val="20430546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noAutofit/>
          </a:bodyPr>
          <a:lstStyle/>
          <a:p>
            <a:r>
              <a:rPr lang="de-DE" sz="2000" dirty="0"/>
              <a:t>Anonymisierung und </a:t>
            </a:r>
            <a:r>
              <a:rPr lang="de-DE" sz="2000" dirty="0" smtClean="0"/>
              <a:t>Getrenntspeicherung in </a:t>
            </a:r>
            <a:r>
              <a:rPr lang="de-DE" sz="2000" dirty="0"/>
              <a:t>DSG NRW, § 17 Absatz 3</a:t>
            </a:r>
            <a:br>
              <a:rPr lang="de-DE" sz="2000" dirty="0"/>
            </a:br>
            <a:endParaRPr lang="de-DE" sz="2000" dirty="0"/>
          </a:p>
        </p:txBody>
      </p:sp>
      <p:sp>
        <p:nvSpPr>
          <p:cNvPr id="5" name="Inhaltsplatzhalter 7"/>
          <p:cNvSpPr txBox="1">
            <a:spLocks/>
          </p:cNvSpPr>
          <p:nvPr/>
        </p:nvSpPr>
        <p:spPr>
          <a:xfrm>
            <a:off x="395536" y="4011910"/>
            <a:ext cx="8380331" cy="516743"/>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de-DE" sz="2000" dirty="0"/>
          </a:p>
        </p:txBody>
      </p:sp>
      <p:sp>
        <p:nvSpPr>
          <p:cNvPr id="2" name="Abgerundetes Rechteck 1"/>
          <p:cNvSpPr/>
          <p:nvPr/>
        </p:nvSpPr>
        <p:spPr>
          <a:xfrm>
            <a:off x="395536" y="843558"/>
            <a:ext cx="8208912" cy="648072"/>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solidFill>
                  <a:schemeClr val="tx1"/>
                </a:solidFill>
              </a:rPr>
              <a:t>Die personenbezogenen Daten sind zu anonymisieren, sobald dies nach dem Forschungs- oder Statistikzweck möglich ist. </a:t>
            </a:r>
          </a:p>
        </p:txBody>
      </p:sp>
      <p:sp>
        <p:nvSpPr>
          <p:cNvPr id="7" name="Abgerundetes Rechteck 6"/>
          <p:cNvSpPr/>
          <p:nvPr/>
        </p:nvSpPr>
        <p:spPr>
          <a:xfrm>
            <a:off x="395536" y="1563638"/>
            <a:ext cx="8208912" cy="1008112"/>
          </a:xfrm>
          <a:prstGeom prst="roundRect">
            <a:avLst>
              <a:gd name="adj" fmla="val 11500"/>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solidFill>
                  <a:schemeClr val="tx1"/>
                </a:solidFill>
              </a:rPr>
              <a:t>Zuvor sind die Merkmale gesondert zu speichern, mit denen Einzelangaben über persönliche oder sachliche Verhältnisse einer bestimmten oder bestimmbaren Person zugeordnet werden können. </a:t>
            </a:r>
          </a:p>
        </p:txBody>
      </p:sp>
      <p:sp>
        <p:nvSpPr>
          <p:cNvPr id="8" name="Abgerundetes Rechteck 7"/>
          <p:cNvSpPr/>
          <p:nvPr/>
        </p:nvSpPr>
        <p:spPr>
          <a:xfrm>
            <a:off x="395536" y="2643758"/>
            <a:ext cx="8208912" cy="648072"/>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smtClean="0">
                <a:solidFill>
                  <a:schemeClr val="tx1"/>
                </a:solidFill>
              </a:rPr>
              <a:t>Sie dürfen mit den Einzelangaben nur zusammengeführt werden, soweit der Forschungszweck dies erfordert. </a:t>
            </a:r>
            <a:endParaRPr lang="de-DE" dirty="0">
              <a:solidFill>
                <a:schemeClr val="tx1"/>
              </a:solidFill>
            </a:endParaRPr>
          </a:p>
        </p:txBody>
      </p:sp>
      <p:sp>
        <p:nvSpPr>
          <p:cNvPr id="9" name="Abgerundetes Rechteck 8"/>
          <p:cNvSpPr/>
          <p:nvPr/>
        </p:nvSpPr>
        <p:spPr>
          <a:xfrm>
            <a:off x="395536" y="3363838"/>
            <a:ext cx="8208912" cy="504056"/>
          </a:xfrm>
          <a:prstGeom prst="roundRect">
            <a:avLst>
              <a:gd name="adj" fmla="val 23556"/>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solidFill>
                  <a:schemeClr val="tx1"/>
                </a:solidFill>
              </a:rPr>
              <a:t>Sie sind zu löschen, sobald der Forschungs- oder Statistikzweck dies erlaubt</a:t>
            </a:r>
            <a:r>
              <a:rPr lang="de-DE" dirty="0" smtClean="0">
                <a:solidFill>
                  <a:schemeClr val="tx1"/>
                </a:solidFill>
              </a:rPr>
              <a:t>.</a:t>
            </a:r>
            <a:endParaRPr lang="de-DE" dirty="0">
              <a:solidFill>
                <a:schemeClr val="tx1"/>
              </a:solidFill>
            </a:endParaRPr>
          </a:p>
        </p:txBody>
      </p:sp>
    </p:spTree>
    <p:extLst>
      <p:ext uri="{BB962C8B-B14F-4D97-AF65-F5344CB8AC3E}">
        <p14:creationId xmlns:p14="http://schemas.microsoft.com/office/powerpoint/2010/main" val="5960670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23478"/>
            <a:ext cx="8108383" cy="4365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63879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sz="2000" dirty="0" smtClean="0"/>
              <a:t>Besonders schützenswerte Kategorien personenbezogener Daten </a:t>
            </a:r>
            <a:endParaRPr lang="de-DE" sz="2000" dirty="0"/>
          </a:p>
        </p:txBody>
      </p:sp>
      <p:sp>
        <p:nvSpPr>
          <p:cNvPr id="4" name="Abgerundetes Rechteck 3"/>
          <p:cNvSpPr/>
          <p:nvPr/>
        </p:nvSpPr>
        <p:spPr>
          <a:xfrm>
            <a:off x="399431" y="699542"/>
            <a:ext cx="8487929" cy="2979046"/>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de-DE" dirty="0">
                <a:solidFill>
                  <a:schemeClr val="tx1"/>
                </a:solidFill>
              </a:rPr>
              <a:t>Aufgelistet in Art. 9 DSGVO:</a:t>
            </a:r>
          </a:p>
          <a:p>
            <a:pPr marL="285750" indent="-285750">
              <a:buFont typeface="Arial" panose="020B0604020202020204" pitchFamily="34" charset="0"/>
              <a:buChar char="•"/>
            </a:pPr>
            <a:r>
              <a:rPr lang="de-DE" dirty="0">
                <a:solidFill>
                  <a:schemeClr val="tx1"/>
                </a:solidFill>
              </a:rPr>
              <a:t>rassische und ethnische Herkunft</a:t>
            </a:r>
          </a:p>
          <a:p>
            <a:pPr marL="285750" indent="-285750">
              <a:buFont typeface="Arial" panose="020B0604020202020204" pitchFamily="34" charset="0"/>
              <a:buChar char="•"/>
            </a:pPr>
            <a:r>
              <a:rPr lang="de-DE" dirty="0">
                <a:solidFill>
                  <a:schemeClr val="tx1"/>
                </a:solidFill>
              </a:rPr>
              <a:t>politische Meinungen </a:t>
            </a:r>
          </a:p>
          <a:p>
            <a:pPr marL="285750" indent="-285750">
              <a:buFont typeface="Arial" panose="020B0604020202020204" pitchFamily="34" charset="0"/>
              <a:buChar char="•"/>
            </a:pPr>
            <a:r>
              <a:rPr lang="de-DE" dirty="0">
                <a:solidFill>
                  <a:schemeClr val="tx1"/>
                </a:solidFill>
              </a:rPr>
              <a:t>religiöse oder weltanschauliche Überzeugungen </a:t>
            </a:r>
          </a:p>
          <a:p>
            <a:pPr marL="285750" indent="-285750">
              <a:buFont typeface="Arial" panose="020B0604020202020204" pitchFamily="34" charset="0"/>
              <a:buChar char="•"/>
            </a:pPr>
            <a:r>
              <a:rPr lang="de-DE" dirty="0">
                <a:solidFill>
                  <a:schemeClr val="tx1"/>
                </a:solidFill>
              </a:rPr>
              <a:t>Gewerkschaftszugehörigkeit </a:t>
            </a:r>
          </a:p>
          <a:p>
            <a:pPr marL="285750" indent="-285750">
              <a:buFont typeface="Arial" panose="020B0604020202020204" pitchFamily="34" charset="0"/>
              <a:buChar char="•"/>
            </a:pPr>
            <a:r>
              <a:rPr lang="de-DE" dirty="0">
                <a:solidFill>
                  <a:schemeClr val="tx1"/>
                </a:solidFill>
              </a:rPr>
              <a:t>genetische Daten</a:t>
            </a:r>
          </a:p>
          <a:p>
            <a:pPr marL="285750" indent="-285750">
              <a:buFont typeface="Arial" panose="020B0604020202020204" pitchFamily="34" charset="0"/>
              <a:buChar char="•"/>
            </a:pPr>
            <a:r>
              <a:rPr lang="de-DE" dirty="0">
                <a:solidFill>
                  <a:schemeClr val="tx1"/>
                </a:solidFill>
              </a:rPr>
              <a:t>biometrische Daten zur eindeutigen Identifizierung einer natürlichen Person</a:t>
            </a:r>
          </a:p>
          <a:p>
            <a:pPr marL="285750" indent="-285750">
              <a:buFont typeface="Arial" panose="020B0604020202020204" pitchFamily="34" charset="0"/>
              <a:buChar char="•"/>
            </a:pPr>
            <a:r>
              <a:rPr lang="de-DE" dirty="0">
                <a:solidFill>
                  <a:schemeClr val="tx1"/>
                </a:solidFill>
              </a:rPr>
              <a:t>Gesundheitsdaten</a:t>
            </a:r>
          </a:p>
          <a:p>
            <a:pPr marL="285750" indent="-285750">
              <a:spcAft>
                <a:spcPts val="1800"/>
              </a:spcAft>
              <a:buFont typeface="Arial" panose="020B0604020202020204" pitchFamily="34" charset="0"/>
              <a:buChar char="•"/>
            </a:pPr>
            <a:r>
              <a:rPr lang="de-DE" dirty="0">
                <a:solidFill>
                  <a:schemeClr val="tx1"/>
                </a:solidFill>
              </a:rPr>
              <a:t>Daten zum Sexualleben oder der sexuellen Orientierung einer natürlichen </a:t>
            </a:r>
            <a:r>
              <a:rPr lang="de-DE" dirty="0" smtClean="0">
                <a:solidFill>
                  <a:schemeClr val="tx1"/>
                </a:solidFill>
              </a:rPr>
              <a:t>Person</a:t>
            </a:r>
            <a:endParaRPr lang="de-DE" dirty="0">
              <a:solidFill>
                <a:schemeClr val="tx1"/>
              </a:solidFill>
            </a:endParaRPr>
          </a:p>
        </p:txBody>
      </p:sp>
      <p:sp>
        <p:nvSpPr>
          <p:cNvPr id="5" name="Abgerundetes Rechteck 4"/>
          <p:cNvSpPr/>
          <p:nvPr/>
        </p:nvSpPr>
        <p:spPr>
          <a:xfrm>
            <a:off x="395536" y="3795886"/>
            <a:ext cx="8491824" cy="648072"/>
          </a:xfrm>
          <a:prstGeom prst="roundRect">
            <a:avLst>
              <a:gd name="adj" fmla="val 50000"/>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smtClean="0">
                <a:solidFill>
                  <a:schemeClr val="tx1"/>
                </a:solidFill>
              </a:rPr>
              <a:t>Ausnahmen vom Verarbeitungsverbot enger, z.B. </a:t>
            </a:r>
            <a:r>
              <a:rPr lang="de-DE" b="1" dirty="0" smtClean="0">
                <a:solidFill>
                  <a:schemeClr val="tx1"/>
                </a:solidFill>
              </a:rPr>
              <a:t>ausdrückliche</a:t>
            </a:r>
            <a:r>
              <a:rPr lang="de-DE" dirty="0" smtClean="0">
                <a:solidFill>
                  <a:schemeClr val="tx1"/>
                </a:solidFill>
              </a:rPr>
              <a:t> Einwilligung in die Verarbeitung der </a:t>
            </a:r>
            <a:r>
              <a:rPr lang="de-DE" b="1" dirty="0" smtClean="0">
                <a:solidFill>
                  <a:schemeClr val="tx1"/>
                </a:solidFill>
              </a:rPr>
              <a:t>genannten</a:t>
            </a:r>
            <a:r>
              <a:rPr lang="de-DE" dirty="0" smtClean="0">
                <a:solidFill>
                  <a:schemeClr val="tx1"/>
                </a:solidFill>
              </a:rPr>
              <a:t> personenbezogenen Daten für die festgelegten Zwecke</a:t>
            </a:r>
            <a:endParaRPr lang="de-DE" dirty="0">
              <a:solidFill>
                <a:schemeClr val="tx1"/>
              </a:solidFill>
            </a:endParaRPr>
          </a:p>
        </p:txBody>
      </p:sp>
    </p:spTree>
    <p:extLst>
      <p:ext uri="{BB962C8B-B14F-4D97-AF65-F5344CB8AC3E}">
        <p14:creationId xmlns:p14="http://schemas.microsoft.com/office/powerpoint/2010/main" val="18178871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sz="2000" dirty="0" smtClean="0"/>
              <a:t>Datenschutzrechtliche Einwilligung (Art. 4 Nr. 11</a:t>
            </a:r>
            <a:endParaRPr lang="de-DE" sz="2000" dirty="0"/>
          </a:p>
        </p:txBody>
      </p:sp>
      <p:sp>
        <p:nvSpPr>
          <p:cNvPr id="3" name="Rechteck 2"/>
          <p:cNvSpPr/>
          <p:nvPr/>
        </p:nvSpPr>
        <p:spPr>
          <a:xfrm>
            <a:off x="395536" y="699542"/>
            <a:ext cx="8568952" cy="2693045"/>
          </a:xfrm>
          <a:prstGeom prst="rect">
            <a:avLst/>
          </a:prstGeom>
          <a:solidFill>
            <a:schemeClr val="bg1">
              <a:lumMod val="95000"/>
            </a:schemeClr>
          </a:solidFill>
        </p:spPr>
        <p:txBody>
          <a:bodyPr wrap="square">
            <a:spAutoFit/>
          </a:bodyPr>
          <a:lstStyle/>
          <a:p>
            <a:pPr>
              <a:spcAft>
                <a:spcPts val="600"/>
              </a:spcAft>
            </a:pPr>
            <a:r>
              <a:rPr lang="de-DE" dirty="0" smtClean="0"/>
              <a:t>„</a:t>
            </a:r>
            <a:r>
              <a:rPr lang="de-DE" b="1" dirty="0" smtClean="0"/>
              <a:t>Freiwillig</a:t>
            </a:r>
            <a:r>
              <a:rPr lang="de-DE" dirty="0" smtClean="0"/>
              <a:t> für den </a:t>
            </a:r>
            <a:r>
              <a:rPr lang="de-DE" b="1" dirty="0" smtClean="0"/>
              <a:t>bestimmten Fall</a:t>
            </a:r>
            <a:r>
              <a:rPr lang="de-DE" dirty="0" smtClean="0"/>
              <a:t>, in </a:t>
            </a:r>
            <a:r>
              <a:rPr lang="de-DE" b="1" dirty="0" smtClean="0"/>
              <a:t>informierter</a:t>
            </a:r>
            <a:r>
              <a:rPr lang="de-DE" dirty="0" smtClean="0"/>
              <a:t> Weise abgegebene </a:t>
            </a:r>
            <a:r>
              <a:rPr lang="de-DE" b="1" dirty="0" smtClean="0"/>
              <a:t>Willensbekundung</a:t>
            </a:r>
            <a:r>
              <a:rPr lang="de-DE" dirty="0" smtClean="0"/>
              <a:t> …, dass sie mit der Verarbeitung der sie betreffenden Daten einverstanden ist“</a:t>
            </a:r>
          </a:p>
          <a:p>
            <a:pPr marL="285750" indent="-285750">
              <a:buFont typeface="Arial" panose="020B0604020202020204" pitchFamily="34" charset="0"/>
              <a:buChar char="•"/>
            </a:pPr>
            <a:r>
              <a:rPr lang="de-DE" sz="1600" b="1" dirty="0" smtClean="0"/>
              <a:t>Alle Verarbeitungszwecke </a:t>
            </a:r>
            <a:r>
              <a:rPr lang="de-DE" sz="1600" dirty="0" smtClean="0"/>
              <a:t>nennen </a:t>
            </a:r>
          </a:p>
          <a:p>
            <a:pPr marL="285750" indent="-285750">
              <a:buFont typeface="Arial" panose="020B0604020202020204" pitchFamily="34" charset="0"/>
              <a:buChar char="•"/>
            </a:pPr>
            <a:r>
              <a:rPr lang="de-DE" sz="1600" b="1" dirty="0" smtClean="0"/>
              <a:t>Leicht zugänglich </a:t>
            </a:r>
            <a:r>
              <a:rPr lang="de-DE" sz="1600" dirty="0" smtClean="0"/>
              <a:t>und </a:t>
            </a:r>
            <a:r>
              <a:rPr lang="de-DE" sz="1600" dirty="0"/>
              <a:t>in einer </a:t>
            </a:r>
            <a:r>
              <a:rPr lang="de-DE" sz="1600" b="1" dirty="0"/>
              <a:t>klaren und einfachen </a:t>
            </a:r>
            <a:r>
              <a:rPr lang="de-DE" sz="1600" b="1" dirty="0" smtClean="0"/>
              <a:t>Sprache</a:t>
            </a:r>
            <a:endParaRPr lang="de-DE" sz="1600" b="1" dirty="0"/>
          </a:p>
          <a:p>
            <a:pPr marL="285750" indent="-285750">
              <a:buFont typeface="Arial" panose="020B0604020202020204" pitchFamily="34" charset="0"/>
              <a:buChar char="•"/>
            </a:pPr>
            <a:r>
              <a:rPr lang="de-DE" sz="1600" dirty="0" smtClean="0"/>
              <a:t>Auf </a:t>
            </a:r>
            <a:r>
              <a:rPr lang="de-DE" sz="1600" b="1" dirty="0"/>
              <a:t>Widerrufsrecht</a:t>
            </a:r>
            <a:r>
              <a:rPr lang="de-DE" sz="1600" dirty="0"/>
              <a:t> </a:t>
            </a:r>
            <a:r>
              <a:rPr lang="de-DE" sz="1600" dirty="0" smtClean="0"/>
              <a:t>hinweisen und darauf, dass durch </a:t>
            </a:r>
            <a:r>
              <a:rPr lang="de-DE" sz="1600" dirty="0"/>
              <a:t>den Widerruf der Einwilligung </a:t>
            </a:r>
            <a:r>
              <a:rPr lang="de-DE" sz="1600" dirty="0" smtClean="0"/>
              <a:t>die </a:t>
            </a:r>
            <a:r>
              <a:rPr lang="de-DE" sz="1600" dirty="0"/>
              <a:t>Rechtmäßigkeit der aufgrund der Einwilligung </a:t>
            </a:r>
            <a:r>
              <a:rPr lang="de-DE" sz="1600" b="1" dirty="0"/>
              <a:t>bis zum Widerruf erfolgten Verarbeitung </a:t>
            </a:r>
            <a:r>
              <a:rPr lang="de-DE" sz="1600" dirty="0"/>
              <a:t>nicht </a:t>
            </a:r>
            <a:r>
              <a:rPr lang="de-DE" sz="1600" dirty="0" smtClean="0"/>
              <a:t>berührt wird </a:t>
            </a:r>
            <a:endParaRPr lang="de-DE" sz="1600" dirty="0"/>
          </a:p>
          <a:p>
            <a:pPr marL="285750" indent="-285750">
              <a:buFont typeface="Arial" panose="020B0604020202020204" pitchFamily="34" charset="0"/>
              <a:buChar char="•"/>
            </a:pPr>
            <a:r>
              <a:rPr lang="de-DE" sz="1600" dirty="0"/>
              <a:t>Ü</a:t>
            </a:r>
            <a:r>
              <a:rPr lang="de-DE" sz="1600" dirty="0" smtClean="0"/>
              <a:t>ber </a:t>
            </a:r>
            <a:r>
              <a:rPr lang="de-DE" sz="1600" dirty="0"/>
              <a:t>die </a:t>
            </a:r>
            <a:r>
              <a:rPr lang="de-DE" sz="1600" b="1" dirty="0"/>
              <a:t>Folgen der Verweigerung </a:t>
            </a:r>
            <a:r>
              <a:rPr lang="de-DE" sz="1600" dirty="0"/>
              <a:t>der Einwilligung </a:t>
            </a:r>
            <a:r>
              <a:rPr lang="de-DE" sz="1600" dirty="0" smtClean="0"/>
              <a:t>belehren</a:t>
            </a:r>
            <a:endParaRPr lang="de-DE" sz="1600" dirty="0"/>
          </a:p>
          <a:p>
            <a:pPr marL="285750" indent="-285750">
              <a:buFont typeface="Arial" panose="020B0604020202020204" pitchFamily="34" charset="0"/>
              <a:buChar char="•"/>
            </a:pPr>
            <a:r>
              <a:rPr lang="de-DE" sz="1600" dirty="0" smtClean="0"/>
              <a:t>Soweit </a:t>
            </a:r>
            <a:r>
              <a:rPr lang="de-DE" sz="1600" b="1" dirty="0"/>
              <a:t>besondere Kategorien </a:t>
            </a:r>
            <a:r>
              <a:rPr lang="de-DE" sz="1600" dirty="0"/>
              <a:t>personenbezogener Daten verarbeitet werden, muss sich die Einwilligung ausdrücklich auf diese </a:t>
            </a:r>
            <a:r>
              <a:rPr lang="de-DE" sz="1600" dirty="0" smtClean="0"/>
              <a:t>Kategorien beziehen, die einzeln zu nennen sind.</a:t>
            </a:r>
            <a:endParaRPr lang="de-DE" sz="1600" dirty="0"/>
          </a:p>
        </p:txBody>
      </p:sp>
      <p:sp>
        <p:nvSpPr>
          <p:cNvPr id="4" name="Textfeld 3"/>
          <p:cNvSpPr txBox="1"/>
          <p:nvPr/>
        </p:nvSpPr>
        <p:spPr>
          <a:xfrm>
            <a:off x="395536" y="3407970"/>
            <a:ext cx="8280920" cy="1107996"/>
          </a:xfrm>
          <a:prstGeom prst="rect">
            <a:avLst/>
          </a:prstGeom>
          <a:noFill/>
        </p:spPr>
        <p:txBody>
          <a:bodyPr wrap="square" rtlCol="0">
            <a:spAutoFit/>
          </a:bodyPr>
          <a:lstStyle/>
          <a:p>
            <a:r>
              <a:rPr lang="de-DE" dirty="0" smtClean="0"/>
              <a:t>Mustereinwilligungen:</a:t>
            </a:r>
          </a:p>
          <a:p>
            <a:pPr marL="285750" indent="-285750">
              <a:buFont typeface="Arial" panose="020B0604020202020204" pitchFamily="34" charset="0"/>
              <a:buChar char="•"/>
            </a:pPr>
            <a:r>
              <a:rPr lang="de-DE" sz="1600" dirty="0"/>
              <a:t>NRW Projektgruppe </a:t>
            </a:r>
            <a:r>
              <a:rPr lang="de-DE" sz="1600" dirty="0" smtClean="0"/>
              <a:t>Datenschutzmanagementsysteme: </a:t>
            </a:r>
            <a:br>
              <a:rPr lang="de-DE" sz="1600" dirty="0" smtClean="0"/>
            </a:br>
            <a:r>
              <a:rPr lang="de-DE" sz="1600" dirty="0" smtClean="0">
                <a:hlinkClick r:id="rId2"/>
              </a:rPr>
              <a:t>https</a:t>
            </a:r>
            <a:r>
              <a:rPr lang="de-DE" sz="1600" dirty="0">
                <a:hlinkClick r:id="rId2"/>
              </a:rPr>
              <a:t>://www2.math.uni-wuppertal.de/~fpf/Datenschutz/Projekt_DSMS/</a:t>
            </a:r>
            <a:r>
              <a:rPr lang="de-DE" sz="1600" dirty="0"/>
              <a:t> </a:t>
            </a:r>
            <a:endParaRPr lang="de-DE" sz="1600" dirty="0" smtClean="0"/>
          </a:p>
          <a:p>
            <a:pPr marL="285750" indent="-285750">
              <a:buFont typeface="Arial" panose="020B0604020202020204" pitchFamily="34" charset="0"/>
              <a:buChar char="•"/>
            </a:pPr>
            <a:r>
              <a:rPr lang="de-DE" sz="1600" dirty="0" err="1" smtClean="0"/>
              <a:t>Qualiservice</a:t>
            </a:r>
            <a:r>
              <a:rPr lang="de-DE" sz="1600" dirty="0"/>
              <a:t>: </a:t>
            </a:r>
            <a:r>
              <a:rPr lang="de-DE" sz="1600" dirty="0">
                <a:hlinkClick r:id="rId3"/>
              </a:rPr>
              <a:t>https://www.qualiservice.org/de/datenschutz.html</a:t>
            </a:r>
            <a:endParaRPr lang="de-DE" sz="1600" dirty="0"/>
          </a:p>
        </p:txBody>
      </p:sp>
    </p:spTree>
    <p:extLst>
      <p:ext uri="{BB962C8B-B14F-4D97-AF65-F5344CB8AC3E}">
        <p14:creationId xmlns:p14="http://schemas.microsoft.com/office/powerpoint/2010/main" val="9599254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Übung Einwilligungserklärung</a:t>
            </a:r>
            <a:endParaRPr lang="de-DE" dirty="0"/>
          </a:p>
        </p:txBody>
      </p:sp>
      <p:sp>
        <p:nvSpPr>
          <p:cNvPr id="3" name="Textfeld 2"/>
          <p:cNvSpPr txBox="1"/>
          <p:nvPr/>
        </p:nvSpPr>
        <p:spPr>
          <a:xfrm>
            <a:off x="611560" y="699542"/>
            <a:ext cx="8078943" cy="400110"/>
          </a:xfrm>
          <a:prstGeom prst="rect">
            <a:avLst/>
          </a:prstGeom>
          <a:noFill/>
        </p:spPr>
        <p:txBody>
          <a:bodyPr wrap="none" rtlCol="0">
            <a:spAutoFit/>
          </a:bodyPr>
          <a:lstStyle/>
          <a:p>
            <a:r>
              <a:rPr lang="de-DE" sz="2000" dirty="0" smtClean="0"/>
              <a:t>Nennen Sie Verarbeitungszwecke, die für die Forschung von Bedeutung sind:</a:t>
            </a:r>
            <a:endParaRPr lang="de-DE" sz="2000" dirty="0"/>
          </a:p>
        </p:txBody>
      </p:sp>
    </p:spTree>
    <p:extLst>
      <p:ext uri="{BB962C8B-B14F-4D97-AF65-F5344CB8AC3E}">
        <p14:creationId xmlns:p14="http://schemas.microsoft.com/office/powerpoint/2010/main" val="33623688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Übung Einwilligungserklärung</a:t>
            </a:r>
            <a:endParaRPr lang="de-DE" dirty="0"/>
          </a:p>
        </p:txBody>
      </p:sp>
      <p:sp>
        <p:nvSpPr>
          <p:cNvPr id="3" name="Textfeld 2"/>
          <p:cNvSpPr txBox="1"/>
          <p:nvPr/>
        </p:nvSpPr>
        <p:spPr>
          <a:xfrm>
            <a:off x="611560" y="699542"/>
            <a:ext cx="8078943" cy="400110"/>
          </a:xfrm>
          <a:prstGeom prst="rect">
            <a:avLst/>
          </a:prstGeom>
          <a:noFill/>
        </p:spPr>
        <p:txBody>
          <a:bodyPr wrap="none" rtlCol="0">
            <a:spAutoFit/>
          </a:bodyPr>
          <a:lstStyle/>
          <a:p>
            <a:r>
              <a:rPr lang="de-DE" sz="2000" dirty="0" smtClean="0"/>
              <a:t>Nennen Sie Verarbeitungszwecke, die für die Forschung von Bedeutung sind:</a:t>
            </a:r>
            <a:endParaRPr lang="de-DE" sz="2000" dirty="0"/>
          </a:p>
        </p:txBody>
      </p:sp>
      <p:sp>
        <p:nvSpPr>
          <p:cNvPr id="4" name="Textfeld 3"/>
          <p:cNvSpPr txBox="1"/>
          <p:nvPr/>
        </p:nvSpPr>
        <p:spPr>
          <a:xfrm>
            <a:off x="899591" y="1203598"/>
            <a:ext cx="7790911" cy="3323987"/>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de-DE" sz="2000" dirty="0" smtClean="0"/>
              <a:t>Auswertung und Analyse zwecks Erzielung </a:t>
            </a:r>
            <a:r>
              <a:rPr lang="de-DE" sz="2000" dirty="0" err="1" smtClean="0"/>
              <a:t>wissensch</a:t>
            </a:r>
            <a:r>
              <a:rPr lang="de-DE" sz="2000" dirty="0" smtClean="0"/>
              <a:t>. Ergebnisse</a:t>
            </a:r>
          </a:p>
          <a:p>
            <a:pPr marL="285750" indent="-285750">
              <a:spcAft>
                <a:spcPts val="600"/>
              </a:spcAft>
              <a:buFont typeface="Arial" panose="020B0604020202020204" pitchFamily="34" charset="0"/>
              <a:buChar char="•"/>
            </a:pPr>
            <a:r>
              <a:rPr lang="de-DE" sz="2000" dirty="0" smtClean="0"/>
              <a:t>Entwicklung von Therapien / Software / Geräten</a:t>
            </a:r>
          </a:p>
          <a:p>
            <a:pPr marL="285750" indent="-285750">
              <a:spcAft>
                <a:spcPts val="600"/>
              </a:spcAft>
              <a:buFont typeface="Arial" panose="020B0604020202020204" pitchFamily="34" charset="0"/>
              <a:buChar char="•"/>
            </a:pPr>
            <a:r>
              <a:rPr lang="de-DE" sz="2000" dirty="0" smtClean="0"/>
              <a:t>Speicherung, um der guten wissenschaftlichen Praxis zu genügen</a:t>
            </a:r>
          </a:p>
          <a:p>
            <a:pPr marL="285750" indent="-285750">
              <a:spcAft>
                <a:spcPts val="600"/>
              </a:spcAft>
              <a:buFont typeface="Arial" panose="020B0604020202020204" pitchFamily="34" charset="0"/>
              <a:buChar char="•"/>
            </a:pPr>
            <a:r>
              <a:rPr lang="de-DE" sz="2000" dirty="0" smtClean="0"/>
              <a:t>Weitergabe an andere Forschende gegen Unterschrift</a:t>
            </a:r>
          </a:p>
          <a:p>
            <a:pPr marL="285750" indent="-285750">
              <a:spcAft>
                <a:spcPts val="600"/>
              </a:spcAft>
              <a:buFont typeface="Arial" panose="020B0604020202020204" pitchFamily="34" charset="0"/>
              <a:buChar char="•"/>
            </a:pPr>
            <a:r>
              <a:rPr lang="de-DE" sz="2000" dirty="0" smtClean="0"/>
              <a:t>Datenveröffentlichung mit verbleibendem Personenbezug</a:t>
            </a:r>
          </a:p>
          <a:p>
            <a:pPr marL="285750" indent="-285750">
              <a:spcAft>
                <a:spcPts val="600"/>
              </a:spcAft>
              <a:buFont typeface="Arial" panose="020B0604020202020204" pitchFamily="34" charset="0"/>
              <a:buChar char="•"/>
            </a:pPr>
            <a:r>
              <a:rPr lang="de-DE" sz="2000" dirty="0" smtClean="0"/>
              <a:t>Speicherung der Kontaktdaten zwecks späterer </a:t>
            </a:r>
            <a:r>
              <a:rPr lang="de-DE" sz="2000" dirty="0"/>
              <a:t>Fortsetzung der Studie </a:t>
            </a:r>
            <a:r>
              <a:rPr lang="de-DE" sz="2000" dirty="0" smtClean="0"/>
              <a:t>/ Übermittlung von Studienergebnissen / Gesundheitswarnung</a:t>
            </a:r>
          </a:p>
          <a:p>
            <a:pPr marL="285750" indent="-285750">
              <a:spcAft>
                <a:spcPts val="600"/>
              </a:spcAft>
              <a:buFont typeface="Arial" panose="020B0604020202020204" pitchFamily="34" charset="0"/>
              <a:buChar char="•"/>
            </a:pPr>
            <a:r>
              <a:rPr lang="de-DE" sz="2000" dirty="0" smtClean="0"/>
              <a:t>Weitergabe der Kontaktdaten zwecks Kontaktierung von Teilnehmenden untereinander</a:t>
            </a:r>
            <a:endParaRPr lang="de-DE" sz="2000" dirty="0"/>
          </a:p>
        </p:txBody>
      </p:sp>
    </p:spTree>
    <p:extLst>
      <p:ext uri="{BB962C8B-B14F-4D97-AF65-F5344CB8AC3E}">
        <p14:creationId xmlns:p14="http://schemas.microsoft.com/office/powerpoint/2010/main" val="2617082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395536" y="1943968"/>
            <a:ext cx="8196262" cy="2139950"/>
          </a:xfrm>
        </p:spPr>
        <p:txBody>
          <a:bodyPr/>
          <a:lstStyle/>
          <a:p>
            <a:r>
              <a:rPr lang="de-DE" dirty="0" smtClean="0"/>
              <a:t>Weitere Pflichten</a:t>
            </a:r>
            <a:endParaRPr lang="de-DE" dirty="0"/>
          </a:p>
        </p:txBody>
      </p:sp>
    </p:spTree>
    <p:extLst>
      <p:ext uri="{BB962C8B-B14F-4D97-AF65-F5344CB8AC3E}">
        <p14:creationId xmlns:p14="http://schemas.microsoft.com/office/powerpoint/2010/main" val="80695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sz="2000" dirty="0" smtClean="0"/>
              <a:t>Weitere Pflichten</a:t>
            </a:r>
            <a:endParaRPr lang="de-DE" sz="2000" dirty="0"/>
          </a:p>
        </p:txBody>
      </p:sp>
      <p:sp>
        <p:nvSpPr>
          <p:cNvPr id="3" name="Textfeld 2"/>
          <p:cNvSpPr txBox="1"/>
          <p:nvPr/>
        </p:nvSpPr>
        <p:spPr>
          <a:xfrm>
            <a:off x="467544" y="851684"/>
            <a:ext cx="8280920" cy="3016210"/>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de-DE" sz="2000" dirty="0" smtClean="0"/>
              <a:t>Informationspflicht </a:t>
            </a:r>
          </a:p>
          <a:p>
            <a:pPr marL="285750" indent="-285750">
              <a:spcAft>
                <a:spcPts val="600"/>
              </a:spcAft>
              <a:buFont typeface="Arial" panose="020B0604020202020204" pitchFamily="34" charset="0"/>
              <a:buChar char="•"/>
            </a:pPr>
            <a:r>
              <a:rPr lang="de-DE" sz="2000" dirty="0" smtClean="0"/>
              <a:t>Verzeichnis </a:t>
            </a:r>
            <a:r>
              <a:rPr lang="de-DE" sz="2000" dirty="0"/>
              <a:t>von Verarbeitungstätigkeiten</a:t>
            </a:r>
          </a:p>
          <a:p>
            <a:pPr marL="285750" indent="-285750">
              <a:spcAft>
                <a:spcPts val="300"/>
              </a:spcAft>
              <a:buFont typeface="Arial" panose="020B0604020202020204" pitchFamily="34" charset="0"/>
              <a:buChar char="•"/>
            </a:pPr>
            <a:r>
              <a:rPr lang="de-DE" sz="2000" dirty="0" smtClean="0"/>
              <a:t>Datenschutz-Folgenabschätzung</a:t>
            </a:r>
          </a:p>
          <a:p>
            <a:pPr marL="742950" lvl="1" indent="-285750">
              <a:spcAft>
                <a:spcPts val="300"/>
              </a:spcAft>
              <a:buFont typeface="Arial" panose="020B0604020202020204" pitchFamily="34" charset="0"/>
              <a:buChar char="•"/>
            </a:pPr>
            <a:r>
              <a:rPr lang="de-DE" sz="1700" dirty="0" smtClean="0"/>
              <a:t>Art. 35 Absatz </a:t>
            </a:r>
            <a:r>
              <a:rPr lang="de-DE" sz="1700" dirty="0"/>
              <a:t>1 </a:t>
            </a:r>
            <a:r>
              <a:rPr lang="de-DE" sz="1700" dirty="0" smtClean="0"/>
              <a:t>DSGVO: </a:t>
            </a:r>
            <a:r>
              <a:rPr lang="de-DE" sz="1600" i="1" dirty="0"/>
              <a:t>Hat eine Form der Verarbeitung, insbesondere bei Verwendung neuer Technologien, aufgrund der Art, des Umfangs, der Umstände und der Zwecke der Verarbeitung voraussichtlich ein hohes Risiko für die Rechte und Freiheiten natürlicher Personen zur Folge, so führt der Verantwortliche vorab eine Abschätzung der Folgen der vorgesehenen Verarbeitungsvorgänge für den Schutz personenbezogener Daten durch</a:t>
            </a:r>
            <a:r>
              <a:rPr lang="de-DE" sz="1600" i="1" dirty="0" smtClean="0"/>
              <a:t>.</a:t>
            </a:r>
            <a:endParaRPr lang="de-DE" sz="1700" i="1" dirty="0" smtClean="0"/>
          </a:p>
          <a:p>
            <a:pPr marL="742950" lvl="1" indent="-285750">
              <a:buFont typeface="Arial" panose="020B0604020202020204" pitchFamily="34" charset="0"/>
              <a:buChar char="•"/>
            </a:pPr>
            <a:r>
              <a:rPr lang="de-DE" sz="1700" dirty="0"/>
              <a:t>Besonders </a:t>
            </a:r>
            <a:r>
              <a:rPr lang="de-DE" sz="1700" dirty="0" smtClean="0"/>
              <a:t>wichtig bei Bewertungen, bei umfangreicher Verarbeitung besonderer Kategorien oder von personenbezogenen Daten über strafrechtliche Verurteilungen</a:t>
            </a:r>
            <a:endParaRPr lang="de-DE" sz="1700" dirty="0"/>
          </a:p>
        </p:txBody>
      </p:sp>
    </p:spTree>
    <p:extLst>
      <p:ext uri="{BB962C8B-B14F-4D97-AF65-F5344CB8AC3E}">
        <p14:creationId xmlns:p14="http://schemas.microsoft.com/office/powerpoint/2010/main" val="4945628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Heute: Datenschutz und Umfragen</a:t>
            </a:r>
            <a:endParaRPr lang="de-DE" dirty="0"/>
          </a:p>
        </p:txBody>
      </p:sp>
      <p:graphicFrame>
        <p:nvGraphicFramePr>
          <p:cNvPr id="3" name="Tabelle 2"/>
          <p:cNvGraphicFramePr>
            <a:graphicFrameLocks noGrp="1"/>
          </p:cNvGraphicFramePr>
          <p:nvPr>
            <p:extLst>
              <p:ext uri="{D42A27DB-BD31-4B8C-83A1-F6EECF244321}">
                <p14:modId xmlns:p14="http://schemas.microsoft.com/office/powerpoint/2010/main" val="700628204"/>
              </p:ext>
            </p:extLst>
          </p:nvPr>
        </p:nvGraphicFramePr>
        <p:xfrm>
          <a:off x="467544" y="1254110"/>
          <a:ext cx="8411595" cy="2291080"/>
        </p:xfrm>
        <a:graphic>
          <a:graphicData uri="http://schemas.openxmlformats.org/drawingml/2006/table">
            <a:tbl>
              <a:tblPr firstRow="1" bandRow="1">
                <a:tableStyleId>{5C22544A-7EE6-4342-B048-85BDC9FD1C3A}</a:tableStyleId>
              </a:tblPr>
              <a:tblGrid>
                <a:gridCol w="3744416"/>
                <a:gridCol w="4667179"/>
              </a:tblGrid>
              <a:tr h="370840">
                <a:tc>
                  <a:txBody>
                    <a:bodyPr/>
                    <a:lstStyle/>
                    <a:p>
                      <a:r>
                        <a:rPr lang="de-DE" dirty="0" smtClean="0"/>
                        <a:t>Thema</a:t>
                      </a:r>
                      <a:endParaRPr lang="de-DE" dirty="0"/>
                    </a:p>
                  </a:txBody>
                  <a:tcPr/>
                </a:tc>
                <a:tc>
                  <a:txBody>
                    <a:bodyPr/>
                    <a:lstStyle/>
                    <a:p>
                      <a:r>
                        <a:rPr lang="de-DE" dirty="0" smtClean="0"/>
                        <a:t>Inhalte</a:t>
                      </a:r>
                      <a:endParaRPr lang="de-DE" dirty="0"/>
                    </a:p>
                  </a:txBody>
                  <a:tcPr/>
                </a:tc>
              </a:tr>
              <a:tr h="370840">
                <a:tc>
                  <a:txBody>
                    <a:bodyPr/>
                    <a:lstStyle/>
                    <a:p>
                      <a:r>
                        <a:rPr lang="de-DE" dirty="0" smtClean="0"/>
                        <a:t>Datenschutz</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Welches Recht gilt? Schutz personenbezogener Daten in der Forschung, Pflichten, Organisation</a:t>
                      </a:r>
                    </a:p>
                  </a:txBody>
                  <a:tcPr/>
                </a:tc>
              </a:tr>
              <a:tr h="370840">
                <a:tc>
                  <a:txBody>
                    <a:bodyPr/>
                    <a:lstStyle/>
                    <a:p>
                      <a:r>
                        <a:rPr lang="de-DE" dirty="0" smtClean="0"/>
                        <a:t>Umfragen</a:t>
                      </a:r>
                      <a:endParaRPr lang="de-DE" dirty="0"/>
                    </a:p>
                  </a:txBody>
                  <a:tcPr/>
                </a:tc>
                <a:tc>
                  <a:txBody>
                    <a:bodyPr/>
                    <a:lstStyle/>
                    <a:p>
                      <a:r>
                        <a:rPr lang="de-DE" dirty="0" err="1" smtClean="0"/>
                        <a:t>Pseudonymisierung</a:t>
                      </a:r>
                      <a:r>
                        <a:rPr lang="de-DE" dirty="0" smtClean="0"/>
                        <a:t> und Getrenntspeicherung, </a:t>
                      </a:r>
                      <a:r>
                        <a:rPr lang="de-DE" dirty="0" err="1" smtClean="0"/>
                        <a:t>LimeSurvey</a:t>
                      </a:r>
                      <a:r>
                        <a:rPr lang="de-DE" dirty="0" smtClean="0"/>
                        <a:t>, Umfragebögen, Paradaten</a:t>
                      </a:r>
                      <a:endParaRPr lang="de-DE" dirty="0"/>
                    </a:p>
                  </a:txBody>
                  <a:tcPr/>
                </a:tc>
              </a:tr>
              <a:tr h="370840">
                <a:tc>
                  <a:txBody>
                    <a:bodyPr/>
                    <a:lstStyle/>
                    <a:p>
                      <a:r>
                        <a:rPr lang="de-DE" dirty="0" smtClean="0"/>
                        <a:t>Erschwerung der Zuordnung von qualitativen Daten mit </a:t>
                      </a:r>
                      <a:r>
                        <a:rPr lang="de-DE" dirty="0" err="1" smtClean="0"/>
                        <a:t>QualiAnon</a:t>
                      </a:r>
                      <a:endParaRPr lang="de-DE" dirty="0" smtClean="0"/>
                    </a:p>
                  </a:txBody>
                  <a:tcPr/>
                </a:tc>
                <a:tc>
                  <a:txBody>
                    <a:bodyPr/>
                    <a:lstStyle/>
                    <a:p>
                      <a:r>
                        <a:rPr lang="de-DE" dirty="0" smtClean="0"/>
                        <a:t>Vorführung</a:t>
                      </a:r>
                      <a:endParaRPr lang="de-DE" dirty="0"/>
                    </a:p>
                  </a:txBody>
                  <a:tcPr/>
                </a:tc>
              </a:tr>
            </a:tbl>
          </a:graphicData>
        </a:graphic>
      </p:graphicFrame>
    </p:spTree>
    <p:extLst>
      <p:ext uri="{BB962C8B-B14F-4D97-AF65-F5344CB8AC3E}">
        <p14:creationId xmlns:p14="http://schemas.microsoft.com/office/powerpoint/2010/main" val="14910867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sz="2000" dirty="0" smtClean="0"/>
              <a:t>Informationspflicht</a:t>
            </a:r>
            <a:endParaRPr lang="de-DE" sz="2000" dirty="0"/>
          </a:p>
        </p:txBody>
      </p:sp>
      <p:sp>
        <p:nvSpPr>
          <p:cNvPr id="3" name="Rechteck 2"/>
          <p:cNvSpPr/>
          <p:nvPr/>
        </p:nvSpPr>
        <p:spPr>
          <a:xfrm>
            <a:off x="395536" y="843558"/>
            <a:ext cx="4104456" cy="1631216"/>
          </a:xfrm>
          <a:prstGeom prst="rect">
            <a:avLst/>
          </a:prstGeom>
          <a:solidFill>
            <a:schemeClr val="bg1">
              <a:lumMod val="95000"/>
            </a:schemeClr>
          </a:solidFill>
        </p:spPr>
        <p:txBody>
          <a:bodyPr wrap="square">
            <a:spAutoFit/>
          </a:bodyPr>
          <a:lstStyle/>
          <a:p>
            <a:pPr>
              <a:spcAft>
                <a:spcPts val="600"/>
              </a:spcAft>
            </a:pPr>
            <a:r>
              <a:rPr lang="de-DE" dirty="0" smtClean="0"/>
              <a:t>Bei </a:t>
            </a:r>
            <a:r>
              <a:rPr lang="de-DE" dirty="0"/>
              <a:t>Erhebung von personengebundenen Daten </a:t>
            </a:r>
            <a:endParaRPr lang="de-DE" dirty="0" smtClean="0"/>
          </a:p>
          <a:p>
            <a:pPr marL="285750" indent="-285750">
              <a:spcAft>
                <a:spcPts val="600"/>
              </a:spcAft>
              <a:buFont typeface="Arial" panose="020B0604020202020204" pitchFamily="34" charset="0"/>
              <a:buChar char="•"/>
            </a:pPr>
            <a:r>
              <a:rPr lang="de-DE" dirty="0" smtClean="0"/>
              <a:t>bei </a:t>
            </a:r>
            <a:r>
              <a:rPr lang="de-DE" dirty="0"/>
              <a:t>der betreffenden Person </a:t>
            </a:r>
            <a:r>
              <a:rPr lang="de-DE" dirty="0" smtClean="0"/>
              <a:t>(Art. 13 DSGVO)</a:t>
            </a:r>
            <a:endParaRPr lang="de-DE" dirty="0"/>
          </a:p>
          <a:p>
            <a:pPr marL="285750" indent="-285750">
              <a:spcAft>
                <a:spcPts val="600"/>
              </a:spcAft>
              <a:buFont typeface="Arial" panose="020B0604020202020204" pitchFamily="34" charset="0"/>
              <a:buChar char="•"/>
            </a:pPr>
            <a:r>
              <a:rPr lang="de-DE" dirty="0"/>
              <a:t>w</a:t>
            </a:r>
            <a:r>
              <a:rPr lang="de-DE" dirty="0" smtClean="0"/>
              <a:t>oanders (Art</a:t>
            </a:r>
            <a:r>
              <a:rPr lang="de-DE" dirty="0"/>
              <a:t>. </a:t>
            </a:r>
            <a:r>
              <a:rPr lang="de-DE" dirty="0" smtClean="0"/>
              <a:t>14 DSGVO)</a:t>
            </a:r>
          </a:p>
        </p:txBody>
      </p:sp>
      <p:sp>
        <p:nvSpPr>
          <p:cNvPr id="4" name="Rechteck 3"/>
          <p:cNvSpPr/>
          <p:nvPr/>
        </p:nvSpPr>
        <p:spPr>
          <a:xfrm>
            <a:off x="4788024" y="843558"/>
            <a:ext cx="3960440" cy="3200876"/>
          </a:xfrm>
          <a:prstGeom prst="rect">
            <a:avLst/>
          </a:prstGeom>
          <a:solidFill>
            <a:schemeClr val="bg1">
              <a:lumMod val="95000"/>
            </a:schemeClr>
          </a:solidFill>
        </p:spPr>
        <p:txBody>
          <a:bodyPr wrap="square">
            <a:spAutoFit/>
          </a:bodyPr>
          <a:lstStyle/>
          <a:p>
            <a:pPr>
              <a:spcAft>
                <a:spcPts val="1200"/>
              </a:spcAft>
            </a:pPr>
            <a:r>
              <a:rPr lang="de-DE" dirty="0" smtClean="0"/>
              <a:t>Lange Listen, unter anderem</a:t>
            </a:r>
          </a:p>
          <a:p>
            <a:pPr marL="285750" indent="-285750">
              <a:spcAft>
                <a:spcPts val="600"/>
              </a:spcAft>
              <a:buFont typeface="Arial" panose="020B0604020202020204" pitchFamily="34" charset="0"/>
              <a:buChar char="•"/>
            </a:pPr>
            <a:r>
              <a:rPr lang="de-DE" dirty="0" smtClean="0"/>
              <a:t>Kontaktdaten</a:t>
            </a:r>
          </a:p>
          <a:p>
            <a:pPr marL="285750" indent="-285750">
              <a:spcAft>
                <a:spcPts val="600"/>
              </a:spcAft>
              <a:buFont typeface="Arial" panose="020B0604020202020204" pitchFamily="34" charset="0"/>
              <a:buChar char="•"/>
            </a:pPr>
            <a:r>
              <a:rPr lang="de-DE" dirty="0" smtClean="0"/>
              <a:t>Kategorien personenbezogener Daten</a:t>
            </a:r>
          </a:p>
          <a:p>
            <a:pPr marL="285750" indent="-285750">
              <a:spcAft>
                <a:spcPts val="600"/>
              </a:spcAft>
              <a:buFont typeface="Arial" panose="020B0604020202020204" pitchFamily="34" charset="0"/>
              <a:buChar char="•"/>
            </a:pPr>
            <a:r>
              <a:rPr lang="de-DE" dirty="0" smtClean="0"/>
              <a:t>Verarbeitungszwecke</a:t>
            </a:r>
          </a:p>
          <a:p>
            <a:pPr marL="285750" indent="-285750">
              <a:spcAft>
                <a:spcPts val="600"/>
              </a:spcAft>
              <a:buFont typeface="Arial" panose="020B0604020202020204" pitchFamily="34" charset="0"/>
              <a:buChar char="•"/>
            </a:pPr>
            <a:r>
              <a:rPr lang="de-DE" dirty="0" smtClean="0"/>
              <a:t>Empfänger</a:t>
            </a:r>
          </a:p>
          <a:p>
            <a:pPr marL="285750" indent="-285750">
              <a:spcAft>
                <a:spcPts val="600"/>
              </a:spcAft>
              <a:buFont typeface="Arial" panose="020B0604020202020204" pitchFamily="34" charset="0"/>
              <a:buChar char="•"/>
            </a:pPr>
            <a:r>
              <a:rPr lang="de-DE" dirty="0" smtClean="0"/>
              <a:t>Dauer der Speicherung</a:t>
            </a:r>
          </a:p>
          <a:p>
            <a:pPr marL="285750" indent="-285750">
              <a:spcAft>
                <a:spcPts val="600"/>
              </a:spcAft>
              <a:buFont typeface="Arial" panose="020B0604020202020204" pitchFamily="34" charset="0"/>
              <a:buChar char="•"/>
            </a:pPr>
            <a:r>
              <a:rPr lang="de-DE" dirty="0" smtClean="0"/>
              <a:t>Betroffenenrechte</a:t>
            </a:r>
          </a:p>
          <a:p>
            <a:pPr marL="285750" indent="-285750">
              <a:spcAft>
                <a:spcPts val="600"/>
              </a:spcAft>
              <a:buFont typeface="Arial" panose="020B0604020202020204" pitchFamily="34" charset="0"/>
              <a:buChar char="•"/>
            </a:pPr>
            <a:r>
              <a:rPr lang="de-DE" dirty="0" smtClean="0"/>
              <a:t>Rechtsgrundlage </a:t>
            </a:r>
          </a:p>
        </p:txBody>
      </p:sp>
    </p:spTree>
    <p:extLst>
      <p:ext uri="{BB962C8B-B14F-4D97-AF65-F5344CB8AC3E}">
        <p14:creationId xmlns:p14="http://schemas.microsoft.com/office/powerpoint/2010/main" val="10862676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sz="2000" dirty="0"/>
              <a:t>Datenschutz-Folgenabschätzung</a:t>
            </a:r>
          </a:p>
        </p:txBody>
      </p:sp>
      <p:sp>
        <p:nvSpPr>
          <p:cNvPr id="3" name="Rechteck 2"/>
          <p:cNvSpPr/>
          <p:nvPr/>
        </p:nvSpPr>
        <p:spPr>
          <a:xfrm>
            <a:off x="436045" y="692250"/>
            <a:ext cx="8640960" cy="3724096"/>
          </a:xfrm>
          <a:prstGeom prst="rect">
            <a:avLst/>
          </a:prstGeom>
        </p:spPr>
        <p:txBody>
          <a:bodyPr wrap="square">
            <a:spAutoFit/>
          </a:bodyPr>
          <a:lstStyle/>
          <a:p>
            <a:pPr>
              <a:spcAft>
                <a:spcPts val="600"/>
              </a:spcAft>
            </a:pPr>
            <a:r>
              <a:rPr lang="de-DE" dirty="0" smtClean="0"/>
              <a:t>Art. </a:t>
            </a:r>
            <a:r>
              <a:rPr lang="de-DE" dirty="0"/>
              <a:t>35 Absatz 7 </a:t>
            </a:r>
            <a:r>
              <a:rPr lang="de-DE" dirty="0">
                <a:hlinkClick r:id="rId2" tooltip="Verzeichnis verwendete Literatur und Quellen: DSGVO"/>
              </a:rPr>
              <a:t>DSGVO</a:t>
            </a:r>
            <a:r>
              <a:rPr lang="de-DE" dirty="0"/>
              <a:t>:</a:t>
            </a:r>
          </a:p>
          <a:p>
            <a:pPr marL="285750" indent="-285750">
              <a:spcAft>
                <a:spcPts val="600"/>
              </a:spcAft>
              <a:buFont typeface="Arial" panose="020B0604020202020204" pitchFamily="34" charset="0"/>
              <a:buChar char="•"/>
            </a:pPr>
            <a:r>
              <a:rPr lang="de-DE" dirty="0"/>
              <a:t>eine systematische Beschreibung der geplanten Verarbeitungsvorgänge und der Zwecke der Verarbeitung, gegebenenfalls einschließlich der von dem Verantwortlichen verfolgten berechtigten Interessen</a:t>
            </a:r>
          </a:p>
          <a:p>
            <a:pPr marL="285750" indent="-285750">
              <a:spcAft>
                <a:spcPts val="600"/>
              </a:spcAft>
              <a:buFont typeface="Arial" panose="020B0604020202020204" pitchFamily="34" charset="0"/>
              <a:buChar char="•"/>
            </a:pPr>
            <a:r>
              <a:rPr lang="de-DE" dirty="0"/>
              <a:t>eine Bewertung der Notwendigkeit und Verhältnismäßigkeit der Verarbeitungsvorgänge in Bezug auf den Zweck</a:t>
            </a:r>
          </a:p>
          <a:p>
            <a:pPr marL="285750" indent="-285750">
              <a:spcAft>
                <a:spcPts val="600"/>
              </a:spcAft>
              <a:buFont typeface="Arial" panose="020B0604020202020204" pitchFamily="34" charset="0"/>
              <a:buChar char="•"/>
            </a:pPr>
            <a:r>
              <a:rPr lang="de-DE" dirty="0"/>
              <a:t>eine Bewertung der Risiken für die Rechte und Freiheiten der betroffenen Personen </a:t>
            </a:r>
          </a:p>
          <a:p>
            <a:pPr marL="285750" indent="-285750">
              <a:spcAft>
                <a:spcPts val="600"/>
              </a:spcAft>
              <a:buFont typeface="Arial" panose="020B0604020202020204" pitchFamily="34" charset="0"/>
              <a:buChar char="•"/>
            </a:pPr>
            <a:r>
              <a:rPr lang="de-DE" dirty="0"/>
              <a:t>die zur Bewältigung der Risiken geplanten Abhilfemaßnahmen, einschließlich Garantien, Sicherheitsvorkehrungen und Verfahren, durch die der Schutz personenbezogener Daten sichergestellt und der Nachweis dafür erbracht wird, dass diese Verordnung eingehalten wird, wobei den Rechten und berechtigten Interessen der betroffenen Personen und sonstiger Betroffener Rechnung getragen wird</a:t>
            </a:r>
          </a:p>
        </p:txBody>
      </p:sp>
    </p:spTree>
    <p:extLst>
      <p:ext uri="{BB962C8B-B14F-4D97-AF65-F5344CB8AC3E}">
        <p14:creationId xmlns:p14="http://schemas.microsoft.com/office/powerpoint/2010/main" val="25825226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395536" y="1943968"/>
            <a:ext cx="8196262" cy="2139950"/>
          </a:xfrm>
        </p:spPr>
        <p:txBody>
          <a:bodyPr/>
          <a:lstStyle/>
          <a:p>
            <a:r>
              <a:rPr lang="de-DE" dirty="0" smtClean="0"/>
              <a:t>Organisatorisches</a:t>
            </a:r>
            <a:endParaRPr lang="de-DE" dirty="0"/>
          </a:p>
        </p:txBody>
      </p:sp>
    </p:spTree>
    <p:extLst>
      <p:ext uri="{BB962C8B-B14F-4D97-AF65-F5344CB8AC3E}">
        <p14:creationId xmlns:p14="http://schemas.microsoft.com/office/powerpoint/2010/main" val="2071944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sz="2000" dirty="0" smtClean="0"/>
              <a:t>Organisation des Datenschutzes an der BUW</a:t>
            </a:r>
            <a:endParaRPr lang="de-DE" sz="2000" dirty="0"/>
          </a:p>
        </p:txBody>
      </p:sp>
      <p:sp>
        <p:nvSpPr>
          <p:cNvPr id="15" name="Textfeld 14"/>
          <p:cNvSpPr txBox="1"/>
          <p:nvPr/>
        </p:nvSpPr>
        <p:spPr>
          <a:xfrm>
            <a:off x="1547664" y="843558"/>
            <a:ext cx="2529089" cy="646331"/>
          </a:xfrm>
          <a:prstGeom prst="rect">
            <a:avLst/>
          </a:prstGeom>
          <a:solidFill>
            <a:schemeClr val="accent1">
              <a:lumMod val="20000"/>
              <a:lumOff val="80000"/>
            </a:schemeClr>
          </a:solidFill>
          <a:ln>
            <a:solidFill>
              <a:schemeClr val="accent1"/>
            </a:solidFill>
          </a:ln>
        </p:spPr>
        <p:txBody>
          <a:bodyPr wrap="none" rtlCol="0">
            <a:spAutoFit/>
          </a:bodyPr>
          <a:lstStyle/>
          <a:p>
            <a:pPr algn="ctr"/>
            <a:r>
              <a:rPr lang="de-DE" dirty="0" smtClean="0"/>
              <a:t>Referent </a:t>
            </a:r>
            <a:r>
              <a:rPr lang="de-DE" dirty="0"/>
              <a:t>für Datenschutz</a:t>
            </a:r>
          </a:p>
          <a:p>
            <a:pPr algn="ctr"/>
            <a:r>
              <a:rPr lang="de-DE" dirty="0"/>
              <a:t>André </a:t>
            </a:r>
            <a:r>
              <a:rPr lang="de-DE" dirty="0" err="1"/>
              <a:t>Schilkowski</a:t>
            </a:r>
            <a:endParaRPr lang="de-DE" dirty="0"/>
          </a:p>
        </p:txBody>
      </p:sp>
      <p:cxnSp>
        <p:nvCxnSpPr>
          <p:cNvPr id="16" name="Gerade Verbindung 15"/>
          <p:cNvCxnSpPr>
            <a:stCxn id="15" idx="2"/>
          </p:cNvCxnSpPr>
          <p:nvPr/>
        </p:nvCxnSpPr>
        <p:spPr>
          <a:xfrm>
            <a:off x="2812209" y="1489889"/>
            <a:ext cx="5578" cy="49711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7" name="Gerade Verbindung 16"/>
          <p:cNvCxnSpPr/>
          <p:nvPr/>
        </p:nvCxnSpPr>
        <p:spPr>
          <a:xfrm flipH="1">
            <a:off x="1141811" y="1987003"/>
            <a:ext cx="4608512"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 name="Gerade Verbindung 17"/>
          <p:cNvCxnSpPr/>
          <p:nvPr/>
        </p:nvCxnSpPr>
        <p:spPr>
          <a:xfrm>
            <a:off x="1141811" y="1987003"/>
            <a:ext cx="0" cy="720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9" name="Gerade Verbindung 18"/>
          <p:cNvCxnSpPr/>
          <p:nvPr/>
        </p:nvCxnSpPr>
        <p:spPr>
          <a:xfrm>
            <a:off x="5750323" y="1987003"/>
            <a:ext cx="0" cy="720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0" name="Gerade Verbindung 19"/>
          <p:cNvCxnSpPr/>
          <p:nvPr/>
        </p:nvCxnSpPr>
        <p:spPr>
          <a:xfrm>
            <a:off x="2725987" y="1987003"/>
            <a:ext cx="0" cy="720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1" name="Gerade Verbindung 20"/>
          <p:cNvCxnSpPr/>
          <p:nvPr/>
        </p:nvCxnSpPr>
        <p:spPr>
          <a:xfrm>
            <a:off x="4238155" y="1987003"/>
            <a:ext cx="0" cy="51591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2" name="Textfeld 21"/>
          <p:cNvSpPr txBox="1"/>
          <p:nvPr/>
        </p:nvSpPr>
        <p:spPr>
          <a:xfrm>
            <a:off x="419750" y="2498001"/>
            <a:ext cx="1442141" cy="646331"/>
          </a:xfrm>
          <a:prstGeom prst="rect">
            <a:avLst/>
          </a:prstGeom>
          <a:solidFill>
            <a:schemeClr val="accent1">
              <a:lumMod val="20000"/>
              <a:lumOff val="80000"/>
            </a:schemeClr>
          </a:solidFill>
          <a:ln>
            <a:solidFill>
              <a:schemeClr val="accent1"/>
            </a:solidFill>
          </a:ln>
        </p:spPr>
        <p:txBody>
          <a:bodyPr wrap="square" rtlCol="0">
            <a:spAutoFit/>
          </a:bodyPr>
          <a:lstStyle/>
          <a:p>
            <a:r>
              <a:rPr lang="de-DE" dirty="0" smtClean="0"/>
              <a:t>Datenschutz-</a:t>
            </a:r>
          </a:p>
          <a:p>
            <a:r>
              <a:rPr lang="de-DE" dirty="0" err="1" smtClean="0"/>
              <a:t>koordinator</a:t>
            </a:r>
            <a:endParaRPr lang="de-DE" dirty="0"/>
          </a:p>
        </p:txBody>
      </p:sp>
      <p:sp>
        <p:nvSpPr>
          <p:cNvPr id="25" name="Textfeld 24"/>
          <p:cNvSpPr txBox="1"/>
          <p:nvPr/>
        </p:nvSpPr>
        <p:spPr>
          <a:xfrm>
            <a:off x="4059417" y="2636500"/>
            <a:ext cx="415498" cy="369332"/>
          </a:xfrm>
          <a:prstGeom prst="rect">
            <a:avLst/>
          </a:prstGeom>
          <a:noFill/>
        </p:spPr>
        <p:txBody>
          <a:bodyPr wrap="none" rtlCol="0">
            <a:spAutoFit/>
          </a:bodyPr>
          <a:lstStyle/>
          <a:p>
            <a:r>
              <a:rPr lang="de-DE" dirty="0" smtClean="0"/>
              <a:t>…</a:t>
            </a:r>
            <a:endParaRPr lang="de-DE" dirty="0"/>
          </a:p>
        </p:txBody>
      </p:sp>
      <p:sp>
        <p:nvSpPr>
          <p:cNvPr id="39" name="Textfeld 38"/>
          <p:cNvSpPr txBox="1"/>
          <p:nvPr/>
        </p:nvSpPr>
        <p:spPr>
          <a:xfrm>
            <a:off x="2014291" y="2502921"/>
            <a:ext cx="1442141" cy="646331"/>
          </a:xfrm>
          <a:prstGeom prst="rect">
            <a:avLst/>
          </a:prstGeom>
          <a:solidFill>
            <a:schemeClr val="accent1">
              <a:lumMod val="20000"/>
              <a:lumOff val="80000"/>
            </a:schemeClr>
          </a:solidFill>
          <a:ln>
            <a:solidFill>
              <a:schemeClr val="accent1"/>
            </a:solidFill>
          </a:ln>
        </p:spPr>
        <p:txBody>
          <a:bodyPr wrap="square" rtlCol="0">
            <a:spAutoFit/>
          </a:bodyPr>
          <a:lstStyle/>
          <a:p>
            <a:r>
              <a:rPr lang="de-DE" dirty="0" smtClean="0"/>
              <a:t>Datenschutz-</a:t>
            </a:r>
          </a:p>
          <a:p>
            <a:r>
              <a:rPr lang="de-DE" dirty="0" err="1" smtClean="0"/>
              <a:t>koordinator</a:t>
            </a:r>
            <a:endParaRPr lang="de-DE" dirty="0"/>
          </a:p>
        </p:txBody>
      </p:sp>
      <p:sp>
        <p:nvSpPr>
          <p:cNvPr id="40" name="Textfeld 39"/>
          <p:cNvSpPr txBox="1"/>
          <p:nvPr/>
        </p:nvSpPr>
        <p:spPr>
          <a:xfrm>
            <a:off x="5029252" y="2502921"/>
            <a:ext cx="1442141" cy="646331"/>
          </a:xfrm>
          <a:prstGeom prst="rect">
            <a:avLst/>
          </a:prstGeom>
          <a:solidFill>
            <a:schemeClr val="accent1">
              <a:lumMod val="20000"/>
              <a:lumOff val="80000"/>
            </a:schemeClr>
          </a:solidFill>
          <a:ln>
            <a:solidFill>
              <a:schemeClr val="accent1"/>
            </a:solidFill>
          </a:ln>
        </p:spPr>
        <p:txBody>
          <a:bodyPr wrap="square" rtlCol="0">
            <a:spAutoFit/>
          </a:bodyPr>
          <a:lstStyle/>
          <a:p>
            <a:r>
              <a:rPr lang="de-DE" dirty="0" smtClean="0"/>
              <a:t>Datenschutz-</a:t>
            </a:r>
          </a:p>
          <a:p>
            <a:r>
              <a:rPr lang="de-DE" dirty="0" err="1" smtClean="0"/>
              <a:t>koordinator</a:t>
            </a:r>
            <a:endParaRPr lang="de-DE" dirty="0"/>
          </a:p>
        </p:txBody>
      </p:sp>
      <p:sp>
        <p:nvSpPr>
          <p:cNvPr id="3" name="Textfeld 2"/>
          <p:cNvSpPr txBox="1"/>
          <p:nvPr/>
        </p:nvSpPr>
        <p:spPr>
          <a:xfrm>
            <a:off x="388604" y="3363838"/>
            <a:ext cx="7298023" cy="974626"/>
          </a:xfrm>
          <a:prstGeom prst="rect">
            <a:avLst/>
          </a:prstGeom>
          <a:noFill/>
        </p:spPr>
        <p:txBody>
          <a:bodyPr wrap="none" rtlCol="0">
            <a:spAutoFit/>
          </a:bodyPr>
          <a:lstStyle/>
          <a:p>
            <a:pPr>
              <a:spcAft>
                <a:spcPts val="200"/>
              </a:spcAft>
            </a:pPr>
            <a:r>
              <a:rPr lang="de-DE" dirty="0" smtClean="0"/>
              <a:t>Ihren Ansprechpartner erfahren Sie </a:t>
            </a:r>
            <a:r>
              <a:rPr lang="de-DE" dirty="0"/>
              <a:t>immer unter </a:t>
            </a:r>
            <a:endParaRPr lang="de-DE" dirty="0" smtClean="0"/>
          </a:p>
          <a:p>
            <a:pPr>
              <a:spcAft>
                <a:spcPts val="200"/>
              </a:spcAft>
            </a:pPr>
            <a:r>
              <a:rPr lang="de-DE" dirty="0" smtClean="0">
                <a:hlinkClick r:id="rId2"/>
              </a:rPr>
              <a:t>https</a:t>
            </a:r>
            <a:r>
              <a:rPr lang="de-DE" dirty="0">
                <a:hlinkClick r:id="rId2"/>
              </a:rPr>
              <a:t>://datenschutz.uni-wuppertal.de/de/int/startseite-datenschutz-intern</a:t>
            </a:r>
            <a:r>
              <a:rPr lang="de-DE" dirty="0" smtClean="0">
                <a:hlinkClick r:id="rId2"/>
              </a:rPr>
              <a:t>/</a:t>
            </a:r>
            <a:endParaRPr lang="de-DE" dirty="0" smtClean="0"/>
          </a:p>
          <a:p>
            <a:pPr>
              <a:spcAft>
                <a:spcPts val="200"/>
              </a:spcAft>
            </a:pPr>
            <a:r>
              <a:rPr lang="de-DE" dirty="0" smtClean="0"/>
              <a:t>(nur erreichbar aus dem Uni-Netz oder über VPN).</a:t>
            </a:r>
          </a:p>
        </p:txBody>
      </p:sp>
      <p:sp>
        <p:nvSpPr>
          <p:cNvPr id="23" name="Textfeld 22"/>
          <p:cNvSpPr txBox="1"/>
          <p:nvPr/>
        </p:nvSpPr>
        <p:spPr>
          <a:xfrm>
            <a:off x="4694142" y="843558"/>
            <a:ext cx="3622274" cy="646331"/>
          </a:xfrm>
          <a:prstGeom prst="rect">
            <a:avLst/>
          </a:prstGeom>
          <a:solidFill>
            <a:schemeClr val="accent1">
              <a:lumMod val="20000"/>
              <a:lumOff val="80000"/>
            </a:schemeClr>
          </a:solidFill>
          <a:ln>
            <a:solidFill>
              <a:schemeClr val="accent1"/>
            </a:solidFill>
          </a:ln>
        </p:spPr>
        <p:txBody>
          <a:bodyPr wrap="none" rtlCol="0">
            <a:spAutoFit/>
          </a:bodyPr>
          <a:lstStyle/>
          <a:p>
            <a:pPr algn="ctr"/>
            <a:r>
              <a:rPr lang="de-DE" dirty="0" smtClean="0"/>
              <a:t>Behördliche Datenschutzbeauftragte</a:t>
            </a:r>
          </a:p>
          <a:p>
            <a:pPr algn="ctr"/>
            <a:r>
              <a:rPr lang="de-DE" dirty="0" smtClean="0"/>
              <a:t>Anwaltskanzlei</a:t>
            </a:r>
            <a:endParaRPr lang="de-DE" dirty="0"/>
          </a:p>
        </p:txBody>
      </p:sp>
      <p:cxnSp>
        <p:nvCxnSpPr>
          <p:cNvPr id="24" name="Gerade Verbindung 23"/>
          <p:cNvCxnSpPr>
            <a:stCxn id="23" idx="1"/>
            <a:endCxn id="15" idx="3"/>
          </p:cNvCxnSpPr>
          <p:nvPr/>
        </p:nvCxnSpPr>
        <p:spPr>
          <a:xfrm flipH="1">
            <a:off x="4076753" y="1166724"/>
            <a:ext cx="617389"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96504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sz="2000" dirty="0" smtClean="0"/>
              <a:t>Speicherung personenbezogener Daten </a:t>
            </a:r>
            <a:endParaRPr lang="de-DE" sz="2000" dirty="0"/>
          </a:p>
        </p:txBody>
      </p:sp>
      <p:sp>
        <p:nvSpPr>
          <p:cNvPr id="3" name="Textfeld 2"/>
          <p:cNvSpPr txBox="1"/>
          <p:nvPr/>
        </p:nvSpPr>
        <p:spPr>
          <a:xfrm>
            <a:off x="539552" y="1275606"/>
            <a:ext cx="4666662" cy="2192908"/>
          </a:xfrm>
          <a:prstGeom prst="rect">
            <a:avLst/>
          </a:prstGeom>
          <a:noFill/>
        </p:spPr>
        <p:txBody>
          <a:bodyPr wrap="none" rtlCol="0">
            <a:spAutoFit/>
          </a:bodyPr>
          <a:lstStyle/>
          <a:p>
            <a:pPr marL="285750" indent="-285750">
              <a:spcAft>
                <a:spcPts val="600"/>
              </a:spcAft>
              <a:buFont typeface="Arial" panose="020B0604020202020204" pitchFamily="34" charset="0"/>
              <a:buChar char="•"/>
            </a:pPr>
            <a:r>
              <a:rPr lang="de-DE" sz="2000" dirty="0" err="1" smtClean="0"/>
              <a:t>Versionierung</a:t>
            </a:r>
            <a:endParaRPr lang="de-DE" sz="2000" dirty="0" smtClean="0"/>
          </a:p>
          <a:p>
            <a:pPr marL="742950" lvl="1" indent="-285750">
              <a:spcAft>
                <a:spcPts val="300"/>
              </a:spcAft>
              <a:buFont typeface="Arial" panose="020B0604020202020204" pitchFamily="34" charset="0"/>
              <a:buChar char="•"/>
            </a:pPr>
            <a:r>
              <a:rPr lang="de-DE" dirty="0" smtClean="0"/>
              <a:t>Nicht jedes </a:t>
            </a:r>
            <a:r>
              <a:rPr lang="de-DE" dirty="0" err="1" smtClean="0"/>
              <a:t>Repo</a:t>
            </a:r>
            <a:r>
              <a:rPr lang="de-DE" dirty="0" smtClean="0"/>
              <a:t> kann das</a:t>
            </a:r>
          </a:p>
          <a:p>
            <a:pPr marL="742950" lvl="1" indent="-285750">
              <a:spcAft>
                <a:spcPts val="300"/>
              </a:spcAft>
              <a:buFont typeface="Arial" panose="020B0604020202020204" pitchFamily="34" charset="0"/>
              <a:buChar char="•"/>
            </a:pPr>
            <a:r>
              <a:rPr lang="de-DE" dirty="0" smtClean="0"/>
              <a:t>„Löschung“ oder Sperrung</a:t>
            </a:r>
          </a:p>
          <a:p>
            <a:pPr marL="742950" lvl="1" indent="-285750">
              <a:spcAft>
                <a:spcPts val="300"/>
              </a:spcAft>
              <a:buFont typeface="Arial" panose="020B0604020202020204" pitchFamily="34" charset="0"/>
              <a:buChar char="•"/>
            </a:pPr>
            <a:r>
              <a:rPr lang="de-DE" dirty="0" smtClean="0"/>
              <a:t>Tombstone auf alte Version</a:t>
            </a:r>
          </a:p>
          <a:p>
            <a:pPr marL="1200150" lvl="2" indent="-285750">
              <a:buFont typeface="Arial" panose="020B0604020202020204" pitchFamily="34" charset="0"/>
              <a:buChar char="•"/>
            </a:pPr>
            <a:r>
              <a:rPr lang="de-DE" sz="1600" dirty="0"/>
              <a:t>M</a:t>
            </a:r>
            <a:r>
              <a:rPr lang="de-DE" sz="1600" dirty="0" smtClean="0"/>
              <a:t>öglichst mit Link auf die neue Version</a:t>
            </a:r>
          </a:p>
          <a:p>
            <a:pPr marL="1200150" lvl="2" indent="-285750">
              <a:buFont typeface="Arial" panose="020B0604020202020204" pitchFamily="34" charset="0"/>
              <a:buChar char="•"/>
            </a:pPr>
            <a:r>
              <a:rPr lang="de-DE" sz="1600" dirty="0" smtClean="0"/>
              <a:t>Ansonsten Link in den Metadaten</a:t>
            </a:r>
          </a:p>
          <a:p>
            <a:pPr marL="742950" lvl="1" indent="-285750">
              <a:buFont typeface="Arial" panose="020B0604020202020204" pitchFamily="34" charset="0"/>
              <a:buChar char="•"/>
            </a:pPr>
            <a:endParaRPr lang="de-DE" dirty="0" smtClean="0"/>
          </a:p>
        </p:txBody>
      </p:sp>
    </p:spTree>
    <p:extLst>
      <p:ext uri="{BB962C8B-B14F-4D97-AF65-F5344CB8AC3E}">
        <p14:creationId xmlns:p14="http://schemas.microsoft.com/office/powerpoint/2010/main" val="22982701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sz="2000" dirty="0" smtClean="0"/>
              <a:t>Aktuelles zum Datenschutz</a:t>
            </a:r>
            <a:endParaRPr lang="de-DE" sz="2000" dirty="0"/>
          </a:p>
        </p:txBody>
      </p:sp>
      <p:sp>
        <p:nvSpPr>
          <p:cNvPr id="3" name="Textfeld 2"/>
          <p:cNvSpPr txBox="1"/>
          <p:nvPr/>
        </p:nvSpPr>
        <p:spPr>
          <a:xfrm>
            <a:off x="683568" y="1131590"/>
            <a:ext cx="7298023" cy="2339102"/>
          </a:xfrm>
          <a:prstGeom prst="rect">
            <a:avLst/>
          </a:prstGeom>
          <a:noFill/>
        </p:spPr>
        <p:txBody>
          <a:bodyPr wrap="none" rtlCol="0">
            <a:spAutoFit/>
          </a:bodyPr>
          <a:lstStyle/>
          <a:p>
            <a:pPr>
              <a:spcAft>
                <a:spcPts val="1200"/>
              </a:spcAft>
            </a:pPr>
            <a:r>
              <a:rPr lang="de-DE" dirty="0">
                <a:hlinkClick r:id="rId2"/>
              </a:rPr>
              <a:t>https://www2.math.uni-wuppertal.de/~fpf/Datenschutz/Projekt_DSMS</a:t>
            </a:r>
            <a:r>
              <a:rPr lang="de-DE" dirty="0" smtClean="0">
                <a:hlinkClick r:id="rId2"/>
              </a:rPr>
              <a:t>/</a:t>
            </a:r>
            <a:endParaRPr lang="de-DE" dirty="0" smtClean="0"/>
          </a:p>
          <a:p>
            <a:pPr>
              <a:spcAft>
                <a:spcPts val="1200"/>
              </a:spcAft>
            </a:pPr>
            <a:r>
              <a:rPr lang="de-DE" dirty="0" smtClean="0"/>
              <a:t>Datenschutzseiten der Ruhr-Universität </a:t>
            </a:r>
            <a:r>
              <a:rPr lang="de-DE" dirty="0"/>
              <a:t>Bochum: </a:t>
            </a:r>
            <a:r>
              <a:rPr lang="de-DE" dirty="0" smtClean="0"/>
              <a:t/>
            </a:r>
            <a:br>
              <a:rPr lang="de-DE" dirty="0" smtClean="0"/>
            </a:br>
            <a:r>
              <a:rPr lang="de-DE" dirty="0" smtClean="0">
                <a:hlinkClick r:id="rId3"/>
              </a:rPr>
              <a:t>https</a:t>
            </a:r>
            <a:r>
              <a:rPr lang="de-DE" dirty="0">
                <a:hlinkClick r:id="rId3"/>
              </a:rPr>
              <a:t>://dsb.ruhr-uni-bochum.de/datenschutz</a:t>
            </a:r>
            <a:r>
              <a:rPr lang="de-DE" dirty="0" smtClean="0">
                <a:hlinkClick r:id="rId3"/>
              </a:rPr>
              <a:t>/</a:t>
            </a:r>
            <a:endParaRPr lang="de-DE" dirty="0" smtClean="0"/>
          </a:p>
          <a:p>
            <a:endParaRPr lang="de-DE" dirty="0"/>
          </a:p>
          <a:p>
            <a:r>
              <a:rPr lang="de-DE" dirty="0">
                <a:hlinkClick r:id="rId4"/>
              </a:rPr>
              <a:t>https://datenschutz.uni-wuppertal.de/de/int/startseite-datenschutz-intern</a:t>
            </a:r>
            <a:r>
              <a:rPr lang="de-DE" dirty="0" smtClean="0">
                <a:hlinkClick r:id="rId4"/>
              </a:rPr>
              <a:t>/</a:t>
            </a:r>
            <a:endParaRPr lang="de-DE" dirty="0" smtClean="0"/>
          </a:p>
          <a:p>
            <a:endParaRPr lang="de-DE" dirty="0"/>
          </a:p>
          <a:p>
            <a:r>
              <a:rPr lang="de-DE" dirty="0" smtClean="0"/>
              <a:t>ZENDAS-Startseite </a:t>
            </a:r>
            <a:r>
              <a:rPr lang="de-DE" dirty="0">
                <a:hlinkClick r:id="rId5"/>
              </a:rPr>
              <a:t>https://www.zendas.de</a:t>
            </a:r>
            <a:r>
              <a:rPr lang="de-DE" dirty="0" smtClean="0">
                <a:hlinkClick r:id="rId5"/>
              </a:rPr>
              <a:t>/</a:t>
            </a:r>
            <a:r>
              <a:rPr lang="de-DE" dirty="0" smtClean="0"/>
              <a:t> und ZENDAS-Newsletter</a:t>
            </a:r>
            <a:endParaRPr lang="de-DE" dirty="0"/>
          </a:p>
        </p:txBody>
      </p:sp>
    </p:spTree>
    <p:extLst>
      <p:ext uri="{BB962C8B-B14F-4D97-AF65-F5344CB8AC3E}">
        <p14:creationId xmlns:p14="http://schemas.microsoft.com/office/powerpoint/2010/main" val="27617776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ihandform 4"/>
          <p:cNvSpPr/>
          <p:nvPr/>
        </p:nvSpPr>
        <p:spPr>
          <a:xfrm>
            <a:off x="306152" y="2211710"/>
            <a:ext cx="8658336" cy="1872208"/>
          </a:xfrm>
          <a:custGeom>
            <a:avLst/>
            <a:gdLst>
              <a:gd name="connsiteX0" fmla="*/ 0 w 8460940"/>
              <a:gd name="connsiteY0" fmla="*/ 37055 h 222325"/>
              <a:gd name="connsiteX1" fmla="*/ 37055 w 8460940"/>
              <a:gd name="connsiteY1" fmla="*/ 0 h 222325"/>
              <a:gd name="connsiteX2" fmla="*/ 8423885 w 8460940"/>
              <a:gd name="connsiteY2" fmla="*/ 0 h 222325"/>
              <a:gd name="connsiteX3" fmla="*/ 8460940 w 8460940"/>
              <a:gd name="connsiteY3" fmla="*/ 37055 h 222325"/>
              <a:gd name="connsiteX4" fmla="*/ 8460940 w 8460940"/>
              <a:gd name="connsiteY4" fmla="*/ 185270 h 222325"/>
              <a:gd name="connsiteX5" fmla="*/ 8423885 w 8460940"/>
              <a:gd name="connsiteY5" fmla="*/ 222325 h 222325"/>
              <a:gd name="connsiteX6" fmla="*/ 37055 w 8460940"/>
              <a:gd name="connsiteY6" fmla="*/ 222325 h 222325"/>
              <a:gd name="connsiteX7" fmla="*/ 0 w 8460940"/>
              <a:gd name="connsiteY7" fmla="*/ 185270 h 222325"/>
              <a:gd name="connsiteX8" fmla="*/ 0 w 8460940"/>
              <a:gd name="connsiteY8" fmla="*/ 37055 h 22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60940" h="222325">
                <a:moveTo>
                  <a:pt x="0" y="37055"/>
                </a:moveTo>
                <a:cubicBezTo>
                  <a:pt x="0" y="16590"/>
                  <a:pt x="16590" y="0"/>
                  <a:pt x="37055" y="0"/>
                </a:cubicBezTo>
                <a:lnTo>
                  <a:pt x="8423885" y="0"/>
                </a:lnTo>
                <a:cubicBezTo>
                  <a:pt x="8444350" y="0"/>
                  <a:pt x="8460940" y="16590"/>
                  <a:pt x="8460940" y="37055"/>
                </a:cubicBezTo>
                <a:lnTo>
                  <a:pt x="8460940" y="185270"/>
                </a:lnTo>
                <a:cubicBezTo>
                  <a:pt x="8460940" y="205735"/>
                  <a:pt x="8444350" y="222325"/>
                  <a:pt x="8423885" y="222325"/>
                </a:cubicBezTo>
                <a:lnTo>
                  <a:pt x="37055" y="222325"/>
                </a:lnTo>
                <a:cubicBezTo>
                  <a:pt x="16590" y="222325"/>
                  <a:pt x="0" y="205735"/>
                  <a:pt x="0" y="185270"/>
                </a:cubicBezTo>
                <a:lnTo>
                  <a:pt x="0" y="37055"/>
                </a:lnTo>
                <a:close/>
              </a:path>
            </a:pathLst>
          </a:custGeom>
          <a:noFill/>
          <a:scene3d>
            <a:camera prst="orthographicFront"/>
            <a:lightRig rig="chilly" dir="t"/>
          </a:scene3d>
          <a:sp3d prstMaterial="matte"/>
        </p:spPr>
        <p:style>
          <a:lnRef idx="0">
            <a:schemeClr val="dk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4193" tIns="64193" rIns="64193" bIns="64193" numCol="1" spcCol="1270" anchor="t" anchorCtr="0">
            <a:noAutofit/>
          </a:bodyPr>
          <a:lstStyle>
            <a:defPPr>
              <a:defRPr lang="de-DE"/>
            </a:defPPr>
            <a:lvl1pPr marL="0" algn="l" defTabSz="457200" rtl="0" eaLnBrk="1" latinLnBrk="0" hangingPunct="1">
              <a:defRPr sz="1800" kern="1200">
                <a:solidFill>
                  <a:schemeClr val="dk1">
                    <a:hueOff val="0"/>
                    <a:satOff val="0"/>
                    <a:lumOff val="0"/>
                    <a:alphaOff val="0"/>
                  </a:schemeClr>
                </a:solidFill>
                <a:latin typeface="+mn-lt"/>
                <a:ea typeface="+mn-ea"/>
                <a:cs typeface="+mn-cs"/>
              </a:defRPr>
            </a:lvl1pPr>
            <a:lvl2pPr marL="457200" algn="l" defTabSz="457200" rtl="0" eaLnBrk="1" latinLnBrk="0" hangingPunct="1">
              <a:defRPr sz="1800" kern="1200">
                <a:solidFill>
                  <a:schemeClr val="dk1">
                    <a:hueOff val="0"/>
                    <a:satOff val="0"/>
                    <a:lumOff val="0"/>
                    <a:alphaOff val="0"/>
                  </a:schemeClr>
                </a:solidFill>
                <a:latin typeface="+mn-lt"/>
                <a:ea typeface="+mn-ea"/>
                <a:cs typeface="+mn-cs"/>
              </a:defRPr>
            </a:lvl2pPr>
            <a:lvl3pPr marL="914400" algn="l" defTabSz="457200" rtl="0" eaLnBrk="1" latinLnBrk="0" hangingPunct="1">
              <a:defRPr sz="1800" kern="1200">
                <a:solidFill>
                  <a:schemeClr val="dk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dk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dk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dk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dk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dk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dk1">
                    <a:hueOff val="0"/>
                    <a:satOff val="0"/>
                    <a:lumOff val="0"/>
                    <a:alphaOff val="0"/>
                  </a:schemeClr>
                </a:solidFill>
                <a:latin typeface="+mn-lt"/>
                <a:ea typeface="+mn-ea"/>
                <a:cs typeface="+mn-cs"/>
              </a:defRPr>
            </a:lvl9pPr>
          </a:lstStyle>
          <a:p>
            <a:pPr lvl="0" defTabSz="622300">
              <a:spcBef>
                <a:spcPct val="0"/>
              </a:spcBef>
              <a:spcAft>
                <a:spcPts val="600"/>
              </a:spcAft>
            </a:pPr>
            <a:r>
              <a:rPr lang="de-DE" sz="5400" dirty="0" smtClean="0">
                <a:solidFill>
                  <a:srgbClr val="89BA17"/>
                </a:solidFill>
                <a:latin typeface="Arial"/>
                <a:cs typeface="Arial"/>
              </a:rPr>
              <a:t>Umfragen</a:t>
            </a:r>
            <a:endParaRPr lang="de-DE" sz="3200" dirty="0" smtClean="0">
              <a:ea typeface="Helvetica" charset="0"/>
              <a:cs typeface="Helvetica" charset="0"/>
            </a:endParaRPr>
          </a:p>
        </p:txBody>
      </p:sp>
    </p:spTree>
    <p:extLst>
      <p:ext uri="{BB962C8B-B14F-4D97-AF65-F5344CB8AC3E}">
        <p14:creationId xmlns:p14="http://schemas.microsoft.com/office/powerpoint/2010/main" val="11717560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Praxisbeispiel: Verknüpfung mit Straßenlärmdaten</a:t>
            </a:r>
            <a:endParaRPr lang="de-DE" dirty="0"/>
          </a:p>
        </p:txBody>
      </p:sp>
      <p:sp>
        <p:nvSpPr>
          <p:cNvPr id="3" name="Inhaltsplatzhalter 2"/>
          <p:cNvSpPr>
            <a:spLocks noGrp="1"/>
          </p:cNvSpPr>
          <p:nvPr>
            <p:ph idx="4294967295"/>
          </p:nvPr>
        </p:nvSpPr>
        <p:spPr>
          <a:xfrm>
            <a:off x="6444208" y="1384300"/>
            <a:ext cx="2699793" cy="3262313"/>
          </a:xfrm>
        </p:spPr>
        <p:txBody>
          <a:bodyPr>
            <a:normAutofit/>
          </a:bodyPr>
          <a:lstStyle/>
          <a:p>
            <a:pPr marL="0" indent="0">
              <a:buNone/>
            </a:pPr>
            <a:r>
              <a:rPr lang="de-DE" sz="1200" dirty="0"/>
              <a:t>Aus: Stefan Müller; Räumliche Verknüpfung georeferenzierter Umfragedaten mit </a:t>
            </a:r>
            <a:r>
              <a:rPr lang="de-DE" sz="1200" dirty="0" err="1"/>
              <a:t>Geodaten</a:t>
            </a:r>
            <a:r>
              <a:rPr lang="de-DE" sz="1200" dirty="0"/>
              <a:t>: Chancen, Herausforderungen und praktische Empfehlungen; in: Uwe Jensen, Sebastian </a:t>
            </a:r>
            <a:r>
              <a:rPr lang="de-DE" sz="1200" dirty="0" err="1"/>
              <a:t>Netscher</a:t>
            </a:r>
            <a:r>
              <a:rPr lang="de-DE" sz="1200" dirty="0"/>
              <a:t>, Katrin Weller (Hrsg.); Forschungsdatenmanagement sozialwissenschaftlicher Umfragedaten; </a:t>
            </a:r>
            <a:r>
              <a:rPr lang="de-DE" sz="1200" dirty="0">
                <a:hlinkClick r:id="rId2"/>
              </a:rPr>
              <a:t>https://apps.crossref.org/coaccess/coaccess.html?doi=10.3224%2F84742233</a:t>
            </a:r>
            <a:endParaRPr lang="de-DE" sz="1200" dirty="0"/>
          </a:p>
          <a:p>
            <a:pPr marL="0" indent="0">
              <a:buNone/>
            </a:pPr>
            <a:r>
              <a:rPr lang="en-US" sz="1200" dirty="0" err="1"/>
              <a:t>Unter</a:t>
            </a:r>
            <a:r>
              <a:rPr lang="en-US" sz="1200" dirty="0"/>
              <a:t> Creative Commons </a:t>
            </a:r>
            <a:r>
              <a:rPr lang="en-US" sz="1200" dirty="0" err="1"/>
              <a:t>Lizenz</a:t>
            </a:r>
            <a:r>
              <a:rPr lang="en-US" sz="1200" dirty="0"/>
              <a:t> Attribution-</a:t>
            </a:r>
            <a:r>
              <a:rPr lang="en-US" sz="1200" dirty="0" err="1"/>
              <a:t>ShareAlike</a:t>
            </a:r>
            <a:r>
              <a:rPr lang="en-US" sz="1200" dirty="0"/>
              <a:t> 4.0 International (CC BY-SA 4.0): </a:t>
            </a:r>
            <a:r>
              <a:rPr lang="en-US" sz="1200" dirty="0">
                <a:hlinkClick r:id="rId3"/>
              </a:rPr>
              <a:t>https://creativecommons.org/licenses/by-sa/4.0/</a:t>
            </a:r>
            <a:endParaRPr lang="de-DE" sz="1200"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760190"/>
            <a:ext cx="6079331" cy="3743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41531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uppieren 22"/>
          <p:cNvGrpSpPr/>
          <p:nvPr/>
        </p:nvGrpSpPr>
        <p:grpSpPr>
          <a:xfrm>
            <a:off x="3144224" y="4011912"/>
            <a:ext cx="2862318" cy="432048"/>
            <a:chOff x="4511824" y="5445224"/>
            <a:chExt cx="3816424" cy="576064"/>
          </a:xfrm>
        </p:grpSpPr>
        <p:sp>
          <p:nvSpPr>
            <p:cNvPr id="11" name="Zylinder 10"/>
            <p:cNvSpPr/>
            <p:nvPr/>
          </p:nvSpPr>
          <p:spPr>
            <a:xfrm>
              <a:off x="4511824" y="5445224"/>
              <a:ext cx="3816424" cy="576064"/>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p>
          </p:txBody>
        </p:sp>
        <p:sp>
          <p:nvSpPr>
            <p:cNvPr id="12" name="Textfeld 11"/>
            <p:cNvSpPr txBox="1"/>
            <p:nvPr/>
          </p:nvSpPr>
          <p:spPr>
            <a:xfrm>
              <a:off x="4590048" y="5579948"/>
              <a:ext cx="3634072" cy="410370"/>
            </a:xfrm>
            <a:prstGeom prst="rect">
              <a:avLst/>
            </a:prstGeom>
            <a:noFill/>
          </p:spPr>
          <p:txBody>
            <a:bodyPr wrap="none" rtlCol="0">
              <a:spAutoFit/>
            </a:bodyPr>
            <a:lstStyle/>
            <a:p>
              <a:r>
                <a:rPr lang="de-DE" sz="1400" dirty="0" smtClean="0">
                  <a:solidFill>
                    <a:schemeClr val="bg1"/>
                  </a:solidFill>
                </a:rPr>
                <a:t>Umfragedaten mit Raumattributen</a:t>
              </a:r>
              <a:endParaRPr lang="de-DE" sz="1400" dirty="0">
                <a:solidFill>
                  <a:schemeClr val="bg1"/>
                </a:solidFill>
              </a:endParaRPr>
            </a:p>
          </p:txBody>
        </p:sp>
      </p:grpSp>
      <p:grpSp>
        <p:nvGrpSpPr>
          <p:cNvPr id="25" name="Gruppieren 24"/>
          <p:cNvGrpSpPr/>
          <p:nvPr/>
        </p:nvGrpSpPr>
        <p:grpSpPr>
          <a:xfrm>
            <a:off x="3108525" y="487816"/>
            <a:ext cx="2892304" cy="432048"/>
            <a:chOff x="4144699" y="770434"/>
            <a:chExt cx="3856405" cy="576064"/>
          </a:xfrm>
        </p:grpSpPr>
        <p:sp>
          <p:nvSpPr>
            <p:cNvPr id="14" name="Zylinder 13"/>
            <p:cNvSpPr/>
            <p:nvPr/>
          </p:nvSpPr>
          <p:spPr>
            <a:xfrm>
              <a:off x="4184680" y="770434"/>
              <a:ext cx="3816424" cy="576064"/>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Textfeld 15"/>
            <p:cNvSpPr txBox="1"/>
            <p:nvPr/>
          </p:nvSpPr>
          <p:spPr>
            <a:xfrm>
              <a:off x="4144699" y="908721"/>
              <a:ext cx="3780778" cy="410369"/>
            </a:xfrm>
            <a:prstGeom prst="rect">
              <a:avLst/>
            </a:prstGeom>
            <a:noFill/>
          </p:spPr>
          <p:txBody>
            <a:bodyPr wrap="none" rtlCol="0">
              <a:spAutoFit/>
            </a:bodyPr>
            <a:lstStyle/>
            <a:p>
              <a:r>
                <a:rPr lang="de-DE" sz="1400" dirty="0">
                  <a:solidFill>
                    <a:schemeClr val="bg1"/>
                  </a:solidFill>
                </a:rPr>
                <a:t>pseudonym. </a:t>
              </a:r>
              <a:r>
                <a:rPr lang="de-DE" sz="1400" dirty="0" smtClean="0">
                  <a:solidFill>
                    <a:schemeClr val="bg1"/>
                  </a:solidFill>
                </a:rPr>
                <a:t>Adressen der Befragten</a:t>
              </a:r>
              <a:endParaRPr lang="de-DE" sz="1400" dirty="0">
                <a:solidFill>
                  <a:schemeClr val="bg1"/>
                </a:solidFill>
              </a:endParaRPr>
            </a:p>
          </p:txBody>
        </p:sp>
      </p:grpSp>
      <p:grpSp>
        <p:nvGrpSpPr>
          <p:cNvPr id="26" name="Gruppieren 25"/>
          <p:cNvGrpSpPr/>
          <p:nvPr/>
        </p:nvGrpSpPr>
        <p:grpSpPr>
          <a:xfrm>
            <a:off x="89502" y="487816"/>
            <a:ext cx="2862318" cy="432048"/>
            <a:chOff x="119336" y="770434"/>
            <a:chExt cx="3816424" cy="576064"/>
          </a:xfrm>
        </p:grpSpPr>
        <p:sp>
          <p:nvSpPr>
            <p:cNvPr id="13" name="Zylinder 12"/>
            <p:cNvSpPr/>
            <p:nvPr/>
          </p:nvSpPr>
          <p:spPr>
            <a:xfrm>
              <a:off x="119336" y="770434"/>
              <a:ext cx="3816424" cy="576064"/>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extfeld 16"/>
            <p:cNvSpPr txBox="1"/>
            <p:nvPr/>
          </p:nvSpPr>
          <p:spPr>
            <a:xfrm>
              <a:off x="268092" y="899429"/>
              <a:ext cx="3448124" cy="410369"/>
            </a:xfrm>
            <a:prstGeom prst="rect">
              <a:avLst/>
            </a:prstGeom>
            <a:noFill/>
          </p:spPr>
          <p:txBody>
            <a:bodyPr wrap="none" rtlCol="0">
              <a:spAutoFit/>
            </a:bodyPr>
            <a:lstStyle/>
            <a:p>
              <a:r>
                <a:rPr lang="de-DE" sz="1400" dirty="0" err="1" smtClean="0">
                  <a:solidFill>
                    <a:schemeClr val="bg1"/>
                  </a:solidFill>
                </a:rPr>
                <a:t>pseudonymisierte</a:t>
              </a:r>
              <a:r>
                <a:rPr lang="de-DE" sz="1400" dirty="0" smtClean="0">
                  <a:solidFill>
                    <a:schemeClr val="bg1"/>
                  </a:solidFill>
                </a:rPr>
                <a:t> Umfragedaten</a:t>
              </a:r>
              <a:endParaRPr lang="de-DE" sz="1400" dirty="0">
                <a:solidFill>
                  <a:schemeClr val="bg1"/>
                </a:solidFill>
              </a:endParaRPr>
            </a:p>
          </p:txBody>
        </p:sp>
      </p:grpSp>
      <p:grpSp>
        <p:nvGrpSpPr>
          <p:cNvPr id="24" name="Gruppieren 23"/>
          <p:cNvGrpSpPr/>
          <p:nvPr/>
        </p:nvGrpSpPr>
        <p:grpSpPr>
          <a:xfrm>
            <a:off x="6187518" y="487816"/>
            <a:ext cx="2862318" cy="432048"/>
            <a:chOff x="8250024" y="770434"/>
            <a:chExt cx="3816424" cy="576064"/>
          </a:xfrm>
        </p:grpSpPr>
        <p:sp>
          <p:nvSpPr>
            <p:cNvPr id="15" name="Zylinder 14"/>
            <p:cNvSpPr/>
            <p:nvPr/>
          </p:nvSpPr>
          <p:spPr>
            <a:xfrm>
              <a:off x="8250024" y="770434"/>
              <a:ext cx="3816424" cy="576064"/>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Textfeld 17"/>
            <p:cNvSpPr txBox="1"/>
            <p:nvPr/>
          </p:nvSpPr>
          <p:spPr>
            <a:xfrm>
              <a:off x="9559355" y="908721"/>
              <a:ext cx="1207511" cy="410369"/>
            </a:xfrm>
            <a:prstGeom prst="rect">
              <a:avLst/>
            </a:prstGeom>
            <a:noFill/>
          </p:spPr>
          <p:txBody>
            <a:bodyPr wrap="none" rtlCol="0">
              <a:spAutoFit/>
            </a:bodyPr>
            <a:lstStyle/>
            <a:p>
              <a:r>
                <a:rPr lang="de-DE" sz="1400" dirty="0" err="1" smtClean="0">
                  <a:solidFill>
                    <a:schemeClr val="bg1"/>
                  </a:solidFill>
                </a:rPr>
                <a:t>Geodaten</a:t>
              </a:r>
              <a:endParaRPr lang="de-DE" sz="1400" dirty="0">
                <a:solidFill>
                  <a:schemeClr val="bg1"/>
                </a:solidFill>
              </a:endParaRPr>
            </a:p>
          </p:txBody>
        </p:sp>
      </p:grpSp>
      <p:grpSp>
        <p:nvGrpSpPr>
          <p:cNvPr id="22" name="Gruppieren 21"/>
          <p:cNvGrpSpPr/>
          <p:nvPr/>
        </p:nvGrpSpPr>
        <p:grpSpPr>
          <a:xfrm>
            <a:off x="3144224" y="1483729"/>
            <a:ext cx="2862318" cy="432048"/>
            <a:chOff x="4224661" y="1778546"/>
            <a:chExt cx="3816424" cy="576064"/>
          </a:xfrm>
        </p:grpSpPr>
        <p:sp>
          <p:nvSpPr>
            <p:cNvPr id="20" name="Zylinder 19"/>
            <p:cNvSpPr/>
            <p:nvPr/>
          </p:nvSpPr>
          <p:spPr>
            <a:xfrm>
              <a:off x="4224661" y="1778546"/>
              <a:ext cx="3816424" cy="576064"/>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p>
          </p:txBody>
        </p:sp>
        <p:sp>
          <p:nvSpPr>
            <p:cNvPr id="21" name="Textfeld 20"/>
            <p:cNvSpPr txBox="1"/>
            <p:nvPr/>
          </p:nvSpPr>
          <p:spPr>
            <a:xfrm>
              <a:off x="4519384" y="1907541"/>
              <a:ext cx="3073578" cy="410369"/>
            </a:xfrm>
            <a:prstGeom prst="rect">
              <a:avLst/>
            </a:prstGeom>
            <a:noFill/>
          </p:spPr>
          <p:txBody>
            <a:bodyPr wrap="none" rtlCol="0">
              <a:spAutoFit/>
            </a:bodyPr>
            <a:lstStyle/>
            <a:p>
              <a:r>
                <a:rPr lang="de-DE" sz="1400" dirty="0">
                  <a:solidFill>
                    <a:schemeClr val="bg1"/>
                  </a:solidFill>
                </a:rPr>
                <a:t>pseudonym. </a:t>
              </a:r>
              <a:r>
                <a:rPr lang="de-DE" sz="1400" dirty="0" smtClean="0">
                  <a:solidFill>
                    <a:schemeClr val="bg1"/>
                  </a:solidFill>
                </a:rPr>
                <a:t>Geokoordinaten</a:t>
              </a:r>
              <a:endParaRPr lang="de-DE" sz="1400" dirty="0">
                <a:solidFill>
                  <a:schemeClr val="bg1"/>
                </a:solidFill>
              </a:endParaRPr>
            </a:p>
          </p:txBody>
        </p:sp>
      </p:grpSp>
      <p:grpSp>
        <p:nvGrpSpPr>
          <p:cNvPr id="27" name="Gruppieren 26"/>
          <p:cNvGrpSpPr/>
          <p:nvPr/>
        </p:nvGrpSpPr>
        <p:grpSpPr>
          <a:xfrm>
            <a:off x="3144224" y="2697764"/>
            <a:ext cx="2862318" cy="432048"/>
            <a:chOff x="4511824" y="5445224"/>
            <a:chExt cx="3816424" cy="576064"/>
          </a:xfrm>
        </p:grpSpPr>
        <p:sp>
          <p:nvSpPr>
            <p:cNvPr id="28" name="Zylinder 27"/>
            <p:cNvSpPr/>
            <p:nvPr/>
          </p:nvSpPr>
          <p:spPr>
            <a:xfrm>
              <a:off x="4511824" y="5445224"/>
              <a:ext cx="3816424" cy="576064"/>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p>
          </p:txBody>
        </p:sp>
        <p:sp>
          <p:nvSpPr>
            <p:cNvPr id="29" name="Textfeld 28"/>
            <p:cNvSpPr txBox="1"/>
            <p:nvPr/>
          </p:nvSpPr>
          <p:spPr>
            <a:xfrm>
              <a:off x="4902727" y="5579948"/>
              <a:ext cx="2921141" cy="410370"/>
            </a:xfrm>
            <a:prstGeom prst="rect">
              <a:avLst/>
            </a:prstGeom>
            <a:noFill/>
          </p:spPr>
          <p:txBody>
            <a:bodyPr wrap="none" rtlCol="0">
              <a:spAutoFit/>
            </a:bodyPr>
            <a:lstStyle/>
            <a:p>
              <a:r>
                <a:rPr lang="de-DE" sz="1400" dirty="0" smtClean="0">
                  <a:solidFill>
                    <a:schemeClr val="bg1"/>
                  </a:solidFill>
                </a:rPr>
                <a:t>pseudonym. Raumattribute</a:t>
              </a:r>
              <a:endParaRPr lang="de-DE" sz="1400" dirty="0">
                <a:solidFill>
                  <a:schemeClr val="bg1"/>
                </a:solidFill>
              </a:endParaRPr>
            </a:p>
          </p:txBody>
        </p:sp>
      </p:grpSp>
      <p:cxnSp>
        <p:nvCxnSpPr>
          <p:cNvPr id="33" name="Gerade Verbindung 32"/>
          <p:cNvCxnSpPr>
            <a:stCxn id="13" idx="3"/>
          </p:cNvCxnSpPr>
          <p:nvPr/>
        </p:nvCxnSpPr>
        <p:spPr>
          <a:xfrm>
            <a:off x="1520661" y="919864"/>
            <a:ext cx="0" cy="256443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Gerade Verbindung 37"/>
          <p:cNvCxnSpPr>
            <a:stCxn id="39" idx="0"/>
            <a:endCxn id="51" idx="0"/>
          </p:cNvCxnSpPr>
          <p:nvPr/>
        </p:nvCxnSpPr>
        <p:spPr>
          <a:xfrm>
            <a:off x="1659465" y="3615812"/>
            <a:ext cx="2774845" cy="5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Kreis 38"/>
          <p:cNvSpPr/>
          <p:nvPr/>
        </p:nvSpPr>
        <p:spPr>
          <a:xfrm>
            <a:off x="1520662" y="3484299"/>
            <a:ext cx="138803" cy="131567"/>
          </a:xfrm>
          <a:custGeom>
            <a:avLst/>
            <a:gdLst>
              <a:gd name="connsiteX0" fmla="*/ 185129 w 360040"/>
              <a:gd name="connsiteY0" fmla="*/ 359967 h 360040"/>
              <a:gd name="connsiteX1" fmla="*/ 56204 w 360040"/>
              <a:gd name="connsiteY1" fmla="*/ 310698 h 360040"/>
              <a:gd name="connsiteX2" fmla="*/ 58 w 360040"/>
              <a:gd name="connsiteY2" fmla="*/ 184616 h 360040"/>
              <a:gd name="connsiteX3" fmla="*/ 180020 w 360040"/>
              <a:gd name="connsiteY3" fmla="*/ 180020 h 360040"/>
              <a:gd name="connsiteX4" fmla="*/ 185129 w 360040"/>
              <a:gd name="connsiteY4" fmla="*/ 359967 h 360040"/>
              <a:gd name="connsiteX0" fmla="*/ 179962 w 271402"/>
              <a:gd name="connsiteY0" fmla="*/ 0 h 180019"/>
              <a:gd name="connsiteX1" fmla="*/ 185071 w 271402"/>
              <a:gd name="connsiteY1" fmla="*/ 179947 h 180019"/>
              <a:gd name="connsiteX2" fmla="*/ 56146 w 271402"/>
              <a:gd name="connsiteY2" fmla="*/ 130678 h 180019"/>
              <a:gd name="connsiteX3" fmla="*/ 0 w 271402"/>
              <a:gd name="connsiteY3" fmla="*/ 4596 h 180019"/>
              <a:gd name="connsiteX4" fmla="*/ 271402 w 271402"/>
              <a:gd name="connsiteY4" fmla="*/ 91440 h 180019"/>
              <a:gd name="connsiteX0" fmla="*/ 179962 w 185071"/>
              <a:gd name="connsiteY0" fmla="*/ 0 h 180019"/>
              <a:gd name="connsiteX1" fmla="*/ 185071 w 185071"/>
              <a:gd name="connsiteY1" fmla="*/ 179947 h 180019"/>
              <a:gd name="connsiteX2" fmla="*/ 56146 w 185071"/>
              <a:gd name="connsiteY2" fmla="*/ 130678 h 180019"/>
              <a:gd name="connsiteX3" fmla="*/ 0 w 185071"/>
              <a:gd name="connsiteY3" fmla="*/ 4596 h 180019"/>
              <a:gd name="connsiteX0" fmla="*/ 185071 w 185071"/>
              <a:gd name="connsiteY0" fmla="*/ 175351 h 175423"/>
              <a:gd name="connsiteX1" fmla="*/ 56146 w 185071"/>
              <a:gd name="connsiteY1" fmla="*/ 126082 h 175423"/>
              <a:gd name="connsiteX2" fmla="*/ 0 w 185071"/>
              <a:gd name="connsiteY2" fmla="*/ 0 h 175423"/>
            </a:gdLst>
            <a:ahLst/>
            <a:cxnLst>
              <a:cxn ang="0">
                <a:pos x="connsiteX0" y="connsiteY0"/>
              </a:cxn>
              <a:cxn ang="0">
                <a:pos x="connsiteX1" y="connsiteY1"/>
              </a:cxn>
              <a:cxn ang="0">
                <a:pos x="connsiteX2" y="connsiteY2"/>
              </a:cxn>
            </a:cxnLst>
            <a:rect l="l" t="t" r="r" b="b"/>
            <a:pathLst>
              <a:path w="185071" h="175423">
                <a:moveTo>
                  <a:pt x="185071" y="175351"/>
                </a:moveTo>
                <a:cubicBezTo>
                  <a:pt x="137257" y="176709"/>
                  <a:pt x="90869" y="158981"/>
                  <a:pt x="56146" y="126082"/>
                </a:cubicBezTo>
                <a:cubicBezTo>
                  <a:pt x="21423" y="93183"/>
                  <a:pt x="1222" y="47817"/>
                  <a:pt x="0" y="0"/>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de-DE">
              <a:solidFill>
                <a:schemeClr val="tx1"/>
              </a:solidFill>
            </a:endParaRPr>
          </a:p>
        </p:txBody>
      </p:sp>
      <p:grpSp>
        <p:nvGrpSpPr>
          <p:cNvPr id="45" name="Gruppieren 44"/>
          <p:cNvGrpSpPr/>
          <p:nvPr/>
        </p:nvGrpSpPr>
        <p:grpSpPr>
          <a:xfrm>
            <a:off x="6646569" y="2711924"/>
            <a:ext cx="1944216" cy="398663"/>
            <a:chOff x="9120336" y="3717032"/>
            <a:chExt cx="2592288" cy="690371"/>
          </a:xfrm>
        </p:grpSpPr>
        <p:sp>
          <p:nvSpPr>
            <p:cNvPr id="43" name="Zylinder 42"/>
            <p:cNvSpPr/>
            <p:nvPr/>
          </p:nvSpPr>
          <p:spPr>
            <a:xfrm>
              <a:off x="9120336" y="3717032"/>
              <a:ext cx="2592288" cy="684076"/>
            </a:xfrm>
            <a:prstGeom prst="ca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p>
          </p:txBody>
        </p:sp>
        <p:sp>
          <p:nvSpPr>
            <p:cNvPr id="44" name="Textfeld 43"/>
            <p:cNvSpPr txBox="1"/>
            <p:nvPr/>
          </p:nvSpPr>
          <p:spPr>
            <a:xfrm>
              <a:off x="9202045" y="3874421"/>
              <a:ext cx="2383816" cy="532982"/>
            </a:xfrm>
            <a:prstGeom prst="rect">
              <a:avLst/>
            </a:prstGeom>
            <a:noFill/>
            <a:ln>
              <a:noFill/>
            </a:ln>
          </p:spPr>
          <p:txBody>
            <a:bodyPr wrap="none" rtlCol="0">
              <a:spAutoFit/>
            </a:bodyPr>
            <a:lstStyle/>
            <a:p>
              <a:r>
                <a:rPr lang="de-DE" sz="1400" dirty="0" smtClean="0">
                  <a:solidFill>
                    <a:schemeClr val="bg1"/>
                  </a:solidFill>
                </a:rPr>
                <a:t>Korrespondenztabelle</a:t>
              </a:r>
              <a:endParaRPr lang="de-DE" sz="1400" dirty="0">
                <a:solidFill>
                  <a:schemeClr val="bg1"/>
                </a:solidFill>
              </a:endParaRPr>
            </a:p>
          </p:txBody>
        </p:sp>
      </p:grpSp>
      <p:sp>
        <p:nvSpPr>
          <p:cNvPr id="46" name="Kreis 38"/>
          <p:cNvSpPr/>
          <p:nvPr/>
        </p:nvSpPr>
        <p:spPr>
          <a:xfrm rot="5400000">
            <a:off x="4572475" y="3386262"/>
            <a:ext cx="138803" cy="131567"/>
          </a:xfrm>
          <a:custGeom>
            <a:avLst/>
            <a:gdLst>
              <a:gd name="connsiteX0" fmla="*/ 185129 w 360040"/>
              <a:gd name="connsiteY0" fmla="*/ 359967 h 360040"/>
              <a:gd name="connsiteX1" fmla="*/ 56204 w 360040"/>
              <a:gd name="connsiteY1" fmla="*/ 310698 h 360040"/>
              <a:gd name="connsiteX2" fmla="*/ 58 w 360040"/>
              <a:gd name="connsiteY2" fmla="*/ 184616 h 360040"/>
              <a:gd name="connsiteX3" fmla="*/ 180020 w 360040"/>
              <a:gd name="connsiteY3" fmla="*/ 180020 h 360040"/>
              <a:gd name="connsiteX4" fmla="*/ 185129 w 360040"/>
              <a:gd name="connsiteY4" fmla="*/ 359967 h 360040"/>
              <a:gd name="connsiteX0" fmla="*/ 179962 w 271402"/>
              <a:gd name="connsiteY0" fmla="*/ 0 h 180019"/>
              <a:gd name="connsiteX1" fmla="*/ 185071 w 271402"/>
              <a:gd name="connsiteY1" fmla="*/ 179947 h 180019"/>
              <a:gd name="connsiteX2" fmla="*/ 56146 w 271402"/>
              <a:gd name="connsiteY2" fmla="*/ 130678 h 180019"/>
              <a:gd name="connsiteX3" fmla="*/ 0 w 271402"/>
              <a:gd name="connsiteY3" fmla="*/ 4596 h 180019"/>
              <a:gd name="connsiteX4" fmla="*/ 271402 w 271402"/>
              <a:gd name="connsiteY4" fmla="*/ 91440 h 180019"/>
              <a:gd name="connsiteX0" fmla="*/ 179962 w 185071"/>
              <a:gd name="connsiteY0" fmla="*/ 0 h 180019"/>
              <a:gd name="connsiteX1" fmla="*/ 185071 w 185071"/>
              <a:gd name="connsiteY1" fmla="*/ 179947 h 180019"/>
              <a:gd name="connsiteX2" fmla="*/ 56146 w 185071"/>
              <a:gd name="connsiteY2" fmla="*/ 130678 h 180019"/>
              <a:gd name="connsiteX3" fmla="*/ 0 w 185071"/>
              <a:gd name="connsiteY3" fmla="*/ 4596 h 180019"/>
              <a:gd name="connsiteX0" fmla="*/ 185071 w 185071"/>
              <a:gd name="connsiteY0" fmla="*/ 175351 h 175423"/>
              <a:gd name="connsiteX1" fmla="*/ 56146 w 185071"/>
              <a:gd name="connsiteY1" fmla="*/ 126082 h 175423"/>
              <a:gd name="connsiteX2" fmla="*/ 0 w 185071"/>
              <a:gd name="connsiteY2" fmla="*/ 0 h 175423"/>
            </a:gdLst>
            <a:ahLst/>
            <a:cxnLst>
              <a:cxn ang="0">
                <a:pos x="connsiteX0" y="connsiteY0"/>
              </a:cxn>
              <a:cxn ang="0">
                <a:pos x="connsiteX1" y="connsiteY1"/>
              </a:cxn>
              <a:cxn ang="0">
                <a:pos x="connsiteX2" y="connsiteY2"/>
              </a:cxn>
            </a:cxnLst>
            <a:rect l="l" t="t" r="r" b="b"/>
            <a:pathLst>
              <a:path w="185071" h="175423">
                <a:moveTo>
                  <a:pt x="185071" y="175351"/>
                </a:moveTo>
                <a:cubicBezTo>
                  <a:pt x="137257" y="176709"/>
                  <a:pt x="90869" y="158981"/>
                  <a:pt x="56146" y="126082"/>
                </a:cubicBezTo>
                <a:cubicBezTo>
                  <a:pt x="21423" y="93183"/>
                  <a:pt x="1222" y="47817"/>
                  <a:pt x="0" y="0"/>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de-DE">
              <a:solidFill>
                <a:schemeClr val="tx1"/>
              </a:solidFill>
            </a:endParaRPr>
          </a:p>
        </p:txBody>
      </p:sp>
      <p:sp>
        <p:nvSpPr>
          <p:cNvPr id="48" name="Kreis 38"/>
          <p:cNvSpPr/>
          <p:nvPr/>
        </p:nvSpPr>
        <p:spPr>
          <a:xfrm rot="16200000">
            <a:off x="7483492" y="3229431"/>
            <a:ext cx="138803" cy="131567"/>
          </a:xfrm>
          <a:custGeom>
            <a:avLst/>
            <a:gdLst>
              <a:gd name="connsiteX0" fmla="*/ 185129 w 360040"/>
              <a:gd name="connsiteY0" fmla="*/ 359967 h 360040"/>
              <a:gd name="connsiteX1" fmla="*/ 56204 w 360040"/>
              <a:gd name="connsiteY1" fmla="*/ 310698 h 360040"/>
              <a:gd name="connsiteX2" fmla="*/ 58 w 360040"/>
              <a:gd name="connsiteY2" fmla="*/ 184616 h 360040"/>
              <a:gd name="connsiteX3" fmla="*/ 180020 w 360040"/>
              <a:gd name="connsiteY3" fmla="*/ 180020 h 360040"/>
              <a:gd name="connsiteX4" fmla="*/ 185129 w 360040"/>
              <a:gd name="connsiteY4" fmla="*/ 359967 h 360040"/>
              <a:gd name="connsiteX0" fmla="*/ 179962 w 271402"/>
              <a:gd name="connsiteY0" fmla="*/ 0 h 180019"/>
              <a:gd name="connsiteX1" fmla="*/ 185071 w 271402"/>
              <a:gd name="connsiteY1" fmla="*/ 179947 h 180019"/>
              <a:gd name="connsiteX2" fmla="*/ 56146 w 271402"/>
              <a:gd name="connsiteY2" fmla="*/ 130678 h 180019"/>
              <a:gd name="connsiteX3" fmla="*/ 0 w 271402"/>
              <a:gd name="connsiteY3" fmla="*/ 4596 h 180019"/>
              <a:gd name="connsiteX4" fmla="*/ 271402 w 271402"/>
              <a:gd name="connsiteY4" fmla="*/ 91440 h 180019"/>
              <a:gd name="connsiteX0" fmla="*/ 179962 w 185071"/>
              <a:gd name="connsiteY0" fmla="*/ 0 h 180019"/>
              <a:gd name="connsiteX1" fmla="*/ 185071 w 185071"/>
              <a:gd name="connsiteY1" fmla="*/ 179947 h 180019"/>
              <a:gd name="connsiteX2" fmla="*/ 56146 w 185071"/>
              <a:gd name="connsiteY2" fmla="*/ 130678 h 180019"/>
              <a:gd name="connsiteX3" fmla="*/ 0 w 185071"/>
              <a:gd name="connsiteY3" fmla="*/ 4596 h 180019"/>
              <a:gd name="connsiteX0" fmla="*/ 185071 w 185071"/>
              <a:gd name="connsiteY0" fmla="*/ 175351 h 175423"/>
              <a:gd name="connsiteX1" fmla="*/ 56146 w 185071"/>
              <a:gd name="connsiteY1" fmla="*/ 126082 h 175423"/>
              <a:gd name="connsiteX2" fmla="*/ 0 w 185071"/>
              <a:gd name="connsiteY2" fmla="*/ 0 h 175423"/>
            </a:gdLst>
            <a:ahLst/>
            <a:cxnLst>
              <a:cxn ang="0">
                <a:pos x="connsiteX0" y="connsiteY0"/>
              </a:cxn>
              <a:cxn ang="0">
                <a:pos x="connsiteX1" y="connsiteY1"/>
              </a:cxn>
              <a:cxn ang="0">
                <a:pos x="connsiteX2" y="connsiteY2"/>
              </a:cxn>
            </a:cxnLst>
            <a:rect l="l" t="t" r="r" b="b"/>
            <a:pathLst>
              <a:path w="185071" h="175423">
                <a:moveTo>
                  <a:pt x="185071" y="175351"/>
                </a:moveTo>
                <a:cubicBezTo>
                  <a:pt x="137257" y="176709"/>
                  <a:pt x="90869" y="158981"/>
                  <a:pt x="56146" y="126082"/>
                </a:cubicBezTo>
                <a:cubicBezTo>
                  <a:pt x="21423" y="93183"/>
                  <a:pt x="1222" y="47817"/>
                  <a:pt x="0" y="0"/>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de-DE">
              <a:solidFill>
                <a:schemeClr val="tx1"/>
              </a:solidFill>
            </a:endParaRPr>
          </a:p>
        </p:txBody>
      </p:sp>
      <p:sp>
        <p:nvSpPr>
          <p:cNvPr id="49" name="Kreis 38"/>
          <p:cNvSpPr/>
          <p:nvPr/>
        </p:nvSpPr>
        <p:spPr>
          <a:xfrm rot="16200000">
            <a:off x="7494909" y="1962382"/>
            <a:ext cx="138803" cy="131567"/>
          </a:xfrm>
          <a:custGeom>
            <a:avLst/>
            <a:gdLst>
              <a:gd name="connsiteX0" fmla="*/ 185129 w 360040"/>
              <a:gd name="connsiteY0" fmla="*/ 359967 h 360040"/>
              <a:gd name="connsiteX1" fmla="*/ 56204 w 360040"/>
              <a:gd name="connsiteY1" fmla="*/ 310698 h 360040"/>
              <a:gd name="connsiteX2" fmla="*/ 58 w 360040"/>
              <a:gd name="connsiteY2" fmla="*/ 184616 h 360040"/>
              <a:gd name="connsiteX3" fmla="*/ 180020 w 360040"/>
              <a:gd name="connsiteY3" fmla="*/ 180020 h 360040"/>
              <a:gd name="connsiteX4" fmla="*/ 185129 w 360040"/>
              <a:gd name="connsiteY4" fmla="*/ 359967 h 360040"/>
              <a:gd name="connsiteX0" fmla="*/ 179962 w 271402"/>
              <a:gd name="connsiteY0" fmla="*/ 0 h 180019"/>
              <a:gd name="connsiteX1" fmla="*/ 185071 w 271402"/>
              <a:gd name="connsiteY1" fmla="*/ 179947 h 180019"/>
              <a:gd name="connsiteX2" fmla="*/ 56146 w 271402"/>
              <a:gd name="connsiteY2" fmla="*/ 130678 h 180019"/>
              <a:gd name="connsiteX3" fmla="*/ 0 w 271402"/>
              <a:gd name="connsiteY3" fmla="*/ 4596 h 180019"/>
              <a:gd name="connsiteX4" fmla="*/ 271402 w 271402"/>
              <a:gd name="connsiteY4" fmla="*/ 91440 h 180019"/>
              <a:gd name="connsiteX0" fmla="*/ 179962 w 185071"/>
              <a:gd name="connsiteY0" fmla="*/ 0 h 180019"/>
              <a:gd name="connsiteX1" fmla="*/ 185071 w 185071"/>
              <a:gd name="connsiteY1" fmla="*/ 179947 h 180019"/>
              <a:gd name="connsiteX2" fmla="*/ 56146 w 185071"/>
              <a:gd name="connsiteY2" fmla="*/ 130678 h 180019"/>
              <a:gd name="connsiteX3" fmla="*/ 0 w 185071"/>
              <a:gd name="connsiteY3" fmla="*/ 4596 h 180019"/>
              <a:gd name="connsiteX0" fmla="*/ 185071 w 185071"/>
              <a:gd name="connsiteY0" fmla="*/ 175351 h 175423"/>
              <a:gd name="connsiteX1" fmla="*/ 56146 w 185071"/>
              <a:gd name="connsiteY1" fmla="*/ 126082 h 175423"/>
              <a:gd name="connsiteX2" fmla="*/ 0 w 185071"/>
              <a:gd name="connsiteY2" fmla="*/ 0 h 175423"/>
            </a:gdLst>
            <a:ahLst/>
            <a:cxnLst>
              <a:cxn ang="0">
                <a:pos x="connsiteX0" y="connsiteY0"/>
              </a:cxn>
              <a:cxn ang="0">
                <a:pos x="connsiteX1" y="connsiteY1"/>
              </a:cxn>
              <a:cxn ang="0">
                <a:pos x="connsiteX2" y="connsiteY2"/>
              </a:cxn>
            </a:cxnLst>
            <a:rect l="l" t="t" r="r" b="b"/>
            <a:pathLst>
              <a:path w="185071" h="175423">
                <a:moveTo>
                  <a:pt x="185071" y="175351"/>
                </a:moveTo>
                <a:cubicBezTo>
                  <a:pt x="137257" y="176709"/>
                  <a:pt x="90869" y="158981"/>
                  <a:pt x="56146" y="126082"/>
                </a:cubicBezTo>
                <a:cubicBezTo>
                  <a:pt x="21423" y="93183"/>
                  <a:pt x="1222" y="47817"/>
                  <a:pt x="0" y="0"/>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de-DE">
              <a:solidFill>
                <a:schemeClr val="tx1"/>
              </a:solidFill>
            </a:endParaRPr>
          </a:p>
        </p:txBody>
      </p:sp>
      <p:sp>
        <p:nvSpPr>
          <p:cNvPr id="50" name="Kreis 38"/>
          <p:cNvSpPr/>
          <p:nvPr/>
        </p:nvSpPr>
        <p:spPr>
          <a:xfrm rot="5400000">
            <a:off x="4571766" y="2104092"/>
            <a:ext cx="138803" cy="131567"/>
          </a:xfrm>
          <a:custGeom>
            <a:avLst/>
            <a:gdLst>
              <a:gd name="connsiteX0" fmla="*/ 185129 w 360040"/>
              <a:gd name="connsiteY0" fmla="*/ 359967 h 360040"/>
              <a:gd name="connsiteX1" fmla="*/ 56204 w 360040"/>
              <a:gd name="connsiteY1" fmla="*/ 310698 h 360040"/>
              <a:gd name="connsiteX2" fmla="*/ 58 w 360040"/>
              <a:gd name="connsiteY2" fmla="*/ 184616 h 360040"/>
              <a:gd name="connsiteX3" fmla="*/ 180020 w 360040"/>
              <a:gd name="connsiteY3" fmla="*/ 180020 h 360040"/>
              <a:gd name="connsiteX4" fmla="*/ 185129 w 360040"/>
              <a:gd name="connsiteY4" fmla="*/ 359967 h 360040"/>
              <a:gd name="connsiteX0" fmla="*/ 179962 w 271402"/>
              <a:gd name="connsiteY0" fmla="*/ 0 h 180019"/>
              <a:gd name="connsiteX1" fmla="*/ 185071 w 271402"/>
              <a:gd name="connsiteY1" fmla="*/ 179947 h 180019"/>
              <a:gd name="connsiteX2" fmla="*/ 56146 w 271402"/>
              <a:gd name="connsiteY2" fmla="*/ 130678 h 180019"/>
              <a:gd name="connsiteX3" fmla="*/ 0 w 271402"/>
              <a:gd name="connsiteY3" fmla="*/ 4596 h 180019"/>
              <a:gd name="connsiteX4" fmla="*/ 271402 w 271402"/>
              <a:gd name="connsiteY4" fmla="*/ 91440 h 180019"/>
              <a:gd name="connsiteX0" fmla="*/ 179962 w 185071"/>
              <a:gd name="connsiteY0" fmla="*/ 0 h 180019"/>
              <a:gd name="connsiteX1" fmla="*/ 185071 w 185071"/>
              <a:gd name="connsiteY1" fmla="*/ 179947 h 180019"/>
              <a:gd name="connsiteX2" fmla="*/ 56146 w 185071"/>
              <a:gd name="connsiteY2" fmla="*/ 130678 h 180019"/>
              <a:gd name="connsiteX3" fmla="*/ 0 w 185071"/>
              <a:gd name="connsiteY3" fmla="*/ 4596 h 180019"/>
              <a:gd name="connsiteX0" fmla="*/ 185071 w 185071"/>
              <a:gd name="connsiteY0" fmla="*/ 175351 h 175423"/>
              <a:gd name="connsiteX1" fmla="*/ 56146 w 185071"/>
              <a:gd name="connsiteY1" fmla="*/ 126082 h 175423"/>
              <a:gd name="connsiteX2" fmla="*/ 0 w 185071"/>
              <a:gd name="connsiteY2" fmla="*/ 0 h 175423"/>
            </a:gdLst>
            <a:ahLst/>
            <a:cxnLst>
              <a:cxn ang="0">
                <a:pos x="connsiteX0" y="connsiteY0"/>
              </a:cxn>
              <a:cxn ang="0">
                <a:pos x="connsiteX1" y="connsiteY1"/>
              </a:cxn>
              <a:cxn ang="0">
                <a:pos x="connsiteX2" y="connsiteY2"/>
              </a:cxn>
            </a:cxnLst>
            <a:rect l="l" t="t" r="r" b="b"/>
            <a:pathLst>
              <a:path w="185071" h="175423">
                <a:moveTo>
                  <a:pt x="185071" y="175351"/>
                </a:moveTo>
                <a:cubicBezTo>
                  <a:pt x="137257" y="176709"/>
                  <a:pt x="90869" y="158981"/>
                  <a:pt x="56146" y="126082"/>
                </a:cubicBezTo>
                <a:cubicBezTo>
                  <a:pt x="21423" y="93183"/>
                  <a:pt x="1222" y="47817"/>
                  <a:pt x="0" y="0"/>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de-DE">
              <a:solidFill>
                <a:schemeClr val="tx1"/>
              </a:solidFill>
            </a:endParaRPr>
          </a:p>
        </p:txBody>
      </p:sp>
      <p:sp>
        <p:nvSpPr>
          <p:cNvPr id="51" name="Kreis 38"/>
          <p:cNvSpPr/>
          <p:nvPr/>
        </p:nvSpPr>
        <p:spPr>
          <a:xfrm rot="10800000">
            <a:off x="4434310" y="3615813"/>
            <a:ext cx="138803" cy="131567"/>
          </a:xfrm>
          <a:custGeom>
            <a:avLst/>
            <a:gdLst>
              <a:gd name="connsiteX0" fmla="*/ 185129 w 360040"/>
              <a:gd name="connsiteY0" fmla="*/ 359967 h 360040"/>
              <a:gd name="connsiteX1" fmla="*/ 56204 w 360040"/>
              <a:gd name="connsiteY1" fmla="*/ 310698 h 360040"/>
              <a:gd name="connsiteX2" fmla="*/ 58 w 360040"/>
              <a:gd name="connsiteY2" fmla="*/ 184616 h 360040"/>
              <a:gd name="connsiteX3" fmla="*/ 180020 w 360040"/>
              <a:gd name="connsiteY3" fmla="*/ 180020 h 360040"/>
              <a:gd name="connsiteX4" fmla="*/ 185129 w 360040"/>
              <a:gd name="connsiteY4" fmla="*/ 359967 h 360040"/>
              <a:gd name="connsiteX0" fmla="*/ 179962 w 271402"/>
              <a:gd name="connsiteY0" fmla="*/ 0 h 180019"/>
              <a:gd name="connsiteX1" fmla="*/ 185071 w 271402"/>
              <a:gd name="connsiteY1" fmla="*/ 179947 h 180019"/>
              <a:gd name="connsiteX2" fmla="*/ 56146 w 271402"/>
              <a:gd name="connsiteY2" fmla="*/ 130678 h 180019"/>
              <a:gd name="connsiteX3" fmla="*/ 0 w 271402"/>
              <a:gd name="connsiteY3" fmla="*/ 4596 h 180019"/>
              <a:gd name="connsiteX4" fmla="*/ 271402 w 271402"/>
              <a:gd name="connsiteY4" fmla="*/ 91440 h 180019"/>
              <a:gd name="connsiteX0" fmla="*/ 179962 w 185071"/>
              <a:gd name="connsiteY0" fmla="*/ 0 h 180019"/>
              <a:gd name="connsiteX1" fmla="*/ 185071 w 185071"/>
              <a:gd name="connsiteY1" fmla="*/ 179947 h 180019"/>
              <a:gd name="connsiteX2" fmla="*/ 56146 w 185071"/>
              <a:gd name="connsiteY2" fmla="*/ 130678 h 180019"/>
              <a:gd name="connsiteX3" fmla="*/ 0 w 185071"/>
              <a:gd name="connsiteY3" fmla="*/ 4596 h 180019"/>
              <a:gd name="connsiteX0" fmla="*/ 185071 w 185071"/>
              <a:gd name="connsiteY0" fmla="*/ 175351 h 175423"/>
              <a:gd name="connsiteX1" fmla="*/ 56146 w 185071"/>
              <a:gd name="connsiteY1" fmla="*/ 126082 h 175423"/>
              <a:gd name="connsiteX2" fmla="*/ 0 w 185071"/>
              <a:gd name="connsiteY2" fmla="*/ 0 h 175423"/>
            </a:gdLst>
            <a:ahLst/>
            <a:cxnLst>
              <a:cxn ang="0">
                <a:pos x="connsiteX0" y="connsiteY0"/>
              </a:cxn>
              <a:cxn ang="0">
                <a:pos x="connsiteX1" y="connsiteY1"/>
              </a:cxn>
              <a:cxn ang="0">
                <a:pos x="connsiteX2" y="connsiteY2"/>
              </a:cxn>
            </a:cxnLst>
            <a:rect l="l" t="t" r="r" b="b"/>
            <a:pathLst>
              <a:path w="185071" h="175423">
                <a:moveTo>
                  <a:pt x="185071" y="175351"/>
                </a:moveTo>
                <a:cubicBezTo>
                  <a:pt x="137257" y="176709"/>
                  <a:pt x="90869" y="158981"/>
                  <a:pt x="56146" y="126082"/>
                </a:cubicBezTo>
                <a:cubicBezTo>
                  <a:pt x="21423" y="93183"/>
                  <a:pt x="1222" y="47817"/>
                  <a:pt x="0" y="0"/>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de-DE">
              <a:solidFill>
                <a:schemeClr val="tx1"/>
              </a:solidFill>
            </a:endParaRPr>
          </a:p>
        </p:txBody>
      </p:sp>
      <p:cxnSp>
        <p:nvCxnSpPr>
          <p:cNvPr id="53" name="Gerade Verbindung mit Pfeil 52"/>
          <p:cNvCxnSpPr>
            <a:stCxn id="28" idx="3"/>
          </p:cNvCxnSpPr>
          <p:nvPr/>
        </p:nvCxnSpPr>
        <p:spPr>
          <a:xfrm>
            <a:off x="4575383" y="3129812"/>
            <a:ext cx="0" cy="86409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Gerade Verbindung mit Pfeil 56"/>
          <p:cNvCxnSpPr>
            <a:stCxn id="14" idx="3"/>
            <a:endCxn id="20" idx="1"/>
          </p:cNvCxnSpPr>
          <p:nvPr/>
        </p:nvCxnSpPr>
        <p:spPr>
          <a:xfrm>
            <a:off x="4569670" y="919864"/>
            <a:ext cx="5714" cy="56386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Gerade Verbindung mit Pfeil 58"/>
          <p:cNvCxnSpPr>
            <a:stCxn id="20" idx="3"/>
            <a:endCxn id="28" idx="1"/>
          </p:cNvCxnSpPr>
          <p:nvPr/>
        </p:nvCxnSpPr>
        <p:spPr>
          <a:xfrm>
            <a:off x="4575383" y="1915776"/>
            <a:ext cx="0" cy="78198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Gerade Verbindung 60"/>
          <p:cNvCxnSpPr>
            <a:stCxn id="15" idx="3"/>
            <a:endCxn id="49" idx="0"/>
          </p:cNvCxnSpPr>
          <p:nvPr/>
        </p:nvCxnSpPr>
        <p:spPr>
          <a:xfrm>
            <a:off x="7618677" y="919864"/>
            <a:ext cx="11363" cy="10389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Gerade Verbindung 63"/>
          <p:cNvCxnSpPr>
            <a:stCxn id="49" idx="2"/>
            <a:endCxn id="50" idx="2"/>
          </p:cNvCxnSpPr>
          <p:nvPr/>
        </p:nvCxnSpPr>
        <p:spPr>
          <a:xfrm flipH="1">
            <a:off x="4706951" y="2097567"/>
            <a:ext cx="2791576" cy="290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Gerade Verbindung 67"/>
          <p:cNvCxnSpPr>
            <a:stCxn id="43" idx="3"/>
            <a:endCxn id="48" idx="0"/>
          </p:cNvCxnSpPr>
          <p:nvPr/>
        </p:nvCxnSpPr>
        <p:spPr>
          <a:xfrm flipH="1">
            <a:off x="7618623" y="3106952"/>
            <a:ext cx="54" cy="1188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Gerade Verbindung 69"/>
          <p:cNvCxnSpPr>
            <a:stCxn id="48" idx="2"/>
            <a:endCxn id="46" idx="2"/>
          </p:cNvCxnSpPr>
          <p:nvPr/>
        </p:nvCxnSpPr>
        <p:spPr>
          <a:xfrm flipH="1">
            <a:off x="4707659" y="3364616"/>
            <a:ext cx="2779451" cy="1802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feld 4"/>
          <p:cNvSpPr txBox="1"/>
          <p:nvPr/>
        </p:nvSpPr>
        <p:spPr>
          <a:xfrm>
            <a:off x="4586814" y="1063297"/>
            <a:ext cx="1018869" cy="253916"/>
          </a:xfrm>
          <a:prstGeom prst="rect">
            <a:avLst/>
          </a:prstGeom>
          <a:noFill/>
        </p:spPr>
        <p:txBody>
          <a:bodyPr wrap="none" lIns="68580" tIns="34290" rIns="68580" bIns="34290" rtlCol="0">
            <a:spAutoFit/>
          </a:bodyPr>
          <a:lstStyle/>
          <a:p>
            <a:r>
              <a:rPr lang="de-DE" sz="1200" dirty="0" smtClean="0"/>
              <a:t>Geocodierung</a:t>
            </a:r>
            <a:endParaRPr lang="de-DE" sz="1200" dirty="0"/>
          </a:p>
        </p:txBody>
      </p:sp>
      <p:sp>
        <p:nvSpPr>
          <p:cNvPr id="6" name="Textfeld 5"/>
          <p:cNvSpPr txBox="1"/>
          <p:nvPr/>
        </p:nvSpPr>
        <p:spPr>
          <a:xfrm>
            <a:off x="4641876" y="2108399"/>
            <a:ext cx="3002810" cy="438582"/>
          </a:xfrm>
          <a:prstGeom prst="rect">
            <a:avLst/>
          </a:prstGeom>
          <a:noFill/>
        </p:spPr>
        <p:txBody>
          <a:bodyPr wrap="none" lIns="68580" tIns="34290" rIns="68580" bIns="34290" rtlCol="0">
            <a:spAutoFit/>
          </a:bodyPr>
          <a:lstStyle/>
          <a:p>
            <a:r>
              <a:rPr lang="de-DE" sz="1200" dirty="0" smtClean="0"/>
              <a:t>Verknüpfung</a:t>
            </a:r>
          </a:p>
          <a:p>
            <a:r>
              <a:rPr lang="de-DE" sz="1200" dirty="0" smtClean="0"/>
              <a:t>Löschen oder Vergröbern der Geokoordinaten</a:t>
            </a:r>
            <a:endParaRPr lang="de-DE" sz="1200" dirty="0"/>
          </a:p>
        </p:txBody>
      </p:sp>
      <p:grpSp>
        <p:nvGrpSpPr>
          <p:cNvPr id="9" name="Gruppieren 8"/>
          <p:cNvGrpSpPr/>
          <p:nvPr/>
        </p:nvGrpSpPr>
        <p:grpSpPr>
          <a:xfrm>
            <a:off x="2266020" y="59925"/>
            <a:ext cx="685800" cy="398162"/>
            <a:chOff x="1055440" y="1728695"/>
            <a:chExt cx="914400" cy="612648"/>
          </a:xfrm>
        </p:grpSpPr>
        <p:sp>
          <p:nvSpPr>
            <p:cNvPr id="7" name="Flussdiagramm: Dokument 6"/>
            <p:cNvSpPr/>
            <p:nvPr/>
          </p:nvSpPr>
          <p:spPr>
            <a:xfrm>
              <a:off x="1055440" y="1728695"/>
              <a:ext cx="914400" cy="612648"/>
            </a:xfrm>
            <a:prstGeom prst="flowChartDocumen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1097301" y="1740097"/>
              <a:ext cx="776281" cy="402537"/>
            </a:xfrm>
            <a:prstGeom prst="rect">
              <a:avLst/>
            </a:prstGeom>
            <a:noFill/>
          </p:spPr>
          <p:txBody>
            <a:bodyPr wrap="none" rtlCol="0">
              <a:spAutoFit/>
            </a:bodyPr>
            <a:lstStyle/>
            <a:p>
              <a:r>
                <a:rPr lang="de-DE" sz="1100" dirty="0"/>
                <a:t>75, gut</a:t>
              </a:r>
            </a:p>
          </p:txBody>
        </p:sp>
      </p:grpSp>
      <p:grpSp>
        <p:nvGrpSpPr>
          <p:cNvPr id="47" name="Gruppieren 46"/>
          <p:cNvGrpSpPr/>
          <p:nvPr/>
        </p:nvGrpSpPr>
        <p:grpSpPr>
          <a:xfrm>
            <a:off x="4926424" y="59925"/>
            <a:ext cx="1080119" cy="398162"/>
            <a:chOff x="1047080" y="1728695"/>
            <a:chExt cx="868034" cy="612648"/>
          </a:xfrm>
        </p:grpSpPr>
        <p:sp>
          <p:nvSpPr>
            <p:cNvPr id="52" name="Flussdiagramm: Dokument 51"/>
            <p:cNvSpPr/>
            <p:nvPr/>
          </p:nvSpPr>
          <p:spPr>
            <a:xfrm>
              <a:off x="1055440" y="1728695"/>
              <a:ext cx="833857" cy="612648"/>
            </a:xfrm>
            <a:prstGeom prst="flowChartDocumen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 name="Textfeld 53"/>
            <p:cNvSpPr txBox="1"/>
            <p:nvPr/>
          </p:nvSpPr>
          <p:spPr>
            <a:xfrm>
              <a:off x="1047080" y="1749127"/>
              <a:ext cx="868034" cy="402537"/>
            </a:xfrm>
            <a:prstGeom prst="rect">
              <a:avLst/>
            </a:prstGeom>
            <a:noFill/>
          </p:spPr>
          <p:txBody>
            <a:bodyPr wrap="square" rtlCol="0">
              <a:spAutoFit/>
            </a:bodyPr>
            <a:lstStyle/>
            <a:p>
              <a:r>
                <a:rPr lang="de-DE" sz="1100" dirty="0"/>
                <a:t>31, </a:t>
              </a:r>
              <a:r>
                <a:rPr lang="de-DE" sz="1100" dirty="0" err="1"/>
                <a:t>Gaußstr</a:t>
              </a:r>
              <a:r>
                <a:rPr lang="de-DE" sz="1100" dirty="0"/>
                <a:t>. 20</a:t>
              </a:r>
            </a:p>
          </p:txBody>
        </p:sp>
      </p:grpSp>
      <p:grpSp>
        <p:nvGrpSpPr>
          <p:cNvPr id="55" name="Gruppieren 54"/>
          <p:cNvGrpSpPr/>
          <p:nvPr/>
        </p:nvGrpSpPr>
        <p:grpSpPr>
          <a:xfrm>
            <a:off x="7059841" y="51470"/>
            <a:ext cx="2048663" cy="398162"/>
            <a:chOff x="1047080" y="1728695"/>
            <a:chExt cx="868034" cy="612648"/>
          </a:xfrm>
        </p:grpSpPr>
        <p:sp>
          <p:nvSpPr>
            <p:cNvPr id="56" name="Flussdiagramm: Dokument 55"/>
            <p:cNvSpPr/>
            <p:nvPr/>
          </p:nvSpPr>
          <p:spPr>
            <a:xfrm>
              <a:off x="1055440" y="1728695"/>
              <a:ext cx="833857" cy="612648"/>
            </a:xfrm>
            <a:prstGeom prst="flowChartDocumen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8" name="Textfeld 57"/>
            <p:cNvSpPr txBox="1"/>
            <p:nvPr/>
          </p:nvSpPr>
          <p:spPr>
            <a:xfrm>
              <a:off x="1047080" y="1749127"/>
              <a:ext cx="868034" cy="402537"/>
            </a:xfrm>
            <a:prstGeom prst="rect">
              <a:avLst/>
            </a:prstGeom>
            <a:noFill/>
          </p:spPr>
          <p:txBody>
            <a:bodyPr wrap="square" rtlCol="0">
              <a:spAutoFit/>
            </a:bodyPr>
            <a:lstStyle/>
            <a:p>
              <a:r>
                <a:rPr lang="de-DE" sz="1100" dirty="0"/>
                <a:t>51°14’45"N, 7°8’52"E, 25 dB(A)</a:t>
              </a:r>
            </a:p>
          </p:txBody>
        </p:sp>
      </p:grpSp>
      <p:sp>
        <p:nvSpPr>
          <p:cNvPr id="60" name="Textfeld 59"/>
          <p:cNvSpPr txBox="1"/>
          <p:nvPr/>
        </p:nvSpPr>
        <p:spPr>
          <a:xfrm>
            <a:off x="4620484" y="3554891"/>
            <a:ext cx="2841291" cy="253916"/>
          </a:xfrm>
          <a:prstGeom prst="rect">
            <a:avLst/>
          </a:prstGeom>
          <a:noFill/>
        </p:spPr>
        <p:txBody>
          <a:bodyPr wrap="none" lIns="68580" tIns="34290" rIns="68580" bIns="34290" rtlCol="0">
            <a:spAutoFit/>
          </a:bodyPr>
          <a:lstStyle/>
          <a:p>
            <a:r>
              <a:rPr lang="de-DE" sz="1200" dirty="0" smtClean="0"/>
              <a:t>Verknüpfung und Löschen der Pseudonyme</a:t>
            </a:r>
            <a:endParaRPr lang="de-DE" sz="1200" dirty="0"/>
          </a:p>
        </p:txBody>
      </p:sp>
      <p:grpSp>
        <p:nvGrpSpPr>
          <p:cNvPr id="62" name="Gruppieren 61"/>
          <p:cNvGrpSpPr/>
          <p:nvPr/>
        </p:nvGrpSpPr>
        <p:grpSpPr>
          <a:xfrm>
            <a:off x="5835454" y="1381393"/>
            <a:ext cx="1648721" cy="398162"/>
            <a:chOff x="1047080" y="1728695"/>
            <a:chExt cx="868034" cy="612648"/>
          </a:xfrm>
        </p:grpSpPr>
        <p:sp>
          <p:nvSpPr>
            <p:cNvPr id="63" name="Flussdiagramm: Dokument 62"/>
            <p:cNvSpPr/>
            <p:nvPr/>
          </p:nvSpPr>
          <p:spPr>
            <a:xfrm>
              <a:off x="1055440" y="1728695"/>
              <a:ext cx="833857" cy="612648"/>
            </a:xfrm>
            <a:prstGeom prst="flowChartDocumen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5" name="Textfeld 64"/>
            <p:cNvSpPr txBox="1"/>
            <p:nvPr/>
          </p:nvSpPr>
          <p:spPr>
            <a:xfrm>
              <a:off x="1047080" y="1749127"/>
              <a:ext cx="868034" cy="402537"/>
            </a:xfrm>
            <a:prstGeom prst="rect">
              <a:avLst/>
            </a:prstGeom>
            <a:noFill/>
          </p:spPr>
          <p:txBody>
            <a:bodyPr wrap="square" rtlCol="0">
              <a:spAutoFit/>
            </a:bodyPr>
            <a:lstStyle/>
            <a:p>
              <a:r>
                <a:rPr lang="de-DE" sz="1100" dirty="0"/>
                <a:t>31, 51°14’45"N, 7°8’52"E</a:t>
              </a:r>
            </a:p>
          </p:txBody>
        </p:sp>
      </p:grpSp>
      <p:grpSp>
        <p:nvGrpSpPr>
          <p:cNvPr id="66" name="Gruppieren 65"/>
          <p:cNvGrpSpPr/>
          <p:nvPr/>
        </p:nvGrpSpPr>
        <p:grpSpPr>
          <a:xfrm>
            <a:off x="2577964" y="2492554"/>
            <a:ext cx="888743" cy="398162"/>
            <a:chOff x="1047080" y="1728695"/>
            <a:chExt cx="868034" cy="612648"/>
          </a:xfrm>
        </p:grpSpPr>
        <p:sp>
          <p:nvSpPr>
            <p:cNvPr id="67" name="Flussdiagramm: Dokument 66"/>
            <p:cNvSpPr/>
            <p:nvPr/>
          </p:nvSpPr>
          <p:spPr>
            <a:xfrm>
              <a:off x="1055440" y="1728695"/>
              <a:ext cx="833857" cy="612648"/>
            </a:xfrm>
            <a:prstGeom prst="flowChartDocumen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9" name="Textfeld 68"/>
            <p:cNvSpPr txBox="1"/>
            <p:nvPr/>
          </p:nvSpPr>
          <p:spPr>
            <a:xfrm>
              <a:off x="1047080" y="1749127"/>
              <a:ext cx="868034" cy="402537"/>
            </a:xfrm>
            <a:prstGeom prst="rect">
              <a:avLst/>
            </a:prstGeom>
            <a:noFill/>
          </p:spPr>
          <p:txBody>
            <a:bodyPr wrap="square" rtlCol="0">
              <a:spAutoFit/>
            </a:bodyPr>
            <a:lstStyle/>
            <a:p>
              <a:r>
                <a:rPr lang="de-DE" sz="1100" dirty="0"/>
                <a:t>31, 25 dB(A)</a:t>
              </a:r>
            </a:p>
          </p:txBody>
        </p:sp>
      </p:grpSp>
      <p:grpSp>
        <p:nvGrpSpPr>
          <p:cNvPr id="71" name="Gruppieren 70"/>
          <p:cNvGrpSpPr/>
          <p:nvPr/>
        </p:nvGrpSpPr>
        <p:grpSpPr>
          <a:xfrm>
            <a:off x="8465123" y="3047983"/>
            <a:ext cx="582450" cy="398162"/>
            <a:chOff x="1055440" y="1728695"/>
            <a:chExt cx="914400" cy="612648"/>
          </a:xfrm>
        </p:grpSpPr>
        <p:sp>
          <p:nvSpPr>
            <p:cNvPr id="72" name="Flussdiagramm: Dokument 71"/>
            <p:cNvSpPr/>
            <p:nvPr/>
          </p:nvSpPr>
          <p:spPr>
            <a:xfrm>
              <a:off x="1055440" y="1728695"/>
              <a:ext cx="914400" cy="612648"/>
            </a:xfrm>
            <a:prstGeom prst="flowChartDocumen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3" name="Textfeld 72"/>
            <p:cNvSpPr txBox="1"/>
            <p:nvPr/>
          </p:nvSpPr>
          <p:spPr>
            <a:xfrm>
              <a:off x="1097300" y="1740097"/>
              <a:ext cx="848594" cy="402537"/>
            </a:xfrm>
            <a:prstGeom prst="rect">
              <a:avLst/>
            </a:prstGeom>
            <a:noFill/>
          </p:spPr>
          <p:txBody>
            <a:bodyPr wrap="none" rtlCol="0">
              <a:spAutoFit/>
            </a:bodyPr>
            <a:lstStyle/>
            <a:p>
              <a:r>
                <a:rPr lang="de-DE" sz="1100" dirty="0"/>
                <a:t>75, 31</a:t>
              </a:r>
            </a:p>
          </p:txBody>
        </p:sp>
      </p:grpSp>
      <p:grpSp>
        <p:nvGrpSpPr>
          <p:cNvPr id="74" name="Gruppieren 73"/>
          <p:cNvGrpSpPr/>
          <p:nvPr/>
        </p:nvGrpSpPr>
        <p:grpSpPr>
          <a:xfrm>
            <a:off x="6025588" y="4037603"/>
            <a:ext cx="992936" cy="398162"/>
            <a:chOff x="1047080" y="1728695"/>
            <a:chExt cx="868034" cy="612648"/>
          </a:xfrm>
        </p:grpSpPr>
        <p:sp>
          <p:nvSpPr>
            <p:cNvPr id="75" name="Flussdiagramm: Dokument 74"/>
            <p:cNvSpPr/>
            <p:nvPr/>
          </p:nvSpPr>
          <p:spPr>
            <a:xfrm>
              <a:off x="1055440" y="1728695"/>
              <a:ext cx="833857" cy="612648"/>
            </a:xfrm>
            <a:prstGeom prst="flowChartDocumen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6" name="Textfeld 75"/>
            <p:cNvSpPr txBox="1"/>
            <p:nvPr/>
          </p:nvSpPr>
          <p:spPr>
            <a:xfrm>
              <a:off x="1047080" y="1749127"/>
              <a:ext cx="868034" cy="402537"/>
            </a:xfrm>
            <a:prstGeom prst="rect">
              <a:avLst/>
            </a:prstGeom>
            <a:noFill/>
          </p:spPr>
          <p:txBody>
            <a:bodyPr wrap="square" rtlCol="0">
              <a:spAutoFit/>
            </a:bodyPr>
            <a:lstStyle/>
            <a:p>
              <a:r>
                <a:rPr lang="de-DE" sz="1100" dirty="0"/>
                <a:t>gut, 25 dB(A)</a:t>
              </a:r>
            </a:p>
          </p:txBody>
        </p:sp>
      </p:grpSp>
      <p:grpSp>
        <p:nvGrpSpPr>
          <p:cNvPr id="42" name="Gruppieren 41"/>
          <p:cNvGrpSpPr/>
          <p:nvPr/>
        </p:nvGrpSpPr>
        <p:grpSpPr>
          <a:xfrm>
            <a:off x="8187778" y="2770635"/>
            <a:ext cx="345656" cy="139148"/>
            <a:chOff x="-960784" y="3996892"/>
            <a:chExt cx="720080" cy="327562"/>
          </a:xfrm>
        </p:grpSpPr>
        <p:sp>
          <p:nvSpPr>
            <p:cNvPr id="31" name="Ellipse 30"/>
            <p:cNvSpPr/>
            <p:nvPr/>
          </p:nvSpPr>
          <p:spPr>
            <a:xfrm>
              <a:off x="-528736" y="3996892"/>
              <a:ext cx="288032" cy="327562"/>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4" name="Gerade Verbindung 33"/>
            <p:cNvCxnSpPr>
              <a:stCxn id="31" idx="2"/>
            </p:cNvCxnSpPr>
            <p:nvPr/>
          </p:nvCxnSpPr>
          <p:spPr>
            <a:xfrm flipH="1">
              <a:off x="-960784" y="4160673"/>
              <a:ext cx="432048" cy="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sp>
          <p:nvSpPr>
            <p:cNvPr id="37" name="Gleichschenkliges Dreieck 36"/>
            <p:cNvSpPr/>
            <p:nvPr/>
          </p:nvSpPr>
          <p:spPr>
            <a:xfrm rot="10800000">
              <a:off x="-946209" y="4157860"/>
              <a:ext cx="148109" cy="92332"/>
            </a:xfrm>
            <a:custGeom>
              <a:avLst/>
              <a:gdLst>
                <a:gd name="connsiteX0" fmla="*/ 0 w 144016"/>
                <a:gd name="connsiteY0" fmla="*/ 129436 h 129436"/>
                <a:gd name="connsiteX1" fmla="*/ 72008 w 144016"/>
                <a:gd name="connsiteY1" fmla="*/ 0 h 129436"/>
                <a:gd name="connsiteX2" fmla="*/ 144016 w 144016"/>
                <a:gd name="connsiteY2" fmla="*/ 129436 h 129436"/>
                <a:gd name="connsiteX3" fmla="*/ 0 w 144016"/>
                <a:gd name="connsiteY3" fmla="*/ 129436 h 129436"/>
                <a:gd name="connsiteX0" fmla="*/ 0 w 90676"/>
                <a:gd name="connsiteY0" fmla="*/ 121816 h 129436"/>
                <a:gd name="connsiteX1" fmla="*/ 18668 w 90676"/>
                <a:gd name="connsiteY1" fmla="*/ 0 h 129436"/>
                <a:gd name="connsiteX2" fmla="*/ 90676 w 90676"/>
                <a:gd name="connsiteY2" fmla="*/ 129436 h 129436"/>
                <a:gd name="connsiteX3" fmla="*/ 0 w 90676"/>
                <a:gd name="connsiteY3" fmla="*/ 121816 h 129436"/>
              </a:gdLst>
              <a:ahLst/>
              <a:cxnLst>
                <a:cxn ang="0">
                  <a:pos x="connsiteX0" y="connsiteY0"/>
                </a:cxn>
                <a:cxn ang="0">
                  <a:pos x="connsiteX1" y="connsiteY1"/>
                </a:cxn>
                <a:cxn ang="0">
                  <a:pos x="connsiteX2" y="connsiteY2"/>
                </a:cxn>
                <a:cxn ang="0">
                  <a:pos x="connsiteX3" y="connsiteY3"/>
                </a:cxn>
              </a:cxnLst>
              <a:rect l="l" t="t" r="r" b="b"/>
              <a:pathLst>
                <a:path w="90676" h="129436">
                  <a:moveTo>
                    <a:pt x="0" y="121816"/>
                  </a:moveTo>
                  <a:lnTo>
                    <a:pt x="18668" y="0"/>
                  </a:lnTo>
                  <a:lnTo>
                    <a:pt x="90676" y="129436"/>
                  </a:lnTo>
                  <a:lnTo>
                    <a:pt x="0" y="121816"/>
                  </a:lnTo>
                  <a:close/>
                </a:path>
              </a:pathLst>
            </a:cu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Flussdiagramm: Prozess 39"/>
            <p:cNvSpPr/>
            <p:nvPr/>
          </p:nvSpPr>
          <p:spPr>
            <a:xfrm>
              <a:off x="-946209" y="4182422"/>
              <a:ext cx="72008" cy="79911"/>
            </a:xfrm>
            <a:prstGeom prst="flowChartProcess">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23368702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err="1" smtClean="0"/>
              <a:t>LimeSurvey</a:t>
            </a:r>
            <a:endParaRPr lang="de-DE" dirty="0"/>
          </a:p>
        </p:txBody>
      </p:sp>
      <p:sp>
        <p:nvSpPr>
          <p:cNvPr id="3" name="Inhaltsplatzhalter 2"/>
          <p:cNvSpPr>
            <a:spLocks noGrp="1"/>
          </p:cNvSpPr>
          <p:nvPr>
            <p:ph idx="4294967295"/>
          </p:nvPr>
        </p:nvSpPr>
        <p:spPr>
          <a:xfrm>
            <a:off x="755576" y="820018"/>
            <a:ext cx="7759575" cy="3263900"/>
          </a:xfrm>
        </p:spPr>
        <p:txBody>
          <a:bodyPr>
            <a:noAutofit/>
          </a:bodyPr>
          <a:lstStyle/>
          <a:p>
            <a:r>
              <a:rPr lang="de-DE" sz="2000" dirty="0" smtClean="0"/>
              <a:t>Webbasierte Umfragen einfach und schnell</a:t>
            </a:r>
          </a:p>
          <a:p>
            <a:r>
              <a:rPr lang="de-DE" sz="2000" dirty="0" smtClean="0"/>
              <a:t>Umfrageseiten selbst erstellen</a:t>
            </a:r>
          </a:p>
          <a:p>
            <a:r>
              <a:rPr lang="de-DE" sz="2000" dirty="0" smtClean="0"/>
              <a:t>Web-Dienst vom ZIM gehostet</a:t>
            </a:r>
          </a:p>
          <a:p>
            <a:r>
              <a:rPr lang="de-DE" sz="2000" dirty="0" smtClean="0"/>
              <a:t>Vorausgefülltes ZENDAS-Formular für den Eintrag ins Verzeichnis der Verarbeitungstätigkeiten und weitere Info in Datenschutzmaske</a:t>
            </a:r>
          </a:p>
          <a:p>
            <a:r>
              <a:rPr lang="de-DE" sz="2000" dirty="0"/>
              <a:t>Studierende erbringen, wie bereits aus dem Prüfungsrecht folgt, </a:t>
            </a:r>
            <a:r>
              <a:rPr lang="de-DE" sz="2000" dirty="0" smtClean="0"/>
              <a:t>eigenständige </a:t>
            </a:r>
            <a:r>
              <a:rPr lang="de-DE" sz="2000" dirty="0"/>
              <a:t>(wissenschaftliche) Leistungen im eigenen Namen und gerade nicht in der Verantwortung der Universität. </a:t>
            </a:r>
            <a:r>
              <a:rPr lang="de-DE" sz="2000" dirty="0" smtClean="0"/>
              <a:t>Sie sind daher selbst verantwortlich für die Rechtmäßigkeit der Erfassung von Daten und deren Schutz.</a:t>
            </a:r>
          </a:p>
        </p:txBody>
      </p:sp>
      <p:sp>
        <p:nvSpPr>
          <p:cNvPr id="4" name="AutoShape 2" descr="LimeSurvey - Easy online survey too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 name="AutoShape 4" descr="LimeSurvey - Easy online survey tool"/>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Tree>
    <p:extLst>
      <p:ext uri="{BB962C8B-B14F-4D97-AF65-F5344CB8AC3E}">
        <p14:creationId xmlns:p14="http://schemas.microsoft.com/office/powerpoint/2010/main" val="1667866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ihandform 4"/>
          <p:cNvSpPr/>
          <p:nvPr/>
        </p:nvSpPr>
        <p:spPr>
          <a:xfrm>
            <a:off x="306152" y="1347614"/>
            <a:ext cx="8658336" cy="1872208"/>
          </a:xfrm>
          <a:custGeom>
            <a:avLst/>
            <a:gdLst>
              <a:gd name="connsiteX0" fmla="*/ 0 w 8460940"/>
              <a:gd name="connsiteY0" fmla="*/ 37055 h 222325"/>
              <a:gd name="connsiteX1" fmla="*/ 37055 w 8460940"/>
              <a:gd name="connsiteY1" fmla="*/ 0 h 222325"/>
              <a:gd name="connsiteX2" fmla="*/ 8423885 w 8460940"/>
              <a:gd name="connsiteY2" fmla="*/ 0 h 222325"/>
              <a:gd name="connsiteX3" fmla="*/ 8460940 w 8460940"/>
              <a:gd name="connsiteY3" fmla="*/ 37055 h 222325"/>
              <a:gd name="connsiteX4" fmla="*/ 8460940 w 8460940"/>
              <a:gd name="connsiteY4" fmla="*/ 185270 h 222325"/>
              <a:gd name="connsiteX5" fmla="*/ 8423885 w 8460940"/>
              <a:gd name="connsiteY5" fmla="*/ 222325 h 222325"/>
              <a:gd name="connsiteX6" fmla="*/ 37055 w 8460940"/>
              <a:gd name="connsiteY6" fmla="*/ 222325 h 222325"/>
              <a:gd name="connsiteX7" fmla="*/ 0 w 8460940"/>
              <a:gd name="connsiteY7" fmla="*/ 185270 h 222325"/>
              <a:gd name="connsiteX8" fmla="*/ 0 w 8460940"/>
              <a:gd name="connsiteY8" fmla="*/ 37055 h 22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60940" h="222325">
                <a:moveTo>
                  <a:pt x="0" y="37055"/>
                </a:moveTo>
                <a:cubicBezTo>
                  <a:pt x="0" y="16590"/>
                  <a:pt x="16590" y="0"/>
                  <a:pt x="37055" y="0"/>
                </a:cubicBezTo>
                <a:lnTo>
                  <a:pt x="8423885" y="0"/>
                </a:lnTo>
                <a:cubicBezTo>
                  <a:pt x="8444350" y="0"/>
                  <a:pt x="8460940" y="16590"/>
                  <a:pt x="8460940" y="37055"/>
                </a:cubicBezTo>
                <a:lnTo>
                  <a:pt x="8460940" y="185270"/>
                </a:lnTo>
                <a:cubicBezTo>
                  <a:pt x="8460940" y="205735"/>
                  <a:pt x="8444350" y="222325"/>
                  <a:pt x="8423885" y="222325"/>
                </a:cubicBezTo>
                <a:lnTo>
                  <a:pt x="37055" y="222325"/>
                </a:lnTo>
                <a:cubicBezTo>
                  <a:pt x="16590" y="222325"/>
                  <a:pt x="0" y="205735"/>
                  <a:pt x="0" y="185270"/>
                </a:cubicBezTo>
                <a:lnTo>
                  <a:pt x="0" y="37055"/>
                </a:lnTo>
                <a:close/>
              </a:path>
            </a:pathLst>
          </a:custGeom>
          <a:noFill/>
          <a:scene3d>
            <a:camera prst="orthographicFront"/>
            <a:lightRig rig="chilly" dir="t"/>
          </a:scene3d>
          <a:sp3d prstMaterial="matte"/>
        </p:spPr>
        <p:style>
          <a:lnRef idx="0">
            <a:schemeClr val="dk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4193" tIns="64193" rIns="64193" bIns="64193" numCol="1" spcCol="1270" anchor="t" anchorCtr="0">
            <a:noAutofit/>
          </a:bodyPr>
          <a:lstStyle>
            <a:defPPr>
              <a:defRPr lang="de-DE"/>
            </a:defPPr>
            <a:lvl1pPr marL="0" algn="l" defTabSz="457200" rtl="0" eaLnBrk="1" latinLnBrk="0" hangingPunct="1">
              <a:defRPr sz="1800" kern="1200">
                <a:solidFill>
                  <a:schemeClr val="dk1">
                    <a:hueOff val="0"/>
                    <a:satOff val="0"/>
                    <a:lumOff val="0"/>
                    <a:alphaOff val="0"/>
                  </a:schemeClr>
                </a:solidFill>
                <a:latin typeface="+mn-lt"/>
                <a:ea typeface="+mn-ea"/>
                <a:cs typeface="+mn-cs"/>
              </a:defRPr>
            </a:lvl1pPr>
            <a:lvl2pPr marL="457200" algn="l" defTabSz="457200" rtl="0" eaLnBrk="1" latinLnBrk="0" hangingPunct="1">
              <a:defRPr sz="1800" kern="1200">
                <a:solidFill>
                  <a:schemeClr val="dk1">
                    <a:hueOff val="0"/>
                    <a:satOff val="0"/>
                    <a:lumOff val="0"/>
                    <a:alphaOff val="0"/>
                  </a:schemeClr>
                </a:solidFill>
                <a:latin typeface="+mn-lt"/>
                <a:ea typeface="+mn-ea"/>
                <a:cs typeface="+mn-cs"/>
              </a:defRPr>
            </a:lvl2pPr>
            <a:lvl3pPr marL="914400" algn="l" defTabSz="457200" rtl="0" eaLnBrk="1" latinLnBrk="0" hangingPunct="1">
              <a:defRPr sz="1800" kern="1200">
                <a:solidFill>
                  <a:schemeClr val="dk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dk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dk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dk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dk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dk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dk1">
                    <a:hueOff val="0"/>
                    <a:satOff val="0"/>
                    <a:lumOff val="0"/>
                    <a:alphaOff val="0"/>
                  </a:schemeClr>
                </a:solidFill>
                <a:latin typeface="+mn-lt"/>
                <a:ea typeface="+mn-ea"/>
                <a:cs typeface="+mn-cs"/>
              </a:defRPr>
            </a:lvl9pPr>
          </a:lstStyle>
          <a:p>
            <a:pPr lvl="0" defTabSz="622300">
              <a:spcBef>
                <a:spcPct val="0"/>
              </a:spcBef>
              <a:spcAft>
                <a:spcPts val="600"/>
              </a:spcAft>
            </a:pPr>
            <a:r>
              <a:rPr lang="de-DE" sz="5400" dirty="0" smtClean="0">
                <a:solidFill>
                  <a:srgbClr val="89BA17"/>
                </a:solidFill>
                <a:latin typeface="Arial"/>
                <a:cs typeface="Arial"/>
              </a:rPr>
              <a:t>Datenschutz</a:t>
            </a:r>
            <a:endParaRPr lang="de-DE" sz="3200" dirty="0" smtClean="0">
              <a:ea typeface="Helvetica" charset="0"/>
              <a:cs typeface="Helvetica" charset="0"/>
            </a:endParaRPr>
          </a:p>
        </p:txBody>
      </p:sp>
    </p:spTree>
    <p:extLst>
      <p:ext uri="{BB962C8B-B14F-4D97-AF65-F5344CB8AC3E}">
        <p14:creationId xmlns:p14="http://schemas.microsoft.com/office/powerpoint/2010/main" val="26470471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Verzeichnis von Verarbeitungstätigkeiten</a:t>
            </a:r>
            <a:endParaRPr lang="de-DE" dirty="0"/>
          </a:p>
        </p:txBody>
      </p:sp>
      <p:sp>
        <p:nvSpPr>
          <p:cNvPr id="3" name="Inhaltsplatzhalter 2"/>
          <p:cNvSpPr>
            <a:spLocks noGrp="1"/>
          </p:cNvSpPr>
          <p:nvPr>
            <p:ph idx="4294967295"/>
          </p:nvPr>
        </p:nvSpPr>
        <p:spPr>
          <a:xfrm>
            <a:off x="516632" y="627534"/>
            <a:ext cx="8642350" cy="947737"/>
          </a:xfrm>
        </p:spPr>
        <p:txBody>
          <a:bodyPr>
            <a:noAutofit/>
          </a:bodyPr>
          <a:lstStyle/>
          <a:p>
            <a:pPr>
              <a:spcBef>
                <a:spcPts val="0"/>
              </a:spcBef>
              <a:spcAft>
                <a:spcPts val="300"/>
              </a:spcAft>
            </a:pPr>
            <a:r>
              <a:rPr lang="de-DE" sz="1600" dirty="0"/>
              <a:t>Nach DSGVO Art. </a:t>
            </a:r>
            <a:r>
              <a:rPr lang="de-DE" sz="1600" dirty="0" smtClean="0"/>
              <a:t>30</a:t>
            </a:r>
            <a:endParaRPr lang="de-DE" sz="1600" dirty="0"/>
          </a:p>
          <a:p>
            <a:pPr>
              <a:spcBef>
                <a:spcPts val="0"/>
              </a:spcBef>
              <a:spcAft>
                <a:spcPts val="300"/>
              </a:spcAft>
            </a:pPr>
            <a:r>
              <a:rPr lang="de-DE" sz="1600" dirty="0"/>
              <a:t>ZENDAS-Formular (Zentrale Datenschutzstelle der baden-württembergischen Universitäten), </a:t>
            </a:r>
            <a:br>
              <a:rPr lang="de-DE" sz="1600" dirty="0"/>
            </a:br>
            <a:r>
              <a:rPr lang="de-DE" sz="1600" dirty="0" smtClean="0"/>
              <a:t>nur </a:t>
            </a:r>
            <a:r>
              <a:rPr lang="de-DE" sz="1600" dirty="0" smtClean="0"/>
              <a:t>besonderen </a:t>
            </a:r>
            <a:r>
              <a:rPr lang="de-DE" sz="1600" dirty="0"/>
              <a:t>T</a:t>
            </a:r>
            <a:r>
              <a:rPr lang="de-DE" sz="1600" dirty="0" smtClean="0"/>
              <a:t>eil ausfüllen</a:t>
            </a:r>
            <a:endParaRPr lang="de-DE" sz="1600" dirty="0"/>
          </a:p>
          <a:p>
            <a:pPr>
              <a:spcBef>
                <a:spcPts val="0"/>
              </a:spcBef>
            </a:pPr>
            <a:r>
              <a:rPr lang="de-DE" sz="1600" dirty="0"/>
              <a:t>Für </a:t>
            </a:r>
            <a:r>
              <a:rPr lang="de-DE" sz="1600" dirty="0" err="1"/>
              <a:t>Lime</a:t>
            </a:r>
            <a:r>
              <a:rPr lang="de-DE" sz="1600" dirty="0"/>
              <a:t> Survey teilweise vorausgefüllt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738" y="1785712"/>
            <a:ext cx="3640244" cy="265824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nvGrpSpPr>
          <p:cNvPr id="8" name="Zeichenbereich 1"/>
          <p:cNvGrpSpPr/>
          <p:nvPr/>
        </p:nvGrpSpPr>
        <p:grpSpPr>
          <a:xfrm>
            <a:off x="4544893" y="1372854"/>
            <a:ext cx="4545896" cy="3123515"/>
            <a:chOff x="0" y="0"/>
            <a:chExt cx="6358255" cy="4368800"/>
          </a:xfrm>
        </p:grpSpPr>
        <p:sp>
          <p:nvSpPr>
            <p:cNvPr id="9" name="Rechteck 8"/>
            <p:cNvSpPr/>
            <p:nvPr/>
          </p:nvSpPr>
          <p:spPr>
            <a:xfrm>
              <a:off x="0" y="0"/>
              <a:ext cx="6358255" cy="4368800"/>
            </a:xfrm>
            <a:prstGeom prst="rect">
              <a:avLst/>
            </a:prstGeom>
          </p:spPr>
        </p:sp>
        <p:sp>
          <p:nvSpPr>
            <p:cNvPr id="10" name="Würfel 9"/>
            <p:cNvSpPr/>
            <p:nvPr/>
          </p:nvSpPr>
          <p:spPr bwMode="auto">
            <a:xfrm>
              <a:off x="4544355" y="1581099"/>
              <a:ext cx="1224136" cy="103073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a:p>
          </p:txBody>
        </p:sp>
        <p:sp>
          <p:nvSpPr>
            <p:cNvPr id="11" name="Textfeld 25"/>
            <p:cNvSpPr txBox="1"/>
            <p:nvPr/>
          </p:nvSpPr>
          <p:spPr bwMode="auto">
            <a:xfrm>
              <a:off x="4616362" y="1777589"/>
              <a:ext cx="863653" cy="889662"/>
            </a:xfrm>
            <a:prstGeom prst="rect">
              <a:avLst/>
            </a:prstGeom>
            <a:noFill/>
          </p:spPr>
          <p:txBody>
            <a:bodyPr wrap="none" rtlCol="0">
              <a:spAutoFit/>
            </a:bodyPr>
            <a:lstStyle/>
            <a:p>
              <a:pPr>
                <a:spcAft>
                  <a:spcPts val="450"/>
                </a:spcAft>
              </a:pPr>
              <a:r>
                <a:rPr lang="en-GB" sz="900" dirty="0">
                  <a:solidFill>
                    <a:schemeClr val="bg1"/>
                  </a:solidFill>
                  <a:latin typeface="Calibri"/>
                  <a:ea typeface="Times New Roman"/>
                </a:rPr>
                <a:t>RDMO</a:t>
              </a:r>
              <a:endParaRPr lang="de-DE" sz="900" dirty="0">
                <a:solidFill>
                  <a:schemeClr val="bg1"/>
                </a:solidFill>
                <a:latin typeface="Times New Roman"/>
                <a:ea typeface="Times New Roman"/>
              </a:endParaRPr>
            </a:p>
            <a:p>
              <a:pPr>
                <a:spcAft>
                  <a:spcPts val="450"/>
                </a:spcAft>
              </a:pPr>
              <a:r>
                <a:rPr lang="en-GB" sz="900" dirty="0">
                  <a:solidFill>
                    <a:schemeClr val="bg1"/>
                  </a:solidFill>
                  <a:latin typeface="Calibri"/>
                  <a:ea typeface="Times New Roman"/>
                </a:rPr>
                <a:t>Apache 2</a:t>
              </a:r>
              <a:endParaRPr lang="de-DE" sz="900" dirty="0">
                <a:solidFill>
                  <a:schemeClr val="bg1"/>
                </a:solidFill>
                <a:latin typeface="Times New Roman"/>
                <a:ea typeface="Times New Roman"/>
              </a:endParaRPr>
            </a:p>
            <a:p>
              <a:pPr>
                <a:spcAft>
                  <a:spcPts val="450"/>
                </a:spcAft>
              </a:pPr>
              <a:r>
                <a:rPr lang="en-GB" sz="900" dirty="0">
                  <a:solidFill>
                    <a:schemeClr val="bg1"/>
                  </a:solidFill>
                  <a:latin typeface="Calibri"/>
                  <a:ea typeface="Times New Roman"/>
                </a:rPr>
                <a:t>MySQL</a:t>
              </a:r>
              <a:endParaRPr lang="de-DE" sz="900" dirty="0">
                <a:solidFill>
                  <a:schemeClr val="bg1"/>
                </a:solidFill>
                <a:latin typeface="Times New Roman"/>
                <a:ea typeface="Times New Roman"/>
              </a:endParaRPr>
            </a:p>
          </p:txBody>
        </p:sp>
        <p:sp>
          <p:nvSpPr>
            <p:cNvPr id="12" name="Parallelogramm 11"/>
            <p:cNvSpPr/>
            <p:nvPr/>
          </p:nvSpPr>
          <p:spPr>
            <a:xfrm>
              <a:off x="17653" y="2124129"/>
              <a:ext cx="956733" cy="152663"/>
            </a:xfrm>
            <a:prstGeom prst="parallelogram">
              <a:avLst>
                <a:gd name="adj" fmla="val 185896"/>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3" name="Würfel 12"/>
            <p:cNvSpPr/>
            <p:nvPr/>
          </p:nvSpPr>
          <p:spPr bwMode="auto">
            <a:xfrm>
              <a:off x="4549291" y="151590"/>
              <a:ext cx="1223645" cy="1030605"/>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a:p>
          </p:txBody>
        </p:sp>
        <p:sp>
          <p:nvSpPr>
            <p:cNvPr id="14" name="Textfeld 25"/>
            <p:cNvSpPr txBox="1"/>
            <p:nvPr/>
          </p:nvSpPr>
          <p:spPr bwMode="auto">
            <a:xfrm>
              <a:off x="4621047" y="442677"/>
              <a:ext cx="969031" cy="710293"/>
            </a:xfrm>
            <a:prstGeom prst="rect">
              <a:avLst/>
            </a:prstGeom>
            <a:noFill/>
          </p:spPr>
          <p:txBody>
            <a:bodyPr wrap="none" rtlCol="0">
              <a:spAutoFit/>
            </a:bodyPr>
            <a:lstStyle/>
            <a:p>
              <a:r>
                <a:rPr lang="en-GB" sz="900" dirty="0">
                  <a:solidFill>
                    <a:schemeClr val="bg1"/>
                  </a:solidFill>
                  <a:latin typeface="Calibri"/>
                  <a:ea typeface="Times New Roman"/>
                </a:rPr>
                <a:t>Shibboleth</a:t>
              </a:r>
              <a:endParaRPr lang="de-DE" sz="900" dirty="0">
                <a:solidFill>
                  <a:schemeClr val="bg1"/>
                </a:solidFill>
                <a:latin typeface="Times New Roman"/>
                <a:ea typeface="Times New Roman"/>
              </a:endParaRPr>
            </a:p>
            <a:p>
              <a:r>
                <a:rPr lang="en-GB" sz="900" dirty="0">
                  <a:solidFill>
                    <a:schemeClr val="bg1"/>
                  </a:solidFill>
                  <a:latin typeface="Calibri"/>
                  <a:ea typeface="Times New Roman"/>
                </a:rPr>
                <a:t>Identity</a:t>
              </a:r>
              <a:endParaRPr lang="de-DE" sz="900" dirty="0">
                <a:solidFill>
                  <a:schemeClr val="bg1"/>
                </a:solidFill>
                <a:latin typeface="Times New Roman"/>
                <a:ea typeface="Times New Roman"/>
              </a:endParaRPr>
            </a:p>
            <a:p>
              <a:r>
                <a:rPr lang="en-GB" sz="900" dirty="0">
                  <a:solidFill>
                    <a:schemeClr val="bg1"/>
                  </a:solidFill>
                  <a:latin typeface="Calibri"/>
                  <a:ea typeface="Times New Roman"/>
                </a:rPr>
                <a:t>Provider</a:t>
              </a:r>
              <a:endParaRPr lang="de-DE" sz="900" dirty="0">
                <a:solidFill>
                  <a:schemeClr val="bg1"/>
                </a:solidFill>
                <a:latin typeface="Times New Roman"/>
                <a:ea typeface="Times New Roman"/>
              </a:endParaRPr>
            </a:p>
          </p:txBody>
        </p:sp>
        <p:sp>
          <p:nvSpPr>
            <p:cNvPr id="15" name="Würfel 14"/>
            <p:cNvSpPr/>
            <p:nvPr/>
          </p:nvSpPr>
          <p:spPr bwMode="auto">
            <a:xfrm>
              <a:off x="4510490" y="3020431"/>
              <a:ext cx="1223645" cy="1030605"/>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a:p>
          </p:txBody>
        </p:sp>
        <p:sp>
          <p:nvSpPr>
            <p:cNvPr id="16" name="Textfeld 25"/>
            <p:cNvSpPr txBox="1"/>
            <p:nvPr/>
          </p:nvSpPr>
          <p:spPr bwMode="auto">
            <a:xfrm>
              <a:off x="4658444" y="3530829"/>
              <a:ext cx="733612" cy="322860"/>
            </a:xfrm>
            <a:prstGeom prst="rect">
              <a:avLst/>
            </a:prstGeom>
            <a:noFill/>
          </p:spPr>
          <p:txBody>
            <a:bodyPr wrap="none" rtlCol="0">
              <a:spAutoFit/>
            </a:bodyPr>
            <a:lstStyle/>
            <a:p>
              <a:r>
                <a:rPr lang="en-GB" sz="900" dirty="0">
                  <a:solidFill>
                    <a:schemeClr val="bg1"/>
                  </a:solidFill>
                  <a:latin typeface="Calibri"/>
                  <a:ea typeface="Times New Roman"/>
                </a:rPr>
                <a:t>Backup</a:t>
              </a:r>
              <a:endParaRPr lang="de-DE" sz="900" dirty="0">
                <a:solidFill>
                  <a:schemeClr val="bg1"/>
                </a:solidFill>
                <a:latin typeface="Times New Roman"/>
                <a:ea typeface="Times New Roman"/>
              </a:endParaRPr>
            </a:p>
          </p:txBody>
        </p:sp>
        <p:sp>
          <p:nvSpPr>
            <p:cNvPr id="17" name="Parallelogramm 16"/>
            <p:cNvSpPr/>
            <p:nvPr/>
          </p:nvSpPr>
          <p:spPr>
            <a:xfrm>
              <a:off x="297061" y="1753965"/>
              <a:ext cx="787400" cy="370057"/>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grpSp>
          <p:nvGrpSpPr>
            <p:cNvPr id="18" name="Gruppieren 17"/>
            <p:cNvGrpSpPr/>
            <p:nvPr/>
          </p:nvGrpSpPr>
          <p:grpSpPr>
            <a:xfrm>
              <a:off x="3135109" y="304785"/>
              <a:ext cx="994290" cy="3537221"/>
              <a:chOff x="2394723" y="304785"/>
              <a:chExt cx="994290" cy="3537221"/>
            </a:xfrm>
          </p:grpSpPr>
          <p:sp>
            <p:nvSpPr>
              <p:cNvPr id="40" name="Würfel 39"/>
              <p:cNvSpPr/>
              <p:nvPr/>
            </p:nvSpPr>
            <p:spPr>
              <a:xfrm>
                <a:off x="2412646" y="304785"/>
                <a:ext cx="973843" cy="3537221"/>
              </a:xfrm>
              <a:prstGeom prst="cube">
                <a:avLst>
                  <a:gd name="adj" fmla="val 69819"/>
                </a:avLst>
              </a:prstGeom>
              <a:solidFill>
                <a:srgbClr val="CC33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cxnSp>
            <p:nvCxnSpPr>
              <p:cNvPr id="41" name="Gerade Verbindung 40"/>
              <p:cNvCxnSpPr/>
              <p:nvPr/>
            </p:nvCxnSpPr>
            <p:spPr>
              <a:xfrm>
                <a:off x="2404179" y="1182138"/>
                <a:ext cx="296687" cy="0"/>
              </a:xfrm>
              <a:prstGeom prst="line">
                <a:avLst/>
              </a:prstGeom>
              <a:ln w="254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Gerade Verbindung 41"/>
              <p:cNvCxnSpPr/>
              <p:nvPr/>
            </p:nvCxnSpPr>
            <p:spPr>
              <a:xfrm>
                <a:off x="2404192" y="1404068"/>
                <a:ext cx="296545" cy="0"/>
              </a:xfrm>
              <a:prstGeom prst="line">
                <a:avLst/>
              </a:prstGeom>
              <a:ln w="254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Gerade Verbindung 42"/>
              <p:cNvCxnSpPr/>
              <p:nvPr/>
            </p:nvCxnSpPr>
            <p:spPr>
              <a:xfrm>
                <a:off x="2407474" y="1621958"/>
                <a:ext cx="296545" cy="0"/>
              </a:xfrm>
              <a:prstGeom prst="line">
                <a:avLst/>
              </a:prstGeom>
              <a:ln w="254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Gerade Verbindung 43"/>
              <p:cNvCxnSpPr/>
              <p:nvPr/>
            </p:nvCxnSpPr>
            <p:spPr>
              <a:xfrm>
                <a:off x="2407474" y="1847080"/>
                <a:ext cx="296545" cy="0"/>
              </a:xfrm>
              <a:prstGeom prst="line">
                <a:avLst/>
              </a:prstGeom>
              <a:ln w="254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Gerade Verbindung 44"/>
              <p:cNvCxnSpPr/>
              <p:nvPr/>
            </p:nvCxnSpPr>
            <p:spPr>
              <a:xfrm>
                <a:off x="2404192" y="2064469"/>
                <a:ext cx="296545" cy="0"/>
              </a:xfrm>
              <a:prstGeom prst="line">
                <a:avLst/>
              </a:prstGeom>
              <a:ln w="254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Gerade Verbindung 45"/>
              <p:cNvCxnSpPr/>
              <p:nvPr/>
            </p:nvCxnSpPr>
            <p:spPr>
              <a:xfrm>
                <a:off x="2407488" y="2284603"/>
                <a:ext cx="296545" cy="0"/>
              </a:xfrm>
              <a:prstGeom prst="line">
                <a:avLst/>
              </a:prstGeom>
              <a:ln w="254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Gerade Verbindung 46"/>
              <p:cNvCxnSpPr/>
              <p:nvPr/>
            </p:nvCxnSpPr>
            <p:spPr>
              <a:xfrm>
                <a:off x="2407474" y="2504736"/>
                <a:ext cx="296545" cy="0"/>
              </a:xfrm>
              <a:prstGeom prst="line">
                <a:avLst/>
              </a:prstGeom>
              <a:ln w="254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Gerade Verbindung 47"/>
              <p:cNvCxnSpPr/>
              <p:nvPr/>
            </p:nvCxnSpPr>
            <p:spPr>
              <a:xfrm>
                <a:off x="2407488" y="2723778"/>
                <a:ext cx="296545" cy="0"/>
              </a:xfrm>
              <a:prstGeom prst="line">
                <a:avLst/>
              </a:prstGeom>
              <a:ln w="254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Gerade Verbindung 48"/>
              <p:cNvCxnSpPr/>
              <p:nvPr/>
            </p:nvCxnSpPr>
            <p:spPr>
              <a:xfrm>
                <a:off x="2404192" y="2945003"/>
                <a:ext cx="296545" cy="0"/>
              </a:xfrm>
              <a:prstGeom prst="line">
                <a:avLst/>
              </a:prstGeom>
              <a:ln w="254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Gerade Verbindung 49"/>
              <p:cNvCxnSpPr/>
              <p:nvPr/>
            </p:nvCxnSpPr>
            <p:spPr>
              <a:xfrm>
                <a:off x="2404205" y="3173603"/>
                <a:ext cx="296545" cy="0"/>
              </a:xfrm>
              <a:prstGeom prst="line">
                <a:avLst/>
              </a:prstGeom>
              <a:ln w="254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Gerade Verbindung 50"/>
              <p:cNvCxnSpPr/>
              <p:nvPr/>
            </p:nvCxnSpPr>
            <p:spPr>
              <a:xfrm>
                <a:off x="2405769" y="3402202"/>
                <a:ext cx="296545" cy="0"/>
              </a:xfrm>
              <a:prstGeom prst="line">
                <a:avLst/>
              </a:prstGeom>
              <a:ln w="254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Gerade Verbindung 51"/>
              <p:cNvCxnSpPr/>
              <p:nvPr/>
            </p:nvCxnSpPr>
            <p:spPr>
              <a:xfrm>
                <a:off x="2399007" y="3630802"/>
                <a:ext cx="296545" cy="0"/>
              </a:xfrm>
              <a:prstGeom prst="line">
                <a:avLst/>
              </a:prstGeom>
              <a:ln w="254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Gerade Verbindung 52"/>
              <p:cNvCxnSpPr/>
              <p:nvPr/>
            </p:nvCxnSpPr>
            <p:spPr>
              <a:xfrm flipV="1">
                <a:off x="2700470" y="533374"/>
                <a:ext cx="685523" cy="648708"/>
              </a:xfrm>
              <a:prstGeom prst="line">
                <a:avLst/>
              </a:prstGeom>
              <a:ln w="254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Gerade Verbindung 53"/>
              <p:cNvCxnSpPr/>
              <p:nvPr/>
            </p:nvCxnSpPr>
            <p:spPr>
              <a:xfrm flipV="1">
                <a:off x="2695367" y="755705"/>
                <a:ext cx="685165" cy="648335"/>
              </a:xfrm>
              <a:prstGeom prst="line">
                <a:avLst/>
              </a:prstGeom>
              <a:ln w="254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Gerade Verbindung 54"/>
              <p:cNvCxnSpPr/>
              <p:nvPr/>
            </p:nvCxnSpPr>
            <p:spPr>
              <a:xfrm flipV="1">
                <a:off x="2695368" y="2982466"/>
                <a:ext cx="685165" cy="648335"/>
              </a:xfrm>
              <a:prstGeom prst="line">
                <a:avLst/>
              </a:prstGeom>
              <a:ln w="254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Gerade Verbindung 55"/>
              <p:cNvCxnSpPr/>
              <p:nvPr/>
            </p:nvCxnSpPr>
            <p:spPr>
              <a:xfrm flipV="1">
                <a:off x="2703649" y="973584"/>
                <a:ext cx="685165" cy="648335"/>
              </a:xfrm>
              <a:prstGeom prst="line">
                <a:avLst/>
              </a:prstGeom>
              <a:ln w="254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Gerade Verbindung 56"/>
              <p:cNvCxnSpPr/>
              <p:nvPr/>
            </p:nvCxnSpPr>
            <p:spPr>
              <a:xfrm flipV="1">
                <a:off x="2703834" y="1190229"/>
                <a:ext cx="685165" cy="648335"/>
              </a:xfrm>
              <a:prstGeom prst="line">
                <a:avLst/>
              </a:prstGeom>
              <a:ln w="254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Gerade Verbindung 57"/>
              <p:cNvCxnSpPr/>
              <p:nvPr/>
            </p:nvCxnSpPr>
            <p:spPr>
              <a:xfrm flipV="1">
                <a:off x="2703848" y="1416074"/>
                <a:ext cx="685165" cy="648335"/>
              </a:xfrm>
              <a:prstGeom prst="line">
                <a:avLst/>
              </a:prstGeom>
              <a:ln w="254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Gerade Verbindung 58"/>
              <p:cNvCxnSpPr/>
              <p:nvPr/>
            </p:nvCxnSpPr>
            <p:spPr>
              <a:xfrm flipV="1">
                <a:off x="2703848" y="1636197"/>
                <a:ext cx="685165" cy="648335"/>
              </a:xfrm>
              <a:prstGeom prst="line">
                <a:avLst/>
              </a:prstGeom>
              <a:ln w="254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Gerade Verbindung 59"/>
              <p:cNvCxnSpPr/>
              <p:nvPr/>
            </p:nvCxnSpPr>
            <p:spPr>
              <a:xfrm flipV="1">
                <a:off x="2694997" y="1864756"/>
                <a:ext cx="685165" cy="648335"/>
              </a:xfrm>
              <a:prstGeom prst="line">
                <a:avLst/>
              </a:prstGeom>
              <a:ln w="254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Gerade Verbindung 60"/>
              <p:cNvCxnSpPr/>
              <p:nvPr/>
            </p:nvCxnSpPr>
            <p:spPr>
              <a:xfrm flipV="1">
                <a:off x="2694812" y="2081281"/>
                <a:ext cx="685165" cy="648335"/>
              </a:xfrm>
              <a:prstGeom prst="line">
                <a:avLst/>
              </a:prstGeom>
              <a:ln w="254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Gerade Verbindung 61"/>
              <p:cNvCxnSpPr/>
              <p:nvPr/>
            </p:nvCxnSpPr>
            <p:spPr>
              <a:xfrm flipV="1">
                <a:off x="2694627" y="2296565"/>
                <a:ext cx="685165" cy="648335"/>
              </a:xfrm>
              <a:prstGeom prst="line">
                <a:avLst/>
              </a:prstGeom>
              <a:ln w="254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Gerade Verbindung 62"/>
              <p:cNvCxnSpPr/>
              <p:nvPr/>
            </p:nvCxnSpPr>
            <p:spPr>
              <a:xfrm flipV="1">
                <a:off x="2694627" y="2525154"/>
                <a:ext cx="685165" cy="648335"/>
              </a:xfrm>
              <a:prstGeom prst="line">
                <a:avLst/>
              </a:prstGeom>
              <a:ln w="254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Gerade Verbindung 63"/>
              <p:cNvCxnSpPr/>
              <p:nvPr/>
            </p:nvCxnSpPr>
            <p:spPr>
              <a:xfrm flipV="1">
                <a:off x="2694627" y="2753742"/>
                <a:ext cx="685165" cy="648335"/>
              </a:xfrm>
              <a:prstGeom prst="line">
                <a:avLst/>
              </a:prstGeom>
              <a:ln w="254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Gerade Verbindung 64"/>
              <p:cNvCxnSpPr/>
              <p:nvPr/>
            </p:nvCxnSpPr>
            <p:spPr>
              <a:xfrm>
                <a:off x="3159611" y="517616"/>
                <a:ext cx="0" cy="238070"/>
              </a:xfrm>
              <a:prstGeom prst="line">
                <a:avLst/>
              </a:prstGeom>
              <a:ln w="254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Gerade Verbindung 65"/>
              <p:cNvCxnSpPr/>
              <p:nvPr/>
            </p:nvCxnSpPr>
            <p:spPr>
              <a:xfrm>
                <a:off x="2615883" y="754265"/>
                <a:ext cx="296545" cy="0"/>
              </a:xfrm>
              <a:prstGeom prst="line">
                <a:avLst/>
              </a:prstGeom>
              <a:ln w="254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7" name="Gerade Verbindung 66"/>
              <p:cNvCxnSpPr/>
              <p:nvPr/>
            </p:nvCxnSpPr>
            <p:spPr>
              <a:xfrm>
                <a:off x="2863277" y="517641"/>
                <a:ext cx="296545" cy="0"/>
              </a:xfrm>
              <a:prstGeom prst="line">
                <a:avLst/>
              </a:prstGeom>
              <a:ln w="254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Gerade Verbindung 67"/>
              <p:cNvCxnSpPr/>
              <p:nvPr/>
            </p:nvCxnSpPr>
            <p:spPr>
              <a:xfrm>
                <a:off x="2903992" y="761494"/>
                <a:ext cx="0" cy="237490"/>
              </a:xfrm>
              <a:prstGeom prst="line">
                <a:avLst/>
              </a:prstGeom>
              <a:ln w="254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9" name="Gerade Verbindung 68"/>
              <p:cNvCxnSpPr/>
              <p:nvPr/>
            </p:nvCxnSpPr>
            <p:spPr>
              <a:xfrm>
                <a:off x="3068191" y="832859"/>
                <a:ext cx="0" cy="237490"/>
              </a:xfrm>
              <a:prstGeom prst="line">
                <a:avLst/>
              </a:prstGeom>
              <a:ln w="254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0" name="Gerade Verbindung 69"/>
              <p:cNvCxnSpPr/>
              <p:nvPr/>
            </p:nvCxnSpPr>
            <p:spPr>
              <a:xfrm>
                <a:off x="3288325" y="615941"/>
                <a:ext cx="0" cy="237490"/>
              </a:xfrm>
              <a:prstGeom prst="line">
                <a:avLst/>
              </a:prstGeom>
              <a:ln w="254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Gerade Verbindung 70"/>
              <p:cNvCxnSpPr/>
              <p:nvPr/>
            </p:nvCxnSpPr>
            <p:spPr>
              <a:xfrm>
                <a:off x="2805725" y="1078798"/>
                <a:ext cx="0" cy="237490"/>
              </a:xfrm>
              <a:prstGeom prst="line">
                <a:avLst/>
              </a:prstGeom>
              <a:ln w="254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 name="Gerade Verbindung 71"/>
              <p:cNvCxnSpPr/>
              <p:nvPr/>
            </p:nvCxnSpPr>
            <p:spPr>
              <a:xfrm>
                <a:off x="3187854" y="933577"/>
                <a:ext cx="0" cy="237490"/>
              </a:xfrm>
              <a:prstGeom prst="line">
                <a:avLst/>
              </a:prstGeom>
              <a:ln w="254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 name="Gerade Verbindung 72"/>
              <p:cNvCxnSpPr/>
              <p:nvPr/>
            </p:nvCxnSpPr>
            <p:spPr>
              <a:xfrm>
                <a:off x="2948883" y="1160483"/>
                <a:ext cx="0" cy="236855"/>
              </a:xfrm>
              <a:prstGeom prst="line">
                <a:avLst/>
              </a:prstGeom>
              <a:ln w="254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 name="Gerade Verbindung 73"/>
              <p:cNvCxnSpPr/>
              <p:nvPr/>
            </p:nvCxnSpPr>
            <p:spPr>
              <a:xfrm>
                <a:off x="3062546" y="1282405"/>
                <a:ext cx="0" cy="236855"/>
              </a:xfrm>
              <a:prstGeom prst="line">
                <a:avLst/>
              </a:prstGeom>
              <a:ln w="254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5" name="Gerade Verbindung 74"/>
              <p:cNvCxnSpPr/>
              <p:nvPr/>
            </p:nvCxnSpPr>
            <p:spPr>
              <a:xfrm>
                <a:off x="3282891" y="1065235"/>
                <a:ext cx="0" cy="236855"/>
              </a:xfrm>
              <a:prstGeom prst="line">
                <a:avLst/>
              </a:prstGeom>
              <a:ln w="254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6" name="Gerade Verbindung 75"/>
              <p:cNvCxnSpPr/>
              <p:nvPr/>
            </p:nvCxnSpPr>
            <p:spPr>
              <a:xfrm>
                <a:off x="2800291" y="1528150"/>
                <a:ext cx="0" cy="236855"/>
              </a:xfrm>
              <a:prstGeom prst="line">
                <a:avLst/>
              </a:prstGeom>
              <a:ln w="254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7" name="Gerade Verbindung 76"/>
              <p:cNvCxnSpPr/>
              <p:nvPr/>
            </p:nvCxnSpPr>
            <p:spPr>
              <a:xfrm>
                <a:off x="2394723" y="2283076"/>
                <a:ext cx="295910" cy="0"/>
              </a:xfrm>
              <a:prstGeom prst="line">
                <a:avLst/>
              </a:prstGeom>
              <a:ln w="254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 name="Gerade Verbindung 77"/>
              <p:cNvCxnSpPr/>
              <p:nvPr/>
            </p:nvCxnSpPr>
            <p:spPr>
              <a:xfrm>
                <a:off x="2398533" y="2725671"/>
                <a:ext cx="295910" cy="0"/>
              </a:xfrm>
              <a:prstGeom prst="line">
                <a:avLst/>
              </a:prstGeom>
              <a:ln w="254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 name="Gerade Verbindung 78"/>
              <p:cNvCxnSpPr/>
              <p:nvPr/>
            </p:nvCxnSpPr>
            <p:spPr>
              <a:xfrm flipV="1">
                <a:off x="2691268" y="1411856"/>
                <a:ext cx="685165" cy="648335"/>
              </a:xfrm>
              <a:prstGeom prst="line">
                <a:avLst/>
              </a:prstGeom>
              <a:ln w="254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 name="Gerade Verbindung 79"/>
              <p:cNvCxnSpPr/>
              <p:nvPr/>
            </p:nvCxnSpPr>
            <p:spPr>
              <a:xfrm>
                <a:off x="3167307" y="1388149"/>
                <a:ext cx="0" cy="237490"/>
              </a:xfrm>
              <a:prstGeom prst="line">
                <a:avLst/>
              </a:prstGeom>
              <a:ln w="254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 name="Gerade Verbindung 80"/>
              <p:cNvCxnSpPr/>
              <p:nvPr/>
            </p:nvCxnSpPr>
            <p:spPr>
              <a:xfrm>
                <a:off x="2911402" y="1631989"/>
                <a:ext cx="0" cy="236855"/>
              </a:xfrm>
              <a:prstGeom prst="line">
                <a:avLst/>
              </a:prstGeom>
              <a:ln w="254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 name="Gerade Verbindung 81"/>
              <p:cNvCxnSpPr/>
              <p:nvPr/>
            </p:nvCxnSpPr>
            <p:spPr>
              <a:xfrm>
                <a:off x="3058933" y="1711576"/>
                <a:ext cx="0" cy="236855"/>
              </a:xfrm>
              <a:prstGeom prst="line">
                <a:avLst/>
              </a:prstGeom>
              <a:ln w="254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 name="Gerade Verbindung 82"/>
              <p:cNvCxnSpPr/>
              <p:nvPr/>
            </p:nvCxnSpPr>
            <p:spPr>
              <a:xfrm>
                <a:off x="3279278" y="1502873"/>
                <a:ext cx="0" cy="236855"/>
              </a:xfrm>
              <a:prstGeom prst="line">
                <a:avLst/>
              </a:prstGeom>
              <a:ln w="254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 name="Gerade Verbindung 83"/>
              <p:cNvCxnSpPr/>
              <p:nvPr/>
            </p:nvCxnSpPr>
            <p:spPr>
              <a:xfrm>
                <a:off x="2796678" y="1957321"/>
                <a:ext cx="0" cy="236855"/>
              </a:xfrm>
              <a:prstGeom prst="line">
                <a:avLst/>
              </a:prstGeom>
              <a:ln w="254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5" name="Gerade Verbindung 84"/>
              <p:cNvCxnSpPr/>
              <p:nvPr/>
            </p:nvCxnSpPr>
            <p:spPr>
              <a:xfrm>
                <a:off x="3161803" y="1845985"/>
                <a:ext cx="0" cy="236855"/>
              </a:xfrm>
              <a:prstGeom prst="line">
                <a:avLst/>
              </a:prstGeom>
              <a:ln w="254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6" name="Gerade Verbindung 85"/>
              <p:cNvCxnSpPr/>
              <p:nvPr/>
            </p:nvCxnSpPr>
            <p:spPr>
              <a:xfrm>
                <a:off x="2922408" y="2064425"/>
                <a:ext cx="0" cy="236220"/>
              </a:xfrm>
              <a:prstGeom prst="line">
                <a:avLst/>
              </a:prstGeom>
              <a:ln w="254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 name="Gerade Verbindung 86"/>
              <p:cNvCxnSpPr/>
              <p:nvPr/>
            </p:nvCxnSpPr>
            <p:spPr>
              <a:xfrm>
                <a:off x="3053218" y="2161156"/>
                <a:ext cx="0" cy="236220"/>
              </a:xfrm>
              <a:prstGeom prst="line">
                <a:avLst/>
              </a:prstGeom>
              <a:ln w="254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8" name="Gerade Verbindung 87"/>
              <p:cNvCxnSpPr/>
              <p:nvPr/>
            </p:nvCxnSpPr>
            <p:spPr>
              <a:xfrm>
                <a:off x="3273563" y="1943986"/>
                <a:ext cx="0" cy="236220"/>
              </a:xfrm>
              <a:prstGeom prst="line">
                <a:avLst/>
              </a:prstGeom>
              <a:ln w="254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9" name="Gerade Verbindung 88"/>
              <p:cNvCxnSpPr/>
              <p:nvPr/>
            </p:nvCxnSpPr>
            <p:spPr>
              <a:xfrm>
                <a:off x="2790963" y="2406901"/>
                <a:ext cx="0" cy="236220"/>
              </a:xfrm>
              <a:prstGeom prst="line">
                <a:avLst/>
              </a:prstGeom>
              <a:ln w="254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0" name="Gerade Verbindung 89"/>
              <p:cNvCxnSpPr/>
              <p:nvPr/>
            </p:nvCxnSpPr>
            <p:spPr>
              <a:xfrm>
                <a:off x="3141938" y="2296967"/>
                <a:ext cx="0" cy="237490"/>
              </a:xfrm>
              <a:prstGeom prst="line">
                <a:avLst/>
              </a:prstGeom>
              <a:ln w="254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1" name="Gerade Verbindung 90"/>
              <p:cNvCxnSpPr/>
              <p:nvPr/>
            </p:nvCxnSpPr>
            <p:spPr>
              <a:xfrm>
                <a:off x="2886033" y="2540807"/>
                <a:ext cx="0" cy="236855"/>
              </a:xfrm>
              <a:prstGeom prst="line">
                <a:avLst/>
              </a:prstGeom>
              <a:ln w="254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2" name="Gerade Verbindung 91"/>
              <p:cNvCxnSpPr/>
              <p:nvPr/>
            </p:nvCxnSpPr>
            <p:spPr>
              <a:xfrm>
                <a:off x="3050498" y="2611927"/>
                <a:ext cx="0" cy="236855"/>
              </a:xfrm>
              <a:prstGeom prst="line">
                <a:avLst/>
              </a:prstGeom>
              <a:ln w="254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3" name="Gerade Verbindung 92"/>
              <p:cNvCxnSpPr/>
              <p:nvPr/>
            </p:nvCxnSpPr>
            <p:spPr>
              <a:xfrm>
                <a:off x="3270843" y="2394757"/>
                <a:ext cx="0" cy="236855"/>
              </a:xfrm>
              <a:prstGeom prst="line">
                <a:avLst/>
              </a:prstGeom>
              <a:ln w="254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 name="Gerade Verbindung 93"/>
              <p:cNvCxnSpPr/>
              <p:nvPr/>
            </p:nvCxnSpPr>
            <p:spPr>
              <a:xfrm>
                <a:off x="2788243" y="2857672"/>
                <a:ext cx="0" cy="236855"/>
              </a:xfrm>
              <a:prstGeom prst="line">
                <a:avLst/>
              </a:prstGeom>
              <a:ln w="254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5" name="Gerade Verbindung 94"/>
              <p:cNvCxnSpPr/>
              <p:nvPr/>
            </p:nvCxnSpPr>
            <p:spPr>
              <a:xfrm>
                <a:off x="3153368" y="2729402"/>
                <a:ext cx="0" cy="236855"/>
              </a:xfrm>
              <a:prstGeom prst="line">
                <a:avLst/>
              </a:prstGeom>
              <a:ln w="254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6" name="Gerade Verbindung 95"/>
              <p:cNvCxnSpPr/>
              <p:nvPr/>
            </p:nvCxnSpPr>
            <p:spPr>
              <a:xfrm>
                <a:off x="2913973" y="2947842"/>
                <a:ext cx="0" cy="236220"/>
              </a:xfrm>
              <a:prstGeom prst="line">
                <a:avLst/>
              </a:prstGeom>
              <a:ln w="254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7" name="Gerade Verbindung 96"/>
              <p:cNvCxnSpPr/>
              <p:nvPr/>
            </p:nvCxnSpPr>
            <p:spPr>
              <a:xfrm>
                <a:off x="3044783" y="3061507"/>
                <a:ext cx="0" cy="236220"/>
              </a:xfrm>
              <a:prstGeom prst="line">
                <a:avLst/>
              </a:prstGeom>
              <a:ln w="254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Gerade Verbindung 97"/>
              <p:cNvCxnSpPr/>
              <p:nvPr/>
            </p:nvCxnSpPr>
            <p:spPr>
              <a:xfrm>
                <a:off x="3265128" y="2844337"/>
                <a:ext cx="0" cy="236220"/>
              </a:xfrm>
              <a:prstGeom prst="line">
                <a:avLst/>
              </a:prstGeom>
              <a:ln w="254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Gerade Verbindung 98"/>
              <p:cNvCxnSpPr/>
              <p:nvPr/>
            </p:nvCxnSpPr>
            <p:spPr>
              <a:xfrm>
                <a:off x="2782528" y="3307252"/>
                <a:ext cx="0" cy="236220"/>
              </a:xfrm>
              <a:prstGeom prst="line">
                <a:avLst/>
              </a:prstGeom>
              <a:ln w="254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Gerade Verbindung 99"/>
              <p:cNvCxnSpPr/>
              <p:nvPr/>
            </p:nvCxnSpPr>
            <p:spPr>
              <a:xfrm>
                <a:off x="2913985" y="3402083"/>
                <a:ext cx="0" cy="236855"/>
              </a:xfrm>
              <a:prstGeom prst="line">
                <a:avLst/>
              </a:prstGeom>
              <a:ln w="254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 name="Gerade Verbindung 100"/>
              <p:cNvCxnSpPr/>
              <p:nvPr/>
            </p:nvCxnSpPr>
            <p:spPr>
              <a:xfrm>
                <a:off x="3167302" y="3165239"/>
                <a:ext cx="0" cy="236855"/>
              </a:xfrm>
              <a:prstGeom prst="line">
                <a:avLst/>
              </a:prstGeom>
              <a:ln w="254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19" name="Gerade Verbindung 18"/>
            <p:cNvCxnSpPr/>
            <p:nvPr/>
          </p:nvCxnSpPr>
          <p:spPr>
            <a:xfrm>
              <a:off x="2666918" y="2179555"/>
              <a:ext cx="48591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 Verbindung 19"/>
            <p:cNvCxnSpPr/>
            <p:nvPr/>
          </p:nvCxnSpPr>
          <p:spPr>
            <a:xfrm>
              <a:off x="3881780" y="2168430"/>
              <a:ext cx="6618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 Verbindung 20"/>
            <p:cNvCxnSpPr/>
            <p:nvPr/>
          </p:nvCxnSpPr>
          <p:spPr>
            <a:xfrm flipV="1">
              <a:off x="2565400" y="1387730"/>
              <a:ext cx="579708" cy="2447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flipV="1">
              <a:off x="3882052" y="769678"/>
              <a:ext cx="676401" cy="285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22"/>
            <p:cNvCxnSpPr/>
            <p:nvPr/>
          </p:nvCxnSpPr>
          <p:spPr>
            <a:xfrm flipV="1">
              <a:off x="4850984" y="1190171"/>
              <a:ext cx="0" cy="5212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23"/>
            <p:cNvCxnSpPr/>
            <p:nvPr/>
          </p:nvCxnSpPr>
          <p:spPr>
            <a:xfrm flipV="1">
              <a:off x="4850997" y="2610609"/>
              <a:ext cx="0" cy="520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Parallelogramm 24"/>
            <p:cNvSpPr/>
            <p:nvPr/>
          </p:nvSpPr>
          <p:spPr>
            <a:xfrm>
              <a:off x="330897" y="1786934"/>
              <a:ext cx="717479" cy="312448"/>
            </a:xfrm>
            <a:prstGeom prst="parallelogram">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6" name="Textfeld 121"/>
            <p:cNvSpPr txBox="1"/>
            <p:nvPr/>
          </p:nvSpPr>
          <p:spPr>
            <a:xfrm>
              <a:off x="271116" y="2332816"/>
              <a:ext cx="600710" cy="36195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lnSpc>
                  <a:spcPct val="107000"/>
                </a:lnSpc>
                <a:spcAft>
                  <a:spcPts val="600"/>
                </a:spcAft>
              </a:pPr>
              <a:r>
                <a:rPr lang="de-DE" sz="800">
                  <a:latin typeface="Arial"/>
                  <a:ea typeface="Calibri"/>
                  <a:cs typeface="Times New Roman"/>
                </a:rPr>
                <a:t>Nutzer</a:t>
              </a:r>
            </a:p>
          </p:txBody>
        </p:sp>
        <p:sp>
          <p:nvSpPr>
            <p:cNvPr id="27" name="Parallelogramm 26"/>
            <p:cNvSpPr/>
            <p:nvPr/>
          </p:nvSpPr>
          <p:spPr>
            <a:xfrm>
              <a:off x="271086" y="2211642"/>
              <a:ext cx="277213" cy="45719"/>
            </a:xfrm>
            <a:prstGeom prst="parallelogram">
              <a:avLst>
                <a:gd name="adj" fmla="val 185896"/>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8" name="Bogen 27"/>
            <p:cNvSpPr/>
            <p:nvPr/>
          </p:nvSpPr>
          <p:spPr>
            <a:xfrm>
              <a:off x="2155708" y="1574799"/>
              <a:ext cx="477352" cy="1308952"/>
            </a:xfrm>
            <a:prstGeom prst="arc">
              <a:avLst>
                <a:gd name="adj1" fmla="val 15783584"/>
                <a:gd name="adj2" fmla="val 1133761"/>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9" name="Bogen 28"/>
            <p:cNvSpPr/>
            <p:nvPr/>
          </p:nvSpPr>
          <p:spPr>
            <a:xfrm>
              <a:off x="1405082" y="1482079"/>
              <a:ext cx="498236" cy="1691204"/>
            </a:xfrm>
            <a:prstGeom prst="arc">
              <a:avLst>
                <a:gd name="adj1" fmla="val 10783869"/>
                <a:gd name="adj2" fmla="val 17680482"/>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cxnSp>
          <p:nvCxnSpPr>
            <p:cNvPr id="30" name="Gerade Verbindung 29"/>
            <p:cNvCxnSpPr/>
            <p:nvPr/>
          </p:nvCxnSpPr>
          <p:spPr>
            <a:xfrm>
              <a:off x="974353" y="2168014"/>
              <a:ext cx="40519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1" name="Gruppieren 30"/>
            <p:cNvGrpSpPr/>
            <p:nvPr/>
          </p:nvGrpSpPr>
          <p:grpSpPr>
            <a:xfrm>
              <a:off x="1405052" y="1354999"/>
              <a:ext cx="1228083" cy="1001027"/>
              <a:chOff x="1405052" y="1354999"/>
              <a:chExt cx="1228083" cy="1001027"/>
            </a:xfrm>
          </p:grpSpPr>
          <p:sp>
            <p:nvSpPr>
              <p:cNvPr id="37" name="Bogen 36"/>
              <p:cNvSpPr/>
              <p:nvPr/>
            </p:nvSpPr>
            <p:spPr>
              <a:xfrm>
                <a:off x="1862347" y="1354999"/>
                <a:ext cx="463896" cy="1001027"/>
              </a:xfrm>
              <a:prstGeom prst="arc">
                <a:avLst>
                  <a:gd name="adj1" fmla="val 10757145"/>
                  <a:gd name="adj2" fmla="val 18959511"/>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cxnSp>
            <p:nvCxnSpPr>
              <p:cNvPr id="38" name="Gerade Verbindung 37"/>
              <p:cNvCxnSpPr/>
              <p:nvPr/>
            </p:nvCxnSpPr>
            <p:spPr>
              <a:xfrm>
                <a:off x="1405052" y="2318271"/>
                <a:ext cx="1228083" cy="0"/>
              </a:xfrm>
              <a:prstGeom prst="line">
                <a:avLst/>
              </a:prstGeom>
            </p:spPr>
            <p:style>
              <a:lnRef idx="1">
                <a:schemeClr val="accent1"/>
              </a:lnRef>
              <a:fillRef idx="0">
                <a:schemeClr val="accent1"/>
              </a:fillRef>
              <a:effectRef idx="0">
                <a:schemeClr val="accent1"/>
              </a:effectRef>
              <a:fontRef idx="minor">
                <a:schemeClr val="tx1"/>
              </a:fontRef>
            </p:style>
          </p:cxnSp>
          <p:sp>
            <p:nvSpPr>
              <p:cNvPr id="39" name="Textfeld 59"/>
              <p:cNvSpPr txBox="1"/>
              <p:nvPr/>
            </p:nvSpPr>
            <p:spPr>
              <a:xfrm>
                <a:off x="1662652" y="1962639"/>
                <a:ext cx="663575" cy="30480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lnSpc>
                    <a:spcPct val="107000"/>
                  </a:lnSpc>
                  <a:spcAft>
                    <a:spcPts val="600"/>
                  </a:spcAft>
                </a:pPr>
                <a:r>
                  <a:rPr lang="de-DE" sz="800">
                    <a:latin typeface="Arial"/>
                    <a:ea typeface="Calibri"/>
                    <a:cs typeface="Times New Roman"/>
                  </a:rPr>
                  <a:t>Internet</a:t>
                </a:r>
              </a:p>
            </p:txBody>
          </p:sp>
        </p:grpSp>
        <p:sp>
          <p:nvSpPr>
            <p:cNvPr id="32" name="Textfeld 121"/>
            <p:cNvSpPr txBox="1"/>
            <p:nvPr/>
          </p:nvSpPr>
          <p:spPr>
            <a:xfrm>
              <a:off x="4851001" y="1182076"/>
              <a:ext cx="1272540" cy="36131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lnSpc>
                  <a:spcPct val="106000"/>
                </a:lnSpc>
                <a:spcAft>
                  <a:spcPts val="600"/>
                </a:spcAft>
              </a:pPr>
              <a:r>
                <a:rPr lang="de-DE" sz="700">
                  <a:ea typeface="Times New Roman"/>
                </a:rPr>
                <a:t>shib3.uni-wuppertal.de</a:t>
              </a:r>
              <a:endParaRPr lang="de-DE" sz="900">
                <a:latin typeface="Times New Roman"/>
                <a:ea typeface="Times New Roman"/>
              </a:endParaRPr>
            </a:p>
          </p:txBody>
        </p:sp>
        <p:sp>
          <p:nvSpPr>
            <p:cNvPr id="33" name="Textfeld 121"/>
            <p:cNvSpPr txBox="1"/>
            <p:nvPr/>
          </p:nvSpPr>
          <p:spPr>
            <a:xfrm>
              <a:off x="4845022" y="2610284"/>
              <a:ext cx="1466215" cy="36068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lnSpc>
                  <a:spcPct val="105000"/>
                </a:lnSpc>
                <a:spcAft>
                  <a:spcPts val="600"/>
                </a:spcAft>
              </a:pPr>
              <a:r>
                <a:rPr lang="de-DE" sz="700">
                  <a:ea typeface="Times New Roman"/>
                </a:rPr>
                <a:t>rdmo.zim.uni-wuppertal.de</a:t>
              </a:r>
              <a:endParaRPr lang="de-DE" sz="900">
                <a:latin typeface="Times New Roman"/>
                <a:ea typeface="Times New Roman"/>
              </a:endParaRPr>
            </a:p>
          </p:txBody>
        </p:sp>
        <p:sp>
          <p:nvSpPr>
            <p:cNvPr id="35" name="Textfeld 14"/>
            <p:cNvSpPr txBox="1"/>
            <p:nvPr/>
          </p:nvSpPr>
          <p:spPr>
            <a:xfrm>
              <a:off x="4214075" y="453385"/>
              <a:ext cx="386715" cy="4191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lnSpc>
                  <a:spcPct val="107000"/>
                </a:lnSpc>
              </a:pPr>
              <a:r>
                <a:rPr lang="de-DE" sz="700">
                  <a:ea typeface="Calibri"/>
                  <a:cs typeface="Times New Roman"/>
                </a:rPr>
                <a:t>Port</a:t>
              </a:r>
              <a:endParaRPr lang="de-DE" sz="800">
                <a:latin typeface="Arial"/>
                <a:ea typeface="Calibri"/>
                <a:cs typeface="Times New Roman"/>
              </a:endParaRPr>
            </a:p>
            <a:p>
              <a:pPr>
                <a:lnSpc>
                  <a:spcPct val="107000"/>
                </a:lnSpc>
              </a:pPr>
              <a:r>
                <a:rPr lang="de-DE" sz="700">
                  <a:ea typeface="Calibri"/>
                  <a:cs typeface="Times New Roman"/>
                </a:rPr>
                <a:t>443</a:t>
              </a:r>
              <a:endParaRPr lang="de-DE" sz="800">
                <a:latin typeface="Arial"/>
                <a:ea typeface="Calibri"/>
                <a:cs typeface="Times New Roman"/>
              </a:endParaRPr>
            </a:p>
          </p:txBody>
        </p:sp>
        <p:sp>
          <p:nvSpPr>
            <p:cNvPr id="36" name="Textfeld 14"/>
            <p:cNvSpPr txBox="1"/>
            <p:nvPr/>
          </p:nvSpPr>
          <p:spPr>
            <a:xfrm>
              <a:off x="4211697" y="1815285"/>
              <a:ext cx="386715" cy="4191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lnSpc>
                  <a:spcPct val="106000"/>
                </a:lnSpc>
              </a:pPr>
              <a:r>
                <a:rPr lang="de-DE" sz="700">
                  <a:ea typeface="Calibri"/>
                </a:rPr>
                <a:t>Port</a:t>
              </a:r>
              <a:endParaRPr lang="de-DE" sz="900">
                <a:latin typeface="Times New Roman"/>
                <a:ea typeface="Times New Roman"/>
              </a:endParaRPr>
            </a:p>
            <a:p>
              <a:pPr>
                <a:lnSpc>
                  <a:spcPct val="106000"/>
                </a:lnSpc>
              </a:pPr>
              <a:r>
                <a:rPr lang="de-DE" sz="700">
                  <a:ea typeface="Calibri"/>
                </a:rPr>
                <a:t>443</a:t>
              </a:r>
              <a:endParaRPr lang="de-DE" sz="900">
                <a:latin typeface="Times New Roman"/>
                <a:ea typeface="Times New Roman"/>
              </a:endParaRPr>
            </a:p>
          </p:txBody>
        </p:sp>
      </p:grpSp>
    </p:spTree>
    <p:extLst>
      <p:ext uri="{BB962C8B-B14F-4D97-AF65-F5344CB8AC3E}">
        <p14:creationId xmlns:p14="http://schemas.microsoft.com/office/powerpoint/2010/main" val="16152379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Müssen ausgefüllte Papierfragebögen auch 10 Jahre aufbewahrt werden?</a:t>
            </a:r>
            <a:endParaRPr lang="de-DE" dirty="0"/>
          </a:p>
        </p:txBody>
      </p:sp>
      <p:sp>
        <p:nvSpPr>
          <p:cNvPr id="3" name="Inhaltsplatzhalter 2"/>
          <p:cNvSpPr>
            <a:spLocks noGrp="1"/>
          </p:cNvSpPr>
          <p:nvPr>
            <p:ph idx="4294967295"/>
          </p:nvPr>
        </p:nvSpPr>
        <p:spPr>
          <a:xfrm>
            <a:off x="573732" y="915566"/>
            <a:ext cx="7886700" cy="1656184"/>
          </a:xfrm>
        </p:spPr>
        <p:txBody>
          <a:bodyPr>
            <a:normAutofit fontScale="62500" lnSpcReduction="20000"/>
          </a:bodyPr>
          <a:lstStyle/>
          <a:p>
            <a:pPr>
              <a:spcBef>
                <a:spcPts val="0"/>
              </a:spcBef>
              <a:spcAft>
                <a:spcPts val="600"/>
              </a:spcAft>
            </a:pPr>
            <a:r>
              <a:rPr lang="de-DE" b="1" dirty="0" smtClean="0"/>
              <a:t>Bergische Universität</a:t>
            </a:r>
            <a:r>
              <a:rPr lang="de-DE" dirty="0" smtClean="0"/>
              <a:t>: Noch nicht geregelt</a:t>
            </a:r>
          </a:p>
          <a:p>
            <a:pPr>
              <a:spcBef>
                <a:spcPts val="0"/>
              </a:spcBef>
              <a:spcAft>
                <a:spcPts val="600"/>
              </a:spcAft>
            </a:pPr>
            <a:r>
              <a:rPr lang="de-DE" b="1" dirty="0" smtClean="0"/>
              <a:t>DFG</a:t>
            </a:r>
            <a:r>
              <a:rPr lang="de-DE" dirty="0" smtClean="0"/>
              <a:t>: Ja</a:t>
            </a:r>
          </a:p>
          <a:p>
            <a:pPr>
              <a:spcBef>
                <a:spcPts val="0"/>
              </a:spcBef>
              <a:spcAft>
                <a:spcPts val="600"/>
              </a:spcAft>
            </a:pPr>
            <a:r>
              <a:rPr lang="de-DE" b="1" dirty="0" smtClean="0"/>
              <a:t>EU </a:t>
            </a:r>
            <a:r>
              <a:rPr lang="de-DE" b="1" dirty="0" err="1" smtClean="0"/>
              <a:t>Horizon</a:t>
            </a:r>
            <a:r>
              <a:rPr lang="de-DE" b="1" dirty="0" smtClean="0"/>
              <a:t> 2020 </a:t>
            </a:r>
            <a:r>
              <a:rPr lang="de-DE" dirty="0" smtClean="0"/>
              <a:t>(Auskunft des </a:t>
            </a:r>
            <a:r>
              <a:rPr lang="de-DE" i="1" dirty="0" smtClean="0"/>
              <a:t>Legal </a:t>
            </a:r>
            <a:r>
              <a:rPr lang="de-DE" i="1" dirty="0" err="1"/>
              <a:t>and</a:t>
            </a:r>
            <a:r>
              <a:rPr lang="de-DE" i="1" dirty="0"/>
              <a:t> </a:t>
            </a:r>
            <a:r>
              <a:rPr lang="de-DE" i="1" dirty="0" err="1"/>
              <a:t>financial</a:t>
            </a:r>
            <a:r>
              <a:rPr lang="de-DE" i="1" dirty="0"/>
              <a:t> </a:t>
            </a:r>
            <a:r>
              <a:rPr lang="de-DE" i="1" dirty="0" err="1"/>
              <a:t>helpdesk</a:t>
            </a:r>
            <a:r>
              <a:rPr lang="de-DE" dirty="0" smtClean="0"/>
              <a:t>): Nein, erst die erste digitale Form</a:t>
            </a:r>
          </a:p>
          <a:p>
            <a:pPr>
              <a:spcBef>
                <a:spcPts val="300"/>
              </a:spcBef>
            </a:pPr>
            <a:r>
              <a:rPr lang="de-DE" b="1" dirty="0" smtClean="0"/>
              <a:t>BMBF</a:t>
            </a:r>
            <a:r>
              <a:rPr lang="de-DE" dirty="0" smtClean="0"/>
              <a:t>: Projektträger fragen</a:t>
            </a:r>
          </a:p>
        </p:txBody>
      </p:sp>
      <p:sp>
        <p:nvSpPr>
          <p:cNvPr id="4" name="Textfeld 3"/>
          <p:cNvSpPr txBox="1"/>
          <p:nvPr/>
        </p:nvSpPr>
        <p:spPr>
          <a:xfrm>
            <a:off x="1115616" y="3094561"/>
            <a:ext cx="1350000" cy="549636"/>
          </a:xfrm>
          <a:prstGeom prst="rect">
            <a:avLst/>
          </a:prstGeom>
          <a:solidFill>
            <a:schemeClr val="accent1">
              <a:lumMod val="20000"/>
              <a:lumOff val="80000"/>
            </a:schemeClr>
          </a:solidFill>
          <a:ln>
            <a:solidFill>
              <a:schemeClr val="accent1"/>
            </a:solidFill>
          </a:ln>
        </p:spPr>
        <p:txBody>
          <a:bodyPr wrap="square" lIns="68580" tIns="135000" rIns="68580" bIns="135000" rtlCol="0">
            <a:spAutoFit/>
          </a:bodyPr>
          <a:lstStyle/>
          <a:p>
            <a:pPr algn="ctr"/>
            <a:r>
              <a:rPr lang="de-DE" dirty="0"/>
              <a:t>BMBF</a:t>
            </a:r>
          </a:p>
        </p:txBody>
      </p:sp>
      <p:sp>
        <p:nvSpPr>
          <p:cNvPr id="8" name="Textfeld 7"/>
          <p:cNvSpPr txBox="1"/>
          <p:nvPr/>
        </p:nvSpPr>
        <p:spPr>
          <a:xfrm>
            <a:off x="3808589" y="3094561"/>
            <a:ext cx="1367618" cy="549636"/>
          </a:xfrm>
          <a:prstGeom prst="rect">
            <a:avLst/>
          </a:prstGeom>
          <a:solidFill>
            <a:schemeClr val="accent1">
              <a:lumMod val="20000"/>
              <a:lumOff val="80000"/>
            </a:schemeClr>
          </a:solidFill>
          <a:ln>
            <a:solidFill>
              <a:schemeClr val="accent1"/>
            </a:solidFill>
          </a:ln>
        </p:spPr>
        <p:txBody>
          <a:bodyPr wrap="none" lIns="68580" tIns="135000" rIns="68580" bIns="135000" rtlCol="0">
            <a:spAutoFit/>
          </a:bodyPr>
          <a:lstStyle/>
          <a:p>
            <a:pPr algn="ctr"/>
            <a:r>
              <a:rPr lang="de-DE" dirty="0"/>
              <a:t>Projektträger</a:t>
            </a:r>
          </a:p>
        </p:txBody>
      </p:sp>
      <p:sp>
        <p:nvSpPr>
          <p:cNvPr id="9" name="Textfeld 8"/>
          <p:cNvSpPr txBox="1"/>
          <p:nvPr/>
        </p:nvSpPr>
        <p:spPr>
          <a:xfrm>
            <a:off x="6846901" y="3094561"/>
            <a:ext cx="805285" cy="549636"/>
          </a:xfrm>
          <a:prstGeom prst="rect">
            <a:avLst/>
          </a:prstGeom>
          <a:solidFill>
            <a:schemeClr val="accent1">
              <a:lumMod val="20000"/>
              <a:lumOff val="80000"/>
            </a:schemeClr>
          </a:solidFill>
          <a:ln>
            <a:solidFill>
              <a:schemeClr val="accent1"/>
            </a:solidFill>
          </a:ln>
        </p:spPr>
        <p:txBody>
          <a:bodyPr wrap="none" lIns="68580" tIns="135000" rIns="68580" bIns="135000" rtlCol="0">
            <a:spAutoFit/>
          </a:bodyPr>
          <a:lstStyle/>
          <a:p>
            <a:r>
              <a:rPr lang="de-DE" dirty="0"/>
              <a:t>Projekt</a:t>
            </a:r>
          </a:p>
        </p:txBody>
      </p:sp>
      <p:cxnSp>
        <p:nvCxnSpPr>
          <p:cNvPr id="11" name="Gerade Verbindung mit Pfeil 10"/>
          <p:cNvCxnSpPr/>
          <p:nvPr/>
        </p:nvCxnSpPr>
        <p:spPr>
          <a:xfrm flipH="1">
            <a:off x="5222887" y="3226092"/>
            <a:ext cx="1624014"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p:nvPr/>
        </p:nvCxnSpPr>
        <p:spPr>
          <a:xfrm flipH="1">
            <a:off x="2465616" y="3369379"/>
            <a:ext cx="1296294"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3" name="Gerade Verbindung mit Pfeil 12"/>
          <p:cNvCxnSpPr/>
          <p:nvPr/>
        </p:nvCxnSpPr>
        <p:spPr>
          <a:xfrm>
            <a:off x="5222887" y="3496122"/>
            <a:ext cx="1624015"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5648251" y="2931790"/>
            <a:ext cx="919354" cy="346249"/>
          </a:xfrm>
          <a:prstGeom prst="rect">
            <a:avLst/>
          </a:prstGeom>
          <a:noFill/>
        </p:spPr>
        <p:txBody>
          <a:bodyPr wrap="none" lIns="68580" tIns="34290" rIns="68580" bIns="34290" rtlCol="0">
            <a:spAutoFit/>
          </a:bodyPr>
          <a:lstStyle/>
          <a:p>
            <a:r>
              <a:rPr lang="de-DE" dirty="0" smtClean="0"/>
              <a:t>Berichte</a:t>
            </a:r>
            <a:endParaRPr lang="de-DE" dirty="0"/>
          </a:p>
        </p:txBody>
      </p:sp>
      <p:sp>
        <p:nvSpPr>
          <p:cNvPr id="15" name="Textfeld 14"/>
          <p:cNvSpPr txBox="1"/>
          <p:nvPr/>
        </p:nvSpPr>
        <p:spPr>
          <a:xfrm>
            <a:off x="5580923" y="3518887"/>
            <a:ext cx="1090042" cy="346249"/>
          </a:xfrm>
          <a:prstGeom prst="rect">
            <a:avLst/>
          </a:prstGeom>
          <a:noFill/>
        </p:spPr>
        <p:txBody>
          <a:bodyPr wrap="none" lIns="68580" tIns="34290" rIns="68580" bIns="34290" rtlCol="0">
            <a:spAutoFit/>
          </a:bodyPr>
          <a:lstStyle/>
          <a:p>
            <a:r>
              <a:rPr lang="de-DE" dirty="0" smtClean="0"/>
              <a:t>Auskünfte</a:t>
            </a:r>
            <a:endParaRPr lang="de-DE" dirty="0"/>
          </a:p>
        </p:txBody>
      </p:sp>
      <p:sp>
        <p:nvSpPr>
          <p:cNvPr id="20" name="Textfeld 19"/>
          <p:cNvSpPr txBox="1"/>
          <p:nvPr/>
        </p:nvSpPr>
        <p:spPr>
          <a:xfrm>
            <a:off x="2602085" y="3070290"/>
            <a:ext cx="1188210" cy="346249"/>
          </a:xfrm>
          <a:prstGeom prst="rect">
            <a:avLst/>
          </a:prstGeom>
          <a:noFill/>
        </p:spPr>
        <p:txBody>
          <a:bodyPr wrap="none" lIns="68580" tIns="34290" rIns="68580" bIns="34290" rtlCol="0">
            <a:spAutoFit/>
          </a:bodyPr>
          <a:lstStyle/>
          <a:p>
            <a:r>
              <a:rPr lang="de-DE" dirty="0" smtClean="0"/>
              <a:t>Rückfragen</a:t>
            </a:r>
            <a:endParaRPr lang="de-DE" dirty="0"/>
          </a:p>
        </p:txBody>
      </p:sp>
    </p:spTree>
    <p:extLst>
      <p:ext uri="{BB962C8B-B14F-4D97-AF65-F5344CB8AC3E}">
        <p14:creationId xmlns:p14="http://schemas.microsoft.com/office/powerpoint/2010/main" val="37328330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Paradaten</a:t>
            </a:r>
            <a:endParaRPr lang="de-DE" dirty="0"/>
          </a:p>
        </p:txBody>
      </p:sp>
      <p:sp>
        <p:nvSpPr>
          <p:cNvPr id="3" name="Inhaltsplatzhalter 2"/>
          <p:cNvSpPr>
            <a:spLocks noGrp="1"/>
          </p:cNvSpPr>
          <p:nvPr>
            <p:ph idx="4294967295"/>
          </p:nvPr>
        </p:nvSpPr>
        <p:spPr>
          <a:xfrm>
            <a:off x="531338" y="699542"/>
            <a:ext cx="4070276" cy="3519488"/>
          </a:xfrm>
        </p:spPr>
        <p:txBody>
          <a:bodyPr>
            <a:noAutofit/>
          </a:bodyPr>
          <a:lstStyle/>
          <a:p>
            <a:pPr>
              <a:spcBef>
                <a:spcPts val="0"/>
              </a:spcBef>
            </a:pPr>
            <a:r>
              <a:rPr lang="de-DE" sz="1800" dirty="0" smtClean="0"/>
              <a:t>Entstehen bei der Befragung von Personen nebenher</a:t>
            </a:r>
          </a:p>
          <a:p>
            <a:pPr lvl="1">
              <a:spcBef>
                <a:spcPts val="0"/>
              </a:spcBef>
            </a:pPr>
            <a:r>
              <a:rPr lang="de-DE" sz="1500" dirty="0" smtClean="0"/>
              <a:t>Codebücher</a:t>
            </a:r>
          </a:p>
          <a:p>
            <a:pPr lvl="1">
              <a:spcBef>
                <a:spcPts val="0"/>
              </a:spcBef>
            </a:pPr>
            <a:r>
              <a:rPr lang="de-DE" sz="1500" dirty="0" smtClean="0"/>
              <a:t>Transkriptionsmanuale</a:t>
            </a:r>
          </a:p>
          <a:p>
            <a:pPr lvl="1">
              <a:spcBef>
                <a:spcPts val="0"/>
              </a:spcBef>
            </a:pPr>
            <a:r>
              <a:rPr lang="de-DE" sz="1500" dirty="0" smtClean="0"/>
              <a:t>Interviewschemata</a:t>
            </a:r>
          </a:p>
          <a:p>
            <a:pPr lvl="1">
              <a:spcBef>
                <a:spcPts val="0"/>
              </a:spcBef>
            </a:pPr>
            <a:r>
              <a:rPr lang="de-DE" sz="1500" dirty="0" smtClean="0"/>
              <a:t>Erhebungsinstrumente (Fragebögen, Leitlinien, …)</a:t>
            </a:r>
          </a:p>
          <a:p>
            <a:pPr lvl="1">
              <a:spcBef>
                <a:spcPts val="0"/>
              </a:spcBef>
            </a:pPr>
            <a:r>
              <a:rPr lang="de-DE" sz="1500" dirty="0" err="1" smtClean="0"/>
              <a:t>Intervieweranweisungen</a:t>
            </a:r>
            <a:endParaRPr lang="de-DE" sz="1500" dirty="0" smtClean="0"/>
          </a:p>
          <a:p>
            <a:pPr lvl="1">
              <a:spcBef>
                <a:spcPts val="0"/>
              </a:spcBef>
            </a:pPr>
            <a:r>
              <a:rPr lang="de-DE" sz="1500" dirty="0" smtClean="0"/>
              <a:t>Kontaktprotokolle</a:t>
            </a:r>
          </a:p>
          <a:p>
            <a:pPr lvl="1">
              <a:spcBef>
                <a:spcPts val="0"/>
              </a:spcBef>
            </a:pPr>
            <a:r>
              <a:rPr lang="de-DE" sz="1500" dirty="0" smtClean="0"/>
              <a:t>Kontextnotizen</a:t>
            </a:r>
          </a:p>
          <a:p>
            <a:pPr lvl="1">
              <a:spcBef>
                <a:spcPts val="0"/>
              </a:spcBef>
            </a:pPr>
            <a:r>
              <a:rPr lang="de-DE" sz="1500" dirty="0" smtClean="0"/>
              <a:t>Einwilligungserklärungen</a:t>
            </a:r>
          </a:p>
          <a:p>
            <a:pPr lvl="1">
              <a:spcBef>
                <a:spcPts val="0"/>
              </a:spcBef>
            </a:pPr>
            <a:r>
              <a:rPr lang="de-DE" sz="1500" dirty="0" smtClean="0"/>
              <a:t>Anonymisierungs- und </a:t>
            </a:r>
            <a:r>
              <a:rPr lang="de-DE" sz="1500" dirty="0" err="1" smtClean="0"/>
              <a:t>Pseudonymisierungsverfahren</a:t>
            </a:r>
            <a:endParaRPr lang="de-DE" sz="1500" dirty="0" smtClean="0"/>
          </a:p>
          <a:p>
            <a:pPr lvl="1">
              <a:spcBef>
                <a:spcPts val="0"/>
              </a:spcBef>
            </a:pPr>
            <a:r>
              <a:rPr lang="de-DE" sz="1500" dirty="0" smtClean="0"/>
              <a:t>QDA-Dateien (Qualitative Data Analysis)</a:t>
            </a:r>
          </a:p>
          <a:p>
            <a:pPr lvl="1">
              <a:spcBef>
                <a:spcPts val="0"/>
              </a:spcBef>
            </a:pPr>
            <a:r>
              <a:rPr lang="de-DE" sz="1500" dirty="0" smtClean="0"/>
              <a:t>Syntax</a:t>
            </a:r>
            <a:endParaRPr lang="de-DE" sz="2000" dirty="0" smtClean="0"/>
          </a:p>
          <a:p>
            <a:pPr>
              <a:spcBef>
                <a:spcPts val="0"/>
              </a:spcBef>
            </a:pPr>
            <a:endParaRPr lang="de-DE" sz="2000" dirty="0" smtClean="0"/>
          </a:p>
          <a:p>
            <a:pPr lvl="1">
              <a:spcBef>
                <a:spcPts val="0"/>
              </a:spcBef>
            </a:pPr>
            <a:endParaRPr lang="de-DE" sz="2000" dirty="0"/>
          </a:p>
        </p:txBody>
      </p:sp>
      <p:sp>
        <p:nvSpPr>
          <p:cNvPr id="8" name="Textfeld 7"/>
          <p:cNvSpPr txBox="1"/>
          <p:nvPr/>
        </p:nvSpPr>
        <p:spPr>
          <a:xfrm>
            <a:off x="5076056" y="699542"/>
            <a:ext cx="3672408" cy="2462213"/>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de-DE" dirty="0"/>
              <a:t>Sollten ebenfalls gespeichert werden</a:t>
            </a:r>
          </a:p>
          <a:p>
            <a:pPr marL="285750" indent="-285750">
              <a:spcAft>
                <a:spcPts val="600"/>
              </a:spcAft>
              <a:buFont typeface="Arial" panose="020B0604020202020204" pitchFamily="34" charset="0"/>
              <a:buChar char="•"/>
            </a:pPr>
            <a:r>
              <a:rPr lang="de-DE" dirty="0"/>
              <a:t>Urheberrechtlich geschützt. Falls Nachnutzung ermöglicht werden soll, Lizenz vergeben</a:t>
            </a:r>
          </a:p>
          <a:p>
            <a:pPr marL="285750" indent="-285750">
              <a:buFont typeface="Arial" panose="020B0604020202020204" pitchFamily="34" charset="0"/>
              <a:buChar char="•"/>
            </a:pPr>
            <a:r>
              <a:rPr lang="de-DE" dirty="0"/>
              <a:t>Im Datenmanagementplan thematisieren</a:t>
            </a:r>
          </a:p>
          <a:p>
            <a:endParaRPr lang="de-DE" dirty="0"/>
          </a:p>
        </p:txBody>
      </p:sp>
    </p:spTree>
    <p:extLst>
      <p:ext uri="{BB962C8B-B14F-4D97-AF65-F5344CB8AC3E}">
        <p14:creationId xmlns:p14="http://schemas.microsoft.com/office/powerpoint/2010/main" val="20928356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Literatur + Links</a:t>
            </a:r>
            <a:endParaRPr lang="de-DE" dirty="0"/>
          </a:p>
        </p:txBody>
      </p:sp>
      <p:sp>
        <p:nvSpPr>
          <p:cNvPr id="3" name="Textfeld 2"/>
          <p:cNvSpPr txBox="1"/>
          <p:nvPr/>
        </p:nvSpPr>
        <p:spPr>
          <a:xfrm>
            <a:off x="683568" y="1131590"/>
            <a:ext cx="7632848" cy="2492990"/>
          </a:xfrm>
          <a:prstGeom prst="rect">
            <a:avLst/>
          </a:prstGeom>
          <a:noFill/>
        </p:spPr>
        <p:txBody>
          <a:bodyPr wrap="square" rtlCol="0">
            <a:spAutoFit/>
          </a:bodyPr>
          <a:lstStyle/>
          <a:p>
            <a:pPr lvl="0">
              <a:spcAft>
                <a:spcPts val="1800"/>
              </a:spcAft>
            </a:pPr>
            <a:r>
              <a:rPr lang="de-DE" b="1" dirty="0"/>
              <a:t>Buch: </a:t>
            </a:r>
            <a:r>
              <a:rPr lang="de-DE" dirty="0"/>
              <a:t>Uwe Jensen, Sebastian </a:t>
            </a:r>
            <a:r>
              <a:rPr lang="de-DE" dirty="0" err="1"/>
              <a:t>Netscher</a:t>
            </a:r>
            <a:r>
              <a:rPr lang="de-DE" dirty="0"/>
              <a:t>, Katrin Weller (Hrsg.), Forschungsdatenmanagement sozialwissenschaftlicher Umfragedaten, Verlag Barbara </a:t>
            </a:r>
            <a:r>
              <a:rPr lang="de-DE" dirty="0" err="1"/>
              <a:t>Budich</a:t>
            </a:r>
            <a:r>
              <a:rPr lang="de-DE" dirty="0"/>
              <a:t>, 2019, </a:t>
            </a:r>
            <a:r>
              <a:rPr lang="de-DE" dirty="0">
                <a:hlinkClick r:id="rId2"/>
              </a:rPr>
              <a:t>https://</a:t>
            </a:r>
            <a:r>
              <a:rPr lang="de-DE" dirty="0" smtClean="0">
                <a:hlinkClick r:id="rId2"/>
              </a:rPr>
              <a:t>doi.org/10.3224/84742233</a:t>
            </a:r>
            <a:endParaRPr lang="de-DE" dirty="0" smtClean="0"/>
          </a:p>
          <a:p>
            <a:pPr>
              <a:spcAft>
                <a:spcPts val="1800"/>
              </a:spcAft>
            </a:pPr>
            <a:r>
              <a:rPr lang="en-US" b="1" dirty="0" err="1"/>
              <a:t>Checkliste</a:t>
            </a:r>
            <a:r>
              <a:rPr lang="en-US" b="1" dirty="0"/>
              <a:t> </a:t>
            </a:r>
            <a:r>
              <a:rPr lang="en-US" b="1" dirty="0" err="1"/>
              <a:t>Einwilligungserklärung</a:t>
            </a:r>
            <a:r>
              <a:rPr lang="en-US" b="1" dirty="0"/>
              <a:t>: </a:t>
            </a:r>
            <a:br>
              <a:rPr lang="en-US" b="1" dirty="0"/>
            </a:br>
            <a:r>
              <a:rPr lang="de-DE" dirty="0">
                <a:hlinkClick r:id="rId3"/>
              </a:rPr>
              <a:t>https://www.datenschutz-bayern.de/datenschutzreform2018/einwilligung.pdf</a:t>
            </a:r>
            <a:endParaRPr lang="de-DE" dirty="0"/>
          </a:p>
          <a:p>
            <a:pPr>
              <a:spcAft>
                <a:spcPts val="1200"/>
              </a:spcAft>
            </a:pPr>
            <a:r>
              <a:rPr lang="en-US" b="1" dirty="0"/>
              <a:t>Lime Survey: </a:t>
            </a:r>
            <a:r>
              <a:rPr lang="de-DE" dirty="0">
                <a:hlinkClick r:id="rId4"/>
              </a:rPr>
              <a:t>https://zim.uni-wuppertal.de/de/unsere-dienste/portale/limesurvey/</a:t>
            </a:r>
            <a:endParaRPr lang="de-DE" dirty="0"/>
          </a:p>
        </p:txBody>
      </p:sp>
    </p:spTree>
    <p:extLst>
      <p:ext uri="{BB962C8B-B14F-4D97-AF65-F5344CB8AC3E}">
        <p14:creationId xmlns:p14="http://schemas.microsoft.com/office/powerpoint/2010/main" val="8834764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ihandform 4"/>
          <p:cNvSpPr/>
          <p:nvPr/>
        </p:nvSpPr>
        <p:spPr>
          <a:xfrm>
            <a:off x="306152" y="1347614"/>
            <a:ext cx="8658336" cy="1872208"/>
          </a:xfrm>
          <a:custGeom>
            <a:avLst/>
            <a:gdLst>
              <a:gd name="connsiteX0" fmla="*/ 0 w 8460940"/>
              <a:gd name="connsiteY0" fmla="*/ 37055 h 222325"/>
              <a:gd name="connsiteX1" fmla="*/ 37055 w 8460940"/>
              <a:gd name="connsiteY1" fmla="*/ 0 h 222325"/>
              <a:gd name="connsiteX2" fmla="*/ 8423885 w 8460940"/>
              <a:gd name="connsiteY2" fmla="*/ 0 h 222325"/>
              <a:gd name="connsiteX3" fmla="*/ 8460940 w 8460940"/>
              <a:gd name="connsiteY3" fmla="*/ 37055 h 222325"/>
              <a:gd name="connsiteX4" fmla="*/ 8460940 w 8460940"/>
              <a:gd name="connsiteY4" fmla="*/ 185270 h 222325"/>
              <a:gd name="connsiteX5" fmla="*/ 8423885 w 8460940"/>
              <a:gd name="connsiteY5" fmla="*/ 222325 h 222325"/>
              <a:gd name="connsiteX6" fmla="*/ 37055 w 8460940"/>
              <a:gd name="connsiteY6" fmla="*/ 222325 h 222325"/>
              <a:gd name="connsiteX7" fmla="*/ 0 w 8460940"/>
              <a:gd name="connsiteY7" fmla="*/ 185270 h 222325"/>
              <a:gd name="connsiteX8" fmla="*/ 0 w 8460940"/>
              <a:gd name="connsiteY8" fmla="*/ 37055 h 22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60940" h="222325">
                <a:moveTo>
                  <a:pt x="0" y="37055"/>
                </a:moveTo>
                <a:cubicBezTo>
                  <a:pt x="0" y="16590"/>
                  <a:pt x="16590" y="0"/>
                  <a:pt x="37055" y="0"/>
                </a:cubicBezTo>
                <a:lnTo>
                  <a:pt x="8423885" y="0"/>
                </a:lnTo>
                <a:cubicBezTo>
                  <a:pt x="8444350" y="0"/>
                  <a:pt x="8460940" y="16590"/>
                  <a:pt x="8460940" y="37055"/>
                </a:cubicBezTo>
                <a:lnTo>
                  <a:pt x="8460940" y="185270"/>
                </a:lnTo>
                <a:cubicBezTo>
                  <a:pt x="8460940" y="205735"/>
                  <a:pt x="8444350" y="222325"/>
                  <a:pt x="8423885" y="222325"/>
                </a:cubicBezTo>
                <a:lnTo>
                  <a:pt x="37055" y="222325"/>
                </a:lnTo>
                <a:cubicBezTo>
                  <a:pt x="16590" y="222325"/>
                  <a:pt x="0" y="205735"/>
                  <a:pt x="0" y="185270"/>
                </a:cubicBezTo>
                <a:lnTo>
                  <a:pt x="0" y="37055"/>
                </a:lnTo>
                <a:close/>
              </a:path>
            </a:pathLst>
          </a:custGeom>
          <a:noFill/>
          <a:scene3d>
            <a:camera prst="orthographicFront"/>
            <a:lightRig rig="chilly" dir="t"/>
          </a:scene3d>
          <a:sp3d prstMaterial="matte"/>
        </p:spPr>
        <p:style>
          <a:lnRef idx="0">
            <a:schemeClr val="dk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4193" tIns="64193" rIns="64193" bIns="64193" numCol="1" spcCol="1270" anchor="t" anchorCtr="0">
            <a:noAutofit/>
          </a:bodyPr>
          <a:lstStyle>
            <a:defPPr>
              <a:defRPr lang="de-DE"/>
            </a:defPPr>
            <a:lvl1pPr marL="0" algn="l" defTabSz="457200" rtl="0" eaLnBrk="1" latinLnBrk="0" hangingPunct="1">
              <a:defRPr sz="1800" kern="1200">
                <a:solidFill>
                  <a:schemeClr val="dk1">
                    <a:hueOff val="0"/>
                    <a:satOff val="0"/>
                    <a:lumOff val="0"/>
                    <a:alphaOff val="0"/>
                  </a:schemeClr>
                </a:solidFill>
                <a:latin typeface="+mn-lt"/>
                <a:ea typeface="+mn-ea"/>
                <a:cs typeface="+mn-cs"/>
              </a:defRPr>
            </a:lvl1pPr>
            <a:lvl2pPr marL="457200" algn="l" defTabSz="457200" rtl="0" eaLnBrk="1" latinLnBrk="0" hangingPunct="1">
              <a:defRPr sz="1800" kern="1200">
                <a:solidFill>
                  <a:schemeClr val="dk1">
                    <a:hueOff val="0"/>
                    <a:satOff val="0"/>
                    <a:lumOff val="0"/>
                    <a:alphaOff val="0"/>
                  </a:schemeClr>
                </a:solidFill>
                <a:latin typeface="+mn-lt"/>
                <a:ea typeface="+mn-ea"/>
                <a:cs typeface="+mn-cs"/>
              </a:defRPr>
            </a:lvl2pPr>
            <a:lvl3pPr marL="914400" algn="l" defTabSz="457200" rtl="0" eaLnBrk="1" latinLnBrk="0" hangingPunct="1">
              <a:defRPr sz="1800" kern="1200">
                <a:solidFill>
                  <a:schemeClr val="dk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dk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dk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dk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dk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dk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dk1">
                    <a:hueOff val="0"/>
                    <a:satOff val="0"/>
                    <a:lumOff val="0"/>
                    <a:alphaOff val="0"/>
                  </a:schemeClr>
                </a:solidFill>
                <a:latin typeface="+mn-lt"/>
                <a:ea typeface="+mn-ea"/>
                <a:cs typeface="+mn-cs"/>
              </a:defRPr>
            </a:lvl9pPr>
          </a:lstStyle>
          <a:p>
            <a:pPr lvl="0" defTabSz="622300">
              <a:spcBef>
                <a:spcPct val="0"/>
              </a:spcBef>
              <a:spcAft>
                <a:spcPts val="600"/>
              </a:spcAft>
            </a:pPr>
            <a:r>
              <a:rPr lang="de-DE" sz="5400" dirty="0" smtClean="0">
                <a:solidFill>
                  <a:srgbClr val="89BA17"/>
                </a:solidFill>
                <a:latin typeface="Arial"/>
                <a:cs typeface="Arial"/>
              </a:rPr>
              <a:t>Erschwerung der Zuordnung von qualitativen Daten mit </a:t>
            </a:r>
            <a:r>
              <a:rPr lang="de-DE" sz="5400" dirty="0" err="1" smtClean="0">
                <a:solidFill>
                  <a:srgbClr val="89BA17"/>
                </a:solidFill>
                <a:latin typeface="Arial"/>
                <a:cs typeface="Arial"/>
              </a:rPr>
              <a:t>QualiAnon</a:t>
            </a:r>
            <a:endParaRPr lang="de-DE" sz="3200" dirty="0" smtClean="0">
              <a:ea typeface="Helvetica" charset="0"/>
              <a:cs typeface="Helvetica" charset="0"/>
            </a:endParaRPr>
          </a:p>
        </p:txBody>
      </p:sp>
    </p:spTree>
    <p:extLst>
      <p:ext uri="{BB962C8B-B14F-4D97-AF65-F5344CB8AC3E}">
        <p14:creationId xmlns:p14="http://schemas.microsoft.com/office/powerpoint/2010/main" val="37982110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fontScale="90000"/>
          </a:bodyPr>
          <a:lstStyle/>
          <a:p>
            <a:pPr lvl="0"/>
            <a:r>
              <a:rPr lang="de-DE" dirty="0">
                <a:latin typeface="Arial"/>
                <a:cs typeface="Arial"/>
              </a:rPr>
              <a:t>Erschwerung der Zuordnung von qualitativen Daten mit </a:t>
            </a:r>
            <a:r>
              <a:rPr lang="de-DE" dirty="0" err="1" smtClean="0">
                <a:latin typeface="Arial"/>
                <a:cs typeface="Arial"/>
              </a:rPr>
              <a:t>QualiAnon</a:t>
            </a:r>
            <a:endParaRPr lang="de-DE" dirty="0"/>
          </a:p>
        </p:txBody>
      </p:sp>
      <p:sp>
        <p:nvSpPr>
          <p:cNvPr id="4" name="Textfeld 3"/>
          <p:cNvSpPr txBox="1"/>
          <p:nvPr/>
        </p:nvSpPr>
        <p:spPr>
          <a:xfrm>
            <a:off x="539552" y="843558"/>
            <a:ext cx="8065157" cy="3570208"/>
          </a:xfrm>
          <a:prstGeom prst="rect">
            <a:avLst/>
          </a:prstGeom>
          <a:noFill/>
        </p:spPr>
        <p:txBody>
          <a:bodyPr wrap="none" rtlCol="0">
            <a:spAutoFit/>
          </a:bodyPr>
          <a:lstStyle/>
          <a:p>
            <a:pPr>
              <a:spcAft>
                <a:spcPts val="1200"/>
              </a:spcAft>
            </a:pPr>
            <a:r>
              <a:rPr lang="de-DE" sz="2000" dirty="0" smtClean="0"/>
              <a:t>Qualitative Daten schwerer zu anonymisieren.</a:t>
            </a:r>
          </a:p>
          <a:p>
            <a:pPr>
              <a:spcAft>
                <a:spcPts val="1200"/>
              </a:spcAft>
            </a:pPr>
            <a:r>
              <a:rPr lang="de-DE" sz="2000" dirty="0" err="1" smtClean="0"/>
              <a:t>QualiAnon</a:t>
            </a:r>
            <a:r>
              <a:rPr lang="de-DE" sz="2000" dirty="0" smtClean="0"/>
              <a:t> vom </a:t>
            </a:r>
            <a:r>
              <a:rPr lang="de-DE" sz="2000" dirty="0" err="1" smtClean="0"/>
              <a:t>QualiService</a:t>
            </a:r>
            <a:r>
              <a:rPr lang="de-DE" sz="2000" dirty="0"/>
              <a:t> </a:t>
            </a:r>
            <a:r>
              <a:rPr lang="de-DE" sz="2000" dirty="0" smtClean="0"/>
              <a:t>(Forschungsdatenzentrum </a:t>
            </a:r>
            <a:r>
              <a:rPr lang="de-DE" sz="2000" dirty="0"/>
              <a:t>für qualitative</a:t>
            </a:r>
            <a:br>
              <a:rPr lang="de-DE" sz="2000" dirty="0"/>
            </a:br>
            <a:r>
              <a:rPr lang="de-DE" sz="2000" dirty="0"/>
              <a:t>sozialwissenschaftliche </a:t>
            </a:r>
            <a:r>
              <a:rPr lang="de-DE" sz="2000" dirty="0" smtClean="0"/>
              <a:t>Forschungsdaten) kann dabei Unterstützung leisten:</a:t>
            </a:r>
          </a:p>
          <a:p>
            <a:pPr marL="742950" lvl="1" indent="-285750">
              <a:buFont typeface="Arial" panose="020B0604020202020204" pitchFamily="34" charset="0"/>
              <a:buChar char="•"/>
            </a:pPr>
            <a:r>
              <a:rPr lang="de-DE" sz="2000" dirty="0" smtClean="0"/>
              <a:t>Einfache Installation nach Nutzungswunsch per E-Mail</a:t>
            </a:r>
          </a:p>
          <a:p>
            <a:pPr marL="742950" lvl="1" indent="-285750">
              <a:buFont typeface="Arial" panose="020B0604020202020204" pitchFamily="34" charset="0"/>
              <a:buChar char="•"/>
            </a:pPr>
            <a:r>
              <a:rPr lang="de-DE" sz="2000"/>
              <a:t>Setzt installiertes Oracle Java </a:t>
            </a:r>
            <a:r>
              <a:rPr lang="de-DE" sz="2000" smtClean="0"/>
              <a:t>voraus</a:t>
            </a:r>
            <a:endParaRPr lang="de-DE" sz="2000" dirty="0" smtClean="0"/>
          </a:p>
          <a:p>
            <a:pPr marL="742950" lvl="1" indent="-285750">
              <a:buFont typeface="Arial" panose="020B0604020202020204" pitchFamily="34" charset="0"/>
              <a:buChar char="•"/>
            </a:pPr>
            <a:r>
              <a:rPr lang="de-DE" sz="2000" dirty="0" smtClean="0"/>
              <a:t>Protokollierte Ersetzungen in Texten</a:t>
            </a:r>
          </a:p>
          <a:p>
            <a:pPr marL="742950" lvl="1" indent="-285750">
              <a:buFont typeface="Arial" panose="020B0604020202020204" pitchFamily="34" charset="0"/>
              <a:buChar char="•"/>
            </a:pPr>
            <a:r>
              <a:rPr lang="de-DE" sz="2000" dirty="0" smtClean="0"/>
              <a:t>Standardvokabulare für Orte und Berufe</a:t>
            </a:r>
          </a:p>
          <a:p>
            <a:pPr marL="742950" lvl="1" indent="-285750">
              <a:buFont typeface="Arial" panose="020B0604020202020204" pitchFamily="34" charset="0"/>
              <a:buChar char="•"/>
            </a:pPr>
            <a:endParaRPr lang="de-DE" dirty="0" smtClean="0"/>
          </a:p>
          <a:p>
            <a:r>
              <a:rPr lang="de-DE" sz="1600" dirty="0"/>
              <a:t>Tom Nicolai, Kati </a:t>
            </a:r>
            <a:r>
              <a:rPr lang="de-DE" sz="1600" dirty="0" err="1"/>
              <a:t>Mozygemba</a:t>
            </a:r>
            <a:r>
              <a:rPr lang="de-DE" sz="1600" dirty="0"/>
              <a:t>, Susanne </a:t>
            </a:r>
            <a:r>
              <a:rPr lang="de-DE" sz="1600" dirty="0" err="1"/>
              <a:t>Kretzer</a:t>
            </a:r>
            <a:r>
              <a:rPr lang="de-DE" sz="1600" dirty="0"/>
              <a:t>, Betina </a:t>
            </a:r>
            <a:r>
              <a:rPr lang="de-DE" sz="1600" dirty="0" err="1"/>
              <a:t>Hollstein</a:t>
            </a:r>
            <a:r>
              <a:rPr lang="de-DE" sz="1600" dirty="0"/>
              <a:t> (2021): </a:t>
            </a:r>
            <a:r>
              <a:rPr lang="de-DE" sz="1600" dirty="0" smtClean="0"/>
              <a:t/>
            </a:r>
            <a:br>
              <a:rPr lang="de-DE" sz="1600" dirty="0" smtClean="0"/>
            </a:br>
            <a:r>
              <a:rPr lang="de-DE" sz="1600" dirty="0" err="1" smtClean="0"/>
              <a:t>QualiAnon</a:t>
            </a:r>
            <a:r>
              <a:rPr lang="de-DE" sz="1600" dirty="0" smtClean="0"/>
              <a:t> </a:t>
            </a:r>
            <a:r>
              <a:rPr lang="de-DE" sz="1600" dirty="0"/>
              <a:t>- </a:t>
            </a:r>
            <a:r>
              <a:rPr lang="de-DE" sz="1600" dirty="0" err="1"/>
              <a:t>Qualiservice</a:t>
            </a:r>
            <a:r>
              <a:rPr lang="de-DE" sz="1600" dirty="0"/>
              <a:t> </a:t>
            </a:r>
            <a:r>
              <a:rPr lang="de-DE" sz="1600" dirty="0" err="1"/>
              <a:t>tool</a:t>
            </a:r>
            <a:r>
              <a:rPr lang="de-DE" sz="1600" dirty="0"/>
              <a:t> </a:t>
            </a:r>
            <a:r>
              <a:rPr lang="de-DE" sz="1600" dirty="0" err="1"/>
              <a:t>for</a:t>
            </a:r>
            <a:r>
              <a:rPr lang="de-DE" sz="1600" dirty="0"/>
              <a:t> </a:t>
            </a:r>
            <a:r>
              <a:rPr lang="de-DE" sz="1600" dirty="0" err="1"/>
              <a:t>anonymizing</a:t>
            </a:r>
            <a:r>
              <a:rPr lang="de-DE" sz="1600" dirty="0"/>
              <a:t> </a:t>
            </a:r>
            <a:r>
              <a:rPr lang="de-DE" sz="1600" dirty="0" err="1"/>
              <a:t>text</a:t>
            </a:r>
            <a:r>
              <a:rPr lang="de-DE" sz="1600" dirty="0"/>
              <a:t> </a:t>
            </a:r>
            <a:r>
              <a:rPr lang="de-DE" sz="1600" dirty="0" err="1"/>
              <a:t>data</a:t>
            </a:r>
            <a:r>
              <a:rPr lang="de-DE" sz="1600" dirty="0"/>
              <a:t>. </a:t>
            </a:r>
            <a:r>
              <a:rPr lang="de-DE" sz="1600" dirty="0" err="1"/>
              <a:t>Qualiservice</a:t>
            </a:r>
            <a:r>
              <a:rPr lang="de-DE" sz="1600" dirty="0"/>
              <a:t>. </a:t>
            </a:r>
            <a:r>
              <a:rPr lang="de-DE" sz="1600" dirty="0" smtClean="0"/>
              <a:t>University </a:t>
            </a:r>
            <a:r>
              <a:rPr lang="de-DE" sz="1600" dirty="0" err="1"/>
              <a:t>of</a:t>
            </a:r>
            <a:r>
              <a:rPr lang="de-DE" sz="1600" dirty="0"/>
              <a:t> Bremen. </a:t>
            </a:r>
            <a:endParaRPr lang="de-DE" sz="1600" dirty="0" smtClean="0"/>
          </a:p>
          <a:p>
            <a:r>
              <a:rPr lang="de-DE" sz="1600" dirty="0"/>
              <a:t>Wollen Sie </a:t>
            </a:r>
            <a:r>
              <a:rPr lang="de-DE" sz="1600" dirty="0" err="1"/>
              <a:t>QualiAnon</a:t>
            </a:r>
            <a:r>
              <a:rPr lang="de-DE" sz="1600" dirty="0"/>
              <a:t> testen, schreiben Sie </a:t>
            </a:r>
            <a:r>
              <a:rPr lang="de-DE" sz="1600" dirty="0" smtClean="0"/>
              <a:t>eine </a:t>
            </a:r>
            <a:r>
              <a:rPr lang="de-DE" sz="1600" dirty="0"/>
              <a:t>Nachricht an </a:t>
            </a:r>
            <a:r>
              <a:rPr lang="de-DE" sz="1600" dirty="0">
                <a:hlinkClick r:id="rId2"/>
              </a:rPr>
              <a:t>qualianon@uni-bremen.de</a:t>
            </a:r>
            <a:r>
              <a:rPr lang="de-DE" sz="1600" dirty="0"/>
              <a:t>.</a:t>
            </a:r>
            <a:endParaRPr lang="de-DE" sz="1600" dirty="0" smtClean="0"/>
          </a:p>
        </p:txBody>
      </p:sp>
    </p:spTree>
    <p:extLst>
      <p:ext uri="{BB962C8B-B14F-4D97-AF65-F5344CB8AC3E}">
        <p14:creationId xmlns:p14="http://schemas.microsoft.com/office/powerpoint/2010/main" val="11977680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Arbeit mit </a:t>
            </a:r>
            <a:r>
              <a:rPr lang="de-DE" dirty="0" err="1" smtClean="0"/>
              <a:t>QualiAnon</a:t>
            </a:r>
            <a:r>
              <a:rPr lang="de-DE" dirty="0" smtClean="0"/>
              <a:t>: Schritte</a:t>
            </a:r>
            <a:endParaRPr lang="de-DE" dirty="0"/>
          </a:p>
        </p:txBody>
      </p:sp>
      <p:sp>
        <p:nvSpPr>
          <p:cNvPr id="3" name="Flussdiagramm: Dokument 2"/>
          <p:cNvSpPr/>
          <p:nvPr/>
        </p:nvSpPr>
        <p:spPr>
          <a:xfrm>
            <a:off x="353110" y="1635646"/>
            <a:ext cx="1188132" cy="1584176"/>
          </a:xfrm>
          <a:prstGeom prst="flowChartDocumen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Eingekerbter Richtungspfeil 3"/>
          <p:cNvSpPr/>
          <p:nvPr/>
        </p:nvSpPr>
        <p:spPr>
          <a:xfrm>
            <a:off x="1638083" y="1635646"/>
            <a:ext cx="1872208" cy="1296144"/>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5" name="Eingekerbter Richtungspfeil 4"/>
          <p:cNvSpPr/>
          <p:nvPr/>
        </p:nvSpPr>
        <p:spPr>
          <a:xfrm>
            <a:off x="2997392" y="1635646"/>
            <a:ext cx="1872208" cy="1296144"/>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6" name="Eingekerbter Richtungspfeil 5"/>
          <p:cNvSpPr/>
          <p:nvPr/>
        </p:nvSpPr>
        <p:spPr>
          <a:xfrm>
            <a:off x="4361059" y="1635646"/>
            <a:ext cx="1872208" cy="1296144"/>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7" name="Eingekerbter Richtungspfeil 6"/>
          <p:cNvSpPr/>
          <p:nvPr/>
        </p:nvSpPr>
        <p:spPr>
          <a:xfrm>
            <a:off x="5720368" y="1635646"/>
            <a:ext cx="1872208" cy="1296144"/>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9" name="Textfeld 8"/>
          <p:cNvSpPr txBox="1"/>
          <p:nvPr/>
        </p:nvSpPr>
        <p:spPr>
          <a:xfrm>
            <a:off x="303968" y="2139702"/>
            <a:ext cx="1368152" cy="461665"/>
          </a:xfrm>
          <a:prstGeom prst="rect">
            <a:avLst/>
          </a:prstGeom>
          <a:noFill/>
        </p:spPr>
        <p:txBody>
          <a:bodyPr wrap="square" rtlCol="0">
            <a:spAutoFit/>
          </a:bodyPr>
          <a:lstStyle/>
          <a:p>
            <a:r>
              <a:rPr lang="de-DE" sz="1200" dirty="0" err="1" smtClean="0"/>
              <a:t>Unanonymisierter</a:t>
            </a:r>
            <a:r>
              <a:rPr lang="de-DE" sz="1200" dirty="0" smtClean="0"/>
              <a:t> </a:t>
            </a:r>
          </a:p>
          <a:p>
            <a:r>
              <a:rPr lang="de-DE" sz="1200" dirty="0" smtClean="0"/>
              <a:t>Text</a:t>
            </a:r>
            <a:endParaRPr lang="de-DE" sz="1200" dirty="0"/>
          </a:p>
        </p:txBody>
      </p:sp>
      <p:sp>
        <p:nvSpPr>
          <p:cNvPr id="10" name="Flussdiagramm: Dokument 9"/>
          <p:cNvSpPr/>
          <p:nvPr/>
        </p:nvSpPr>
        <p:spPr>
          <a:xfrm>
            <a:off x="7661105" y="1578446"/>
            <a:ext cx="1188132" cy="1584176"/>
          </a:xfrm>
          <a:prstGeom prst="flowChartDocumen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feld 10"/>
          <p:cNvSpPr txBox="1"/>
          <p:nvPr/>
        </p:nvSpPr>
        <p:spPr>
          <a:xfrm>
            <a:off x="7668344" y="2052885"/>
            <a:ext cx="1368152" cy="461665"/>
          </a:xfrm>
          <a:prstGeom prst="rect">
            <a:avLst/>
          </a:prstGeom>
          <a:noFill/>
        </p:spPr>
        <p:txBody>
          <a:bodyPr wrap="square" rtlCol="0">
            <a:spAutoFit/>
          </a:bodyPr>
          <a:lstStyle/>
          <a:p>
            <a:r>
              <a:rPr lang="de-DE" sz="1200" dirty="0"/>
              <a:t>A</a:t>
            </a:r>
            <a:r>
              <a:rPr lang="de-DE" sz="1200" dirty="0" smtClean="0"/>
              <a:t>nonymisierter </a:t>
            </a:r>
          </a:p>
          <a:p>
            <a:r>
              <a:rPr lang="de-DE" sz="1200" dirty="0" smtClean="0"/>
              <a:t>Text</a:t>
            </a:r>
            <a:endParaRPr lang="de-DE" sz="1200" dirty="0"/>
          </a:p>
        </p:txBody>
      </p:sp>
      <p:sp>
        <p:nvSpPr>
          <p:cNvPr id="12" name="Textfeld 11"/>
          <p:cNvSpPr txBox="1"/>
          <p:nvPr/>
        </p:nvSpPr>
        <p:spPr>
          <a:xfrm>
            <a:off x="2435826" y="2153109"/>
            <a:ext cx="612668" cy="276999"/>
          </a:xfrm>
          <a:prstGeom prst="rect">
            <a:avLst/>
          </a:prstGeom>
          <a:noFill/>
        </p:spPr>
        <p:txBody>
          <a:bodyPr wrap="none" rtlCol="0">
            <a:spAutoFit/>
          </a:bodyPr>
          <a:lstStyle/>
          <a:p>
            <a:r>
              <a:rPr lang="de-DE" sz="1200" dirty="0" smtClean="0">
                <a:solidFill>
                  <a:schemeClr val="bg1"/>
                </a:solidFill>
              </a:rPr>
              <a:t>Import</a:t>
            </a:r>
            <a:endParaRPr lang="de-DE" sz="1200" dirty="0">
              <a:solidFill>
                <a:schemeClr val="bg1"/>
              </a:solidFill>
            </a:endParaRPr>
          </a:p>
        </p:txBody>
      </p:sp>
      <p:sp>
        <p:nvSpPr>
          <p:cNvPr id="13" name="Textfeld 12"/>
          <p:cNvSpPr txBox="1"/>
          <p:nvPr/>
        </p:nvSpPr>
        <p:spPr>
          <a:xfrm>
            <a:off x="3582299" y="1955662"/>
            <a:ext cx="1005981" cy="646331"/>
          </a:xfrm>
          <a:prstGeom prst="rect">
            <a:avLst/>
          </a:prstGeom>
          <a:noFill/>
        </p:spPr>
        <p:txBody>
          <a:bodyPr wrap="none" rtlCol="0">
            <a:spAutoFit/>
          </a:bodyPr>
          <a:lstStyle/>
          <a:p>
            <a:r>
              <a:rPr lang="de-DE" sz="1200" dirty="0" smtClean="0">
                <a:solidFill>
                  <a:schemeClr val="bg1"/>
                </a:solidFill>
              </a:rPr>
              <a:t>Kategorien </a:t>
            </a:r>
            <a:r>
              <a:rPr lang="de-DE" sz="1200" dirty="0">
                <a:solidFill>
                  <a:schemeClr val="bg1"/>
                </a:solidFill>
              </a:rPr>
              <a:t/>
            </a:r>
            <a:br>
              <a:rPr lang="de-DE" sz="1200" dirty="0">
                <a:solidFill>
                  <a:schemeClr val="bg1"/>
                </a:solidFill>
              </a:rPr>
            </a:br>
            <a:r>
              <a:rPr lang="de-DE" sz="1200" dirty="0" smtClean="0">
                <a:solidFill>
                  <a:schemeClr val="bg1"/>
                </a:solidFill>
              </a:rPr>
              <a:t>definieren </a:t>
            </a:r>
            <a:br>
              <a:rPr lang="de-DE" sz="1200" dirty="0" smtClean="0">
                <a:solidFill>
                  <a:schemeClr val="bg1"/>
                </a:solidFill>
              </a:rPr>
            </a:br>
            <a:r>
              <a:rPr lang="de-DE" sz="1200" dirty="0" smtClean="0">
                <a:solidFill>
                  <a:schemeClr val="bg1"/>
                </a:solidFill>
              </a:rPr>
              <a:t>für Ersetzung</a:t>
            </a:r>
          </a:p>
        </p:txBody>
      </p:sp>
      <p:sp>
        <p:nvSpPr>
          <p:cNvPr id="14" name="Textfeld 13"/>
          <p:cNvSpPr txBox="1"/>
          <p:nvPr/>
        </p:nvSpPr>
        <p:spPr>
          <a:xfrm>
            <a:off x="5022459" y="2060775"/>
            <a:ext cx="904607" cy="461665"/>
          </a:xfrm>
          <a:prstGeom prst="rect">
            <a:avLst/>
          </a:prstGeom>
          <a:noFill/>
        </p:spPr>
        <p:txBody>
          <a:bodyPr wrap="none" rtlCol="0">
            <a:spAutoFit/>
          </a:bodyPr>
          <a:lstStyle/>
          <a:p>
            <a:r>
              <a:rPr lang="de-DE" sz="1200" dirty="0" smtClean="0">
                <a:solidFill>
                  <a:schemeClr val="bg1"/>
                </a:solidFill>
              </a:rPr>
              <a:t>Ersetzung</a:t>
            </a:r>
            <a:br>
              <a:rPr lang="de-DE" sz="1200" dirty="0" smtClean="0">
                <a:solidFill>
                  <a:schemeClr val="bg1"/>
                </a:solidFill>
              </a:rPr>
            </a:br>
            <a:r>
              <a:rPr lang="de-DE" sz="1200" dirty="0" smtClean="0">
                <a:solidFill>
                  <a:schemeClr val="bg1"/>
                </a:solidFill>
              </a:rPr>
              <a:t>vornehmen</a:t>
            </a:r>
            <a:endParaRPr lang="de-DE" sz="1200" dirty="0">
              <a:solidFill>
                <a:schemeClr val="bg1"/>
              </a:solidFill>
            </a:endParaRPr>
          </a:p>
        </p:txBody>
      </p:sp>
      <p:sp>
        <p:nvSpPr>
          <p:cNvPr id="15" name="Textfeld 14"/>
          <p:cNvSpPr txBox="1"/>
          <p:nvPr/>
        </p:nvSpPr>
        <p:spPr>
          <a:xfrm>
            <a:off x="6462619" y="2153109"/>
            <a:ext cx="593432" cy="276999"/>
          </a:xfrm>
          <a:prstGeom prst="rect">
            <a:avLst/>
          </a:prstGeom>
          <a:noFill/>
        </p:spPr>
        <p:txBody>
          <a:bodyPr wrap="none" rtlCol="0">
            <a:spAutoFit/>
          </a:bodyPr>
          <a:lstStyle/>
          <a:p>
            <a:r>
              <a:rPr lang="de-DE" sz="1200" dirty="0" smtClean="0">
                <a:solidFill>
                  <a:schemeClr val="bg1"/>
                </a:solidFill>
              </a:rPr>
              <a:t>Export</a:t>
            </a:r>
            <a:endParaRPr lang="de-DE" sz="1200" dirty="0">
              <a:solidFill>
                <a:schemeClr val="bg1"/>
              </a:solidFill>
            </a:endParaRPr>
          </a:p>
        </p:txBody>
      </p:sp>
    </p:spTree>
    <p:extLst>
      <p:ext uri="{BB962C8B-B14F-4D97-AF65-F5344CB8AC3E}">
        <p14:creationId xmlns:p14="http://schemas.microsoft.com/office/powerpoint/2010/main" val="20904109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descr="Uni_Panorama.jpg"/>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0" y="1"/>
            <a:ext cx="9144000" cy="5143499"/>
          </a:xfrm>
          <a:prstGeom prst="rect">
            <a:avLst/>
          </a:prstGeom>
        </p:spPr>
      </p:pic>
      <p:sp>
        <p:nvSpPr>
          <p:cNvPr id="3" name="Freihandform 2"/>
          <p:cNvSpPr/>
          <p:nvPr/>
        </p:nvSpPr>
        <p:spPr>
          <a:xfrm>
            <a:off x="1604449" y="867450"/>
            <a:ext cx="6037737" cy="260829"/>
          </a:xfrm>
          <a:custGeom>
            <a:avLst/>
            <a:gdLst>
              <a:gd name="connsiteX0" fmla="*/ 0 w 8460940"/>
              <a:gd name="connsiteY0" fmla="*/ 37055 h 222325"/>
              <a:gd name="connsiteX1" fmla="*/ 37055 w 8460940"/>
              <a:gd name="connsiteY1" fmla="*/ 0 h 222325"/>
              <a:gd name="connsiteX2" fmla="*/ 8423885 w 8460940"/>
              <a:gd name="connsiteY2" fmla="*/ 0 h 222325"/>
              <a:gd name="connsiteX3" fmla="*/ 8460940 w 8460940"/>
              <a:gd name="connsiteY3" fmla="*/ 37055 h 222325"/>
              <a:gd name="connsiteX4" fmla="*/ 8460940 w 8460940"/>
              <a:gd name="connsiteY4" fmla="*/ 185270 h 222325"/>
              <a:gd name="connsiteX5" fmla="*/ 8423885 w 8460940"/>
              <a:gd name="connsiteY5" fmla="*/ 222325 h 222325"/>
              <a:gd name="connsiteX6" fmla="*/ 37055 w 8460940"/>
              <a:gd name="connsiteY6" fmla="*/ 222325 h 222325"/>
              <a:gd name="connsiteX7" fmla="*/ 0 w 8460940"/>
              <a:gd name="connsiteY7" fmla="*/ 185270 h 222325"/>
              <a:gd name="connsiteX8" fmla="*/ 0 w 8460940"/>
              <a:gd name="connsiteY8" fmla="*/ 37055 h 22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60940" h="222325">
                <a:moveTo>
                  <a:pt x="0" y="37055"/>
                </a:moveTo>
                <a:cubicBezTo>
                  <a:pt x="0" y="16590"/>
                  <a:pt x="16590" y="0"/>
                  <a:pt x="37055" y="0"/>
                </a:cubicBezTo>
                <a:lnTo>
                  <a:pt x="8423885" y="0"/>
                </a:lnTo>
                <a:cubicBezTo>
                  <a:pt x="8444350" y="0"/>
                  <a:pt x="8460940" y="16590"/>
                  <a:pt x="8460940" y="37055"/>
                </a:cubicBezTo>
                <a:lnTo>
                  <a:pt x="8460940" y="185270"/>
                </a:lnTo>
                <a:cubicBezTo>
                  <a:pt x="8460940" y="205735"/>
                  <a:pt x="8444350" y="222325"/>
                  <a:pt x="8423885" y="222325"/>
                </a:cubicBezTo>
                <a:lnTo>
                  <a:pt x="37055" y="222325"/>
                </a:lnTo>
                <a:cubicBezTo>
                  <a:pt x="16590" y="222325"/>
                  <a:pt x="0" y="205735"/>
                  <a:pt x="0" y="185270"/>
                </a:cubicBezTo>
                <a:lnTo>
                  <a:pt x="0" y="37055"/>
                </a:lnTo>
                <a:close/>
              </a:path>
            </a:pathLst>
          </a:custGeom>
          <a:noFill/>
          <a:scene3d>
            <a:camera prst="orthographicFront"/>
            <a:lightRig rig="chilly" dir="t"/>
          </a:scene3d>
          <a:sp3d prstMaterial="matte">
            <a:bevelT w="127000" h="25400" prst="softRound"/>
          </a:sp3d>
        </p:spPr>
        <p:style>
          <a:lnRef idx="0">
            <a:schemeClr val="dk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4193" tIns="64193" rIns="64193" bIns="64193" numCol="1" spcCol="1270" anchor="ctr" anchorCtr="0">
            <a:noAutofit/>
          </a:bodyPr>
          <a:lstStyle/>
          <a:p>
            <a:pPr lvl="0" algn="ctr" defTabSz="622300">
              <a:lnSpc>
                <a:spcPct val="90000"/>
              </a:lnSpc>
              <a:spcBef>
                <a:spcPct val="0"/>
              </a:spcBef>
              <a:spcAft>
                <a:spcPct val="35000"/>
              </a:spcAft>
            </a:pPr>
            <a:r>
              <a:rPr lang="de-DE" sz="2800" dirty="0" smtClean="0">
                <a:solidFill>
                  <a:schemeClr val="bg1"/>
                </a:solidFill>
                <a:latin typeface="Arial"/>
                <a:cs typeface="Arial"/>
              </a:rPr>
              <a:t>Vielen Dank für Ihre Aufmerksamkeit!</a:t>
            </a:r>
            <a:endParaRPr lang="de-DE" sz="2800" dirty="0">
              <a:solidFill>
                <a:schemeClr val="bg1"/>
              </a:solidFill>
              <a:latin typeface="Arial"/>
              <a:cs typeface="Arial"/>
            </a:endParaRPr>
          </a:p>
        </p:txBody>
      </p:sp>
      <p:sp>
        <p:nvSpPr>
          <p:cNvPr id="6" name="Rechteck 5"/>
          <p:cNvSpPr/>
          <p:nvPr/>
        </p:nvSpPr>
        <p:spPr>
          <a:xfrm>
            <a:off x="7416316" y="4299942"/>
            <a:ext cx="1727684" cy="540060"/>
          </a:xfrm>
          <a:prstGeom prst="rect">
            <a:avLst/>
          </a:prstGeom>
          <a:solidFill>
            <a:srgbClr val="89BA17"/>
          </a:solidFill>
          <a:ln>
            <a:noFill/>
          </a:ln>
          <a:effectLst>
            <a:outerShdw blurRad="136525" dist="63500" dir="2400000" rotWithShape="0">
              <a:srgbClr val="000000">
                <a:alpha val="42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pic>
        <p:nvPicPr>
          <p:cNvPr id="7" name="Bild 7" descr="BUW_Logo-weiss.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34018" y="4363291"/>
            <a:ext cx="1146086" cy="417590"/>
          </a:xfrm>
          <a:prstGeom prst="rect">
            <a:avLst/>
          </a:prstGeom>
        </p:spPr>
      </p:pic>
    </p:spTree>
    <p:extLst>
      <p:ext uri="{BB962C8B-B14F-4D97-AF65-F5344CB8AC3E}">
        <p14:creationId xmlns:p14="http://schemas.microsoft.com/office/powerpoint/2010/main" val="30779832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Vorbemerkung</a:t>
            </a:r>
            <a:endParaRPr lang="de-DE" dirty="0"/>
          </a:p>
        </p:txBody>
      </p:sp>
      <p:sp>
        <p:nvSpPr>
          <p:cNvPr id="3" name="Textfeld 2"/>
          <p:cNvSpPr txBox="1"/>
          <p:nvPr/>
        </p:nvSpPr>
        <p:spPr>
          <a:xfrm>
            <a:off x="971600" y="1563638"/>
            <a:ext cx="7128792" cy="954107"/>
          </a:xfrm>
          <a:prstGeom prst="rect">
            <a:avLst/>
          </a:prstGeom>
          <a:noFill/>
        </p:spPr>
        <p:txBody>
          <a:bodyPr wrap="square" rtlCol="0">
            <a:spAutoFit/>
          </a:bodyPr>
          <a:lstStyle/>
          <a:p>
            <a:r>
              <a:rPr lang="de-DE" sz="2800" dirty="0" smtClean="0"/>
              <a:t>Alles Folgende ist nur relevant, wenn aus Daten auf eine Person geschlossen werden kann.</a:t>
            </a:r>
            <a:endParaRPr lang="de-DE" sz="2800" dirty="0"/>
          </a:p>
        </p:txBody>
      </p:sp>
    </p:spTree>
    <p:extLst>
      <p:ext uri="{BB962C8B-B14F-4D97-AF65-F5344CB8AC3E}">
        <p14:creationId xmlns:p14="http://schemas.microsoft.com/office/powerpoint/2010/main" val="373497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3888" y="1282304"/>
            <a:ext cx="8196584" cy="2139553"/>
          </a:xfrm>
        </p:spPr>
        <p:txBody>
          <a:bodyPr/>
          <a:lstStyle/>
          <a:p>
            <a:r>
              <a:rPr lang="de-DE" dirty="0" smtClean="0"/>
              <a:t>Welches Recht gilt?</a:t>
            </a:r>
            <a:endParaRPr lang="de-DE" dirty="0"/>
          </a:p>
        </p:txBody>
      </p:sp>
      <p:sp>
        <p:nvSpPr>
          <p:cNvPr id="6" name="Foliennummernplatzhalter 5"/>
          <p:cNvSpPr>
            <a:spLocks noGrp="1"/>
          </p:cNvSpPr>
          <p:nvPr>
            <p:ph type="sldNum" sz="quarter" idx="12"/>
          </p:nvPr>
        </p:nvSpPr>
        <p:spPr>
          <a:xfrm>
            <a:off x="6948264" y="4619626"/>
            <a:ext cx="576064" cy="273844"/>
          </a:xfrm>
        </p:spPr>
        <p:txBody>
          <a:bodyPr/>
          <a:lstStyle/>
          <a:p>
            <a:fld id="{9093CACB-378E-1242-8103-1B978FAF62D9}" type="slidenum">
              <a:rPr lang="de-DE" sz="1400" smtClean="0">
                <a:solidFill>
                  <a:prstClr val="black"/>
                </a:solidFill>
              </a:rPr>
              <a:pPr/>
              <a:t>5</a:t>
            </a:fld>
            <a:endParaRPr lang="de-DE" sz="1400" dirty="0">
              <a:solidFill>
                <a:prstClr val="black"/>
              </a:solidFill>
            </a:endParaRPr>
          </a:p>
        </p:txBody>
      </p:sp>
    </p:spTree>
    <p:extLst>
      <p:ext uri="{BB962C8B-B14F-4D97-AF65-F5344CB8AC3E}">
        <p14:creationId xmlns:p14="http://schemas.microsoft.com/office/powerpoint/2010/main" val="25883334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sz="2000" dirty="0" smtClean="0"/>
              <a:t>Was sind personenbezogene Daten? </a:t>
            </a:r>
            <a:endParaRPr lang="de-DE" sz="2000" dirty="0"/>
          </a:p>
        </p:txBody>
      </p:sp>
      <p:grpSp>
        <p:nvGrpSpPr>
          <p:cNvPr id="8" name="Gruppieren 7"/>
          <p:cNvGrpSpPr/>
          <p:nvPr/>
        </p:nvGrpSpPr>
        <p:grpSpPr>
          <a:xfrm>
            <a:off x="323529" y="1186237"/>
            <a:ext cx="8610438" cy="864096"/>
            <a:chOff x="323529" y="771550"/>
            <a:chExt cx="8610438" cy="864096"/>
          </a:xfrm>
        </p:grpSpPr>
        <p:sp>
          <p:nvSpPr>
            <p:cNvPr id="6" name="Abgerundetes Rechteck 5"/>
            <p:cNvSpPr/>
            <p:nvPr/>
          </p:nvSpPr>
          <p:spPr>
            <a:xfrm>
              <a:off x="323529" y="771550"/>
              <a:ext cx="8610438" cy="864096"/>
            </a:xfrm>
            <a:prstGeom prst="roundRect">
              <a:avLst>
                <a:gd name="adj" fmla="val 50000"/>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p:cNvSpPr txBox="1"/>
            <p:nvPr/>
          </p:nvSpPr>
          <p:spPr>
            <a:xfrm>
              <a:off x="683568" y="855752"/>
              <a:ext cx="8250399" cy="707886"/>
            </a:xfrm>
            <a:prstGeom prst="rect">
              <a:avLst/>
            </a:prstGeom>
            <a:noFill/>
          </p:spPr>
          <p:txBody>
            <a:bodyPr wrap="square" rtlCol="0">
              <a:spAutoFit/>
            </a:bodyPr>
            <a:lstStyle/>
            <a:p>
              <a:pPr>
                <a:spcAft>
                  <a:spcPts val="600"/>
                </a:spcAft>
              </a:pPr>
              <a:r>
                <a:rPr lang="de-DE" sz="2000" dirty="0"/>
                <a:t>A</a:t>
              </a:r>
              <a:r>
                <a:rPr lang="de-DE" sz="2000" dirty="0" smtClean="0"/>
                <a:t>lle </a:t>
              </a:r>
              <a:r>
                <a:rPr lang="de-DE" sz="2000" dirty="0"/>
                <a:t>Informationen, die sich auf eine </a:t>
              </a:r>
              <a:r>
                <a:rPr lang="de-DE" sz="2000" dirty="0">
                  <a:solidFill>
                    <a:srgbClr val="FF0000"/>
                  </a:solidFill>
                </a:rPr>
                <a:t>identifizierte</a:t>
              </a:r>
              <a:r>
                <a:rPr lang="de-DE" sz="2000" dirty="0"/>
                <a:t> oder </a:t>
              </a:r>
              <a:r>
                <a:rPr lang="de-DE" sz="2000" dirty="0">
                  <a:solidFill>
                    <a:srgbClr val="FF0000"/>
                  </a:solidFill>
                </a:rPr>
                <a:t>identifizierbare</a:t>
              </a:r>
              <a:r>
                <a:rPr lang="de-DE" sz="2000" dirty="0"/>
                <a:t> natürliche Person (im Folgenden „betroffene Person“) </a:t>
              </a:r>
              <a:r>
                <a:rPr lang="de-DE" sz="2000" dirty="0" smtClean="0"/>
                <a:t>beziehen </a:t>
              </a:r>
            </a:p>
          </p:txBody>
        </p:sp>
      </p:grpSp>
      <p:grpSp>
        <p:nvGrpSpPr>
          <p:cNvPr id="9" name="Gruppieren 8"/>
          <p:cNvGrpSpPr/>
          <p:nvPr/>
        </p:nvGrpSpPr>
        <p:grpSpPr>
          <a:xfrm>
            <a:off x="323529" y="2085055"/>
            <a:ext cx="8610438" cy="2376264"/>
            <a:chOff x="323529" y="1995686"/>
            <a:chExt cx="8610438" cy="2376264"/>
          </a:xfrm>
        </p:grpSpPr>
        <p:sp>
          <p:nvSpPr>
            <p:cNvPr id="7" name="Abgerundetes Rechteck 6"/>
            <p:cNvSpPr/>
            <p:nvPr/>
          </p:nvSpPr>
          <p:spPr>
            <a:xfrm>
              <a:off x="323529" y="1995686"/>
              <a:ext cx="8610438" cy="2376264"/>
            </a:xfrm>
            <a:prstGeom prst="roundRect">
              <a:avLst>
                <a:gd name="adj" fmla="val 16906"/>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p:cNvSpPr txBox="1"/>
            <p:nvPr/>
          </p:nvSpPr>
          <p:spPr>
            <a:xfrm>
              <a:off x="683569" y="2067694"/>
              <a:ext cx="7992888" cy="2246769"/>
            </a:xfrm>
            <a:prstGeom prst="rect">
              <a:avLst/>
            </a:prstGeom>
            <a:noFill/>
          </p:spPr>
          <p:txBody>
            <a:bodyPr wrap="square" rtlCol="0">
              <a:spAutoFit/>
            </a:bodyPr>
            <a:lstStyle/>
            <a:p>
              <a:r>
                <a:rPr lang="de-DE" sz="2000" dirty="0" smtClean="0"/>
                <a:t>Als </a:t>
              </a:r>
              <a:r>
                <a:rPr lang="de-DE" sz="2000" dirty="0">
                  <a:solidFill>
                    <a:srgbClr val="FF0000"/>
                  </a:solidFill>
                </a:rPr>
                <a:t>identifizierbar</a:t>
              </a:r>
              <a:r>
                <a:rPr lang="de-DE" sz="2000" dirty="0"/>
                <a:t> wird eine natürliche Person angesehen, die direkt oder indirekt, insbesondere mittels Zuordnung zu einer Kennung wie einem Namen, zu einer Kennnummer, zu Standortdaten, zu einer Online-Kennung oder zu einem oder mehreren besonderen Merkmalen identifiziert werden kann, die Ausdruck der physischen, physiologischen, genetischen, psychischen, wirtschaftlichen, kulturellen oder sozialen Identität dieser natürlichen Person </a:t>
              </a:r>
              <a:r>
                <a:rPr lang="de-DE" sz="2000" dirty="0" smtClean="0"/>
                <a:t>sind.</a:t>
              </a:r>
              <a:endParaRPr lang="de-DE" sz="2000" dirty="0"/>
            </a:p>
          </p:txBody>
        </p:sp>
      </p:grpSp>
      <p:sp>
        <p:nvSpPr>
          <p:cNvPr id="10" name="Textfeld 9"/>
          <p:cNvSpPr txBox="1"/>
          <p:nvPr/>
        </p:nvSpPr>
        <p:spPr>
          <a:xfrm>
            <a:off x="683568" y="699542"/>
            <a:ext cx="4120808" cy="400110"/>
          </a:xfrm>
          <a:prstGeom prst="rect">
            <a:avLst/>
          </a:prstGeom>
          <a:noFill/>
        </p:spPr>
        <p:txBody>
          <a:bodyPr wrap="none" rtlCol="0">
            <a:spAutoFit/>
          </a:bodyPr>
          <a:lstStyle/>
          <a:p>
            <a:r>
              <a:rPr lang="de-DE" sz="2000" dirty="0"/>
              <a:t>Art. 4 </a:t>
            </a:r>
            <a:r>
              <a:rPr lang="de-DE" sz="2000" dirty="0" smtClean="0"/>
              <a:t>Datenschutz-Grundverordnung:</a:t>
            </a:r>
            <a:endParaRPr lang="de-DE" sz="2000" dirty="0"/>
          </a:p>
        </p:txBody>
      </p:sp>
    </p:spTree>
    <p:extLst>
      <p:ext uri="{BB962C8B-B14F-4D97-AF65-F5344CB8AC3E}">
        <p14:creationId xmlns:p14="http://schemas.microsoft.com/office/powerpoint/2010/main" val="7095523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p:cNvGrpSpPr/>
          <p:nvPr/>
        </p:nvGrpSpPr>
        <p:grpSpPr>
          <a:xfrm>
            <a:off x="29709" y="195486"/>
            <a:ext cx="9118148" cy="4234588"/>
            <a:chOff x="39612" y="260647"/>
            <a:chExt cx="12157529" cy="5646118"/>
          </a:xfrm>
        </p:grpSpPr>
        <p:sp>
          <p:nvSpPr>
            <p:cNvPr id="37" name="Textfeld 36"/>
            <p:cNvSpPr txBox="1"/>
            <p:nvPr/>
          </p:nvSpPr>
          <p:spPr>
            <a:xfrm>
              <a:off x="39612" y="260647"/>
              <a:ext cx="3295176" cy="430887"/>
            </a:xfrm>
            <a:prstGeom prst="rect">
              <a:avLst/>
            </a:prstGeom>
            <a:solidFill>
              <a:schemeClr val="accent1">
                <a:lumMod val="20000"/>
                <a:lumOff val="80000"/>
              </a:schemeClr>
            </a:solidFill>
            <a:ln w="12700">
              <a:solidFill>
                <a:sysClr val="windowText" lastClr="000000"/>
              </a:solidFill>
            </a:ln>
          </p:spPr>
          <p:txBody>
            <a:bodyPr wrap="none" rtlCol="0">
              <a:spAutoFit/>
            </a:bodyPr>
            <a:lstStyle/>
            <a:p>
              <a:pPr defTabSz="342900">
                <a:defRPr/>
              </a:pPr>
              <a:r>
                <a:rPr lang="de-DE" sz="1500" dirty="0">
                  <a:solidFill>
                    <a:prstClr val="black"/>
                  </a:solidFill>
                  <a:latin typeface="Calibri"/>
                </a:rPr>
                <a:t>EU-Grundrechtecharta, Art. 8</a:t>
              </a:r>
            </a:p>
          </p:txBody>
        </p:sp>
        <p:sp>
          <p:nvSpPr>
            <p:cNvPr id="38" name="Textfeld 37"/>
            <p:cNvSpPr txBox="1"/>
            <p:nvPr/>
          </p:nvSpPr>
          <p:spPr>
            <a:xfrm>
              <a:off x="41105" y="936264"/>
              <a:ext cx="3906367" cy="738664"/>
            </a:xfrm>
            <a:prstGeom prst="rect">
              <a:avLst/>
            </a:prstGeom>
            <a:solidFill>
              <a:schemeClr val="accent1">
                <a:lumMod val="20000"/>
                <a:lumOff val="80000"/>
              </a:schemeClr>
            </a:solidFill>
            <a:ln w="12700">
              <a:solidFill>
                <a:sysClr val="windowText" lastClr="000000"/>
              </a:solidFill>
            </a:ln>
          </p:spPr>
          <p:txBody>
            <a:bodyPr wrap="none" rtlCol="0">
              <a:spAutoFit/>
            </a:bodyPr>
            <a:lstStyle/>
            <a:p>
              <a:pPr defTabSz="342900">
                <a:defRPr/>
              </a:pPr>
              <a:r>
                <a:rPr lang="de-DE" sz="1500" dirty="0">
                  <a:solidFill>
                    <a:prstClr val="black"/>
                  </a:solidFill>
                  <a:latin typeface="Calibri"/>
                </a:rPr>
                <a:t>Datenschutz-Grundverordnung</a:t>
              </a:r>
            </a:p>
            <a:p>
              <a:pPr defTabSz="342900">
                <a:defRPr/>
              </a:pPr>
              <a:r>
                <a:rPr lang="de-DE" sz="1500" dirty="0">
                  <a:solidFill>
                    <a:prstClr val="black"/>
                  </a:solidFill>
                  <a:latin typeface="Calibri"/>
                </a:rPr>
                <a:t>DSGVO, Verordnung (EU) 2016/679</a:t>
              </a:r>
            </a:p>
          </p:txBody>
        </p:sp>
        <p:sp>
          <p:nvSpPr>
            <p:cNvPr id="39" name="Textfeld 38"/>
            <p:cNvSpPr txBox="1"/>
            <p:nvPr/>
          </p:nvSpPr>
          <p:spPr>
            <a:xfrm>
              <a:off x="4640563" y="1988840"/>
              <a:ext cx="3609453" cy="738664"/>
            </a:xfrm>
            <a:prstGeom prst="rect">
              <a:avLst/>
            </a:prstGeom>
            <a:solidFill>
              <a:schemeClr val="accent1">
                <a:lumMod val="20000"/>
                <a:lumOff val="80000"/>
              </a:schemeClr>
            </a:solidFill>
            <a:ln w="12700">
              <a:solidFill>
                <a:sysClr val="windowText" lastClr="000000"/>
              </a:solidFill>
            </a:ln>
          </p:spPr>
          <p:txBody>
            <a:bodyPr wrap="square" rtlCol="0">
              <a:spAutoFit/>
            </a:bodyPr>
            <a:lstStyle/>
            <a:p>
              <a:pPr defTabSz="342900"/>
              <a:r>
                <a:rPr lang="de-DE" sz="1500" dirty="0">
                  <a:solidFill>
                    <a:prstClr val="black"/>
                  </a:solidFill>
                  <a:latin typeface="Calibri"/>
                </a:rPr>
                <a:t>Bundesdatenschutzgesetz (neu)</a:t>
              </a:r>
            </a:p>
            <a:p>
              <a:pPr defTabSz="342900">
                <a:defRPr/>
              </a:pPr>
              <a:r>
                <a:rPr lang="de-DE" sz="1500" dirty="0">
                  <a:solidFill>
                    <a:prstClr val="black"/>
                  </a:solidFill>
                  <a:latin typeface="Calibri"/>
                </a:rPr>
                <a:t>BDSG</a:t>
              </a:r>
            </a:p>
          </p:txBody>
        </p:sp>
        <p:sp>
          <p:nvSpPr>
            <p:cNvPr id="40" name="Textfeld 39"/>
            <p:cNvSpPr txBox="1"/>
            <p:nvPr/>
          </p:nvSpPr>
          <p:spPr>
            <a:xfrm>
              <a:off x="5189905" y="3803349"/>
              <a:ext cx="2505900" cy="1046440"/>
            </a:xfrm>
            <a:prstGeom prst="rect">
              <a:avLst/>
            </a:prstGeom>
            <a:solidFill>
              <a:schemeClr val="accent1">
                <a:lumMod val="20000"/>
                <a:lumOff val="80000"/>
              </a:schemeClr>
            </a:solidFill>
            <a:ln w="12700">
              <a:solidFill>
                <a:sysClr val="windowText" lastClr="000000"/>
              </a:solidFill>
            </a:ln>
          </p:spPr>
          <p:txBody>
            <a:bodyPr wrap="none" rtlCol="0">
              <a:spAutoFit/>
            </a:bodyPr>
            <a:lstStyle/>
            <a:p>
              <a:pPr defTabSz="342900">
                <a:defRPr/>
              </a:pPr>
              <a:r>
                <a:rPr lang="de-DE" sz="1500" dirty="0">
                  <a:solidFill>
                    <a:prstClr val="black"/>
                  </a:solidFill>
                  <a:latin typeface="Calibri"/>
                </a:rPr>
                <a:t>Datenschutzgesetz</a:t>
              </a:r>
            </a:p>
            <a:p>
              <a:pPr defTabSz="342900">
                <a:defRPr/>
              </a:pPr>
              <a:r>
                <a:rPr lang="de-DE" sz="1500" dirty="0">
                  <a:solidFill>
                    <a:prstClr val="black"/>
                  </a:solidFill>
                  <a:latin typeface="Calibri"/>
                </a:rPr>
                <a:t>Nordrhein-Westfalen,</a:t>
              </a:r>
            </a:p>
            <a:p>
              <a:pPr defTabSz="342900">
                <a:defRPr/>
              </a:pPr>
              <a:r>
                <a:rPr lang="de-DE" sz="1500" dirty="0">
                  <a:solidFill>
                    <a:prstClr val="black"/>
                  </a:solidFill>
                  <a:latin typeface="Calibri"/>
                </a:rPr>
                <a:t>DSG NRW, § 17</a:t>
              </a:r>
            </a:p>
          </p:txBody>
        </p:sp>
        <p:sp>
          <p:nvSpPr>
            <p:cNvPr id="41" name="Textfeld 40"/>
            <p:cNvSpPr txBox="1"/>
            <p:nvPr/>
          </p:nvSpPr>
          <p:spPr>
            <a:xfrm>
              <a:off x="8004358" y="3332989"/>
              <a:ext cx="3472916" cy="598589"/>
            </a:xfrm>
            <a:prstGeom prst="rect">
              <a:avLst/>
            </a:prstGeom>
            <a:solidFill>
              <a:schemeClr val="accent1">
                <a:lumMod val="20000"/>
                <a:lumOff val="80000"/>
              </a:schemeClr>
            </a:solidFill>
            <a:ln w="12700">
              <a:solidFill>
                <a:sysClr val="windowText" lastClr="000000"/>
              </a:solidFill>
            </a:ln>
          </p:spPr>
          <p:txBody>
            <a:bodyPr wrap="none" tIns="108000" bIns="108000" rtlCol="0">
              <a:spAutoFit/>
            </a:bodyPr>
            <a:lstStyle/>
            <a:p>
              <a:pPr defTabSz="342900">
                <a:defRPr/>
              </a:pPr>
              <a:r>
                <a:rPr lang="de-DE" sz="1500" dirty="0" err="1">
                  <a:solidFill>
                    <a:prstClr val="black"/>
                  </a:solidFill>
                  <a:latin typeface="Calibri"/>
                </a:rPr>
                <a:t>Beisp</a:t>
              </a:r>
              <a:r>
                <a:rPr lang="de-DE" sz="1500" dirty="0">
                  <a:solidFill>
                    <a:prstClr val="black"/>
                  </a:solidFill>
                  <a:latin typeface="Calibri"/>
                </a:rPr>
                <a:t>.: Schulgesetz NRW, § 120</a:t>
              </a:r>
            </a:p>
          </p:txBody>
        </p:sp>
        <p:sp>
          <p:nvSpPr>
            <p:cNvPr id="42" name="Textfeld 41"/>
            <p:cNvSpPr txBox="1"/>
            <p:nvPr/>
          </p:nvSpPr>
          <p:spPr>
            <a:xfrm>
              <a:off x="3898203" y="932722"/>
              <a:ext cx="4168549" cy="369332"/>
            </a:xfrm>
            <a:prstGeom prst="rect">
              <a:avLst/>
            </a:prstGeom>
            <a:noFill/>
          </p:spPr>
          <p:txBody>
            <a:bodyPr wrap="square" rtlCol="0">
              <a:spAutoFit/>
            </a:bodyPr>
            <a:lstStyle/>
            <a:p>
              <a:pPr defTabSz="342900"/>
              <a:r>
                <a:rPr lang="de-DE" sz="1200" dirty="0">
                  <a:solidFill>
                    <a:prstClr val="black"/>
                  </a:solidFill>
                  <a:latin typeface="Calibri"/>
                </a:rPr>
                <a:t>Forschung: Öffnungsklauseln in </a:t>
              </a:r>
              <a:r>
                <a:rPr lang="de-DE" sz="1200" dirty="0" err="1">
                  <a:solidFill>
                    <a:prstClr val="black"/>
                  </a:solidFill>
                  <a:latin typeface="Calibri"/>
                </a:rPr>
                <a:t>Artt</a:t>
              </a:r>
              <a:r>
                <a:rPr lang="de-DE" sz="1200" dirty="0">
                  <a:solidFill>
                    <a:prstClr val="black"/>
                  </a:solidFill>
                  <a:latin typeface="Calibri"/>
                </a:rPr>
                <a:t>. 6, 9, 89</a:t>
              </a:r>
            </a:p>
          </p:txBody>
        </p:sp>
        <p:cxnSp>
          <p:nvCxnSpPr>
            <p:cNvPr id="43" name="Gewinkelte Verbindung 42"/>
            <p:cNvCxnSpPr>
              <a:stCxn id="38" idx="3"/>
              <a:endCxn id="39" idx="0"/>
            </p:cNvCxnSpPr>
            <p:nvPr/>
          </p:nvCxnSpPr>
          <p:spPr>
            <a:xfrm>
              <a:off x="3947473" y="1305596"/>
              <a:ext cx="2497817" cy="683244"/>
            </a:xfrm>
            <a:prstGeom prst="bentConnector2">
              <a:avLst/>
            </a:prstGeom>
            <a:noFill/>
            <a:ln w="19050" cap="flat" cmpd="sng" algn="ctr">
              <a:solidFill>
                <a:sysClr val="windowText" lastClr="000000"/>
              </a:solidFill>
              <a:prstDash val="solid"/>
              <a:tailEnd type="triangle"/>
            </a:ln>
            <a:effectLst/>
          </p:spPr>
        </p:cxnSp>
        <p:cxnSp>
          <p:nvCxnSpPr>
            <p:cNvPr id="44" name="Gewinkelte Verbindung 43"/>
            <p:cNvCxnSpPr>
              <a:stCxn id="39" idx="2"/>
              <a:endCxn id="40" idx="0"/>
            </p:cNvCxnSpPr>
            <p:nvPr/>
          </p:nvCxnSpPr>
          <p:spPr>
            <a:xfrm rot="5400000">
              <a:off x="5906150" y="3264209"/>
              <a:ext cx="1075845" cy="2435"/>
            </a:xfrm>
            <a:prstGeom prst="bentConnector3">
              <a:avLst>
                <a:gd name="adj1" fmla="val 50000"/>
              </a:avLst>
            </a:prstGeom>
            <a:noFill/>
            <a:ln w="19050" cap="flat" cmpd="sng" algn="ctr">
              <a:solidFill>
                <a:sysClr val="windowText" lastClr="000000"/>
              </a:solidFill>
              <a:prstDash val="solid"/>
              <a:tailEnd type="triangle"/>
            </a:ln>
            <a:effectLst/>
          </p:spPr>
        </p:cxnSp>
        <p:cxnSp>
          <p:nvCxnSpPr>
            <p:cNvPr id="45" name="Gewinkelte Verbindung 44"/>
            <p:cNvCxnSpPr>
              <a:stCxn id="40" idx="3"/>
              <a:endCxn id="41" idx="2"/>
            </p:cNvCxnSpPr>
            <p:nvPr/>
          </p:nvCxnSpPr>
          <p:spPr>
            <a:xfrm flipV="1">
              <a:off x="7695804" y="3931579"/>
              <a:ext cx="2045012" cy="394991"/>
            </a:xfrm>
            <a:prstGeom prst="bentConnector2">
              <a:avLst/>
            </a:prstGeom>
            <a:noFill/>
            <a:ln w="19050" cap="flat" cmpd="sng" algn="ctr">
              <a:solidFill>
                <a:sysClr val="windowText" lastClr="000000"/>
              </a:solidFill>
              <a:prstDash val="solid"/>
              <a:tailEnd type="triangle"/>
            </a:ln>
            <a:effectLst/>
          </p:spPr>
        </p:cxnSp>
        <p:sp>
          <p:nvSpPr>
            <p:cNvPr id="46" name="Textfeld 45"/>
            <p:cNvSpPr txBox="1"/>
            <p:nvPr/>
          </p:nvSpPr>
          <p:spPr>
            <a:xfrm>
              <a:off x="4217567" y="2731149"/>
              <a:ext cx="2358484" cy="369332"/>
            </a:xfrm>
            <a:prstGeom prst="rect">
              <a:avLst/>
            </a:prstGeom>
            <a:noFill/>
          </p:spPr>
          <p:txBody>
            <a:bodyPr wrap="square" rtlCol="0">
              <a:spAutoFit/>
            </a:bodyPr>
            <a:lstStyle/>
            <a:p>
              <a:pPr defTabSz="342900"/>
              <a:r>
                <a:rPr lang="de-DE" sz="1200" dirty="0">
                  <a:solidFill>
                    <a:prstClr val="black"/>
                  </a:solidFill>
                  <a:latin typeface="Calibri"/>
                </a:rPr>
                <a:t>§ 1, Anwendungsbereich</a:t>
              </a:r>
            </a:p>
          </p:txBody>
        </p:sp>
        <p:sp>
          <p:nvSpPr>
            <p:cNvPr id="47" name="Textfeld 46"/>
            <p:cNvSpPr txBox="1"/>
            <p:nvPr/>
          </p:nvSpPr>
          <p:spPr>
            <a:xfrm>
              <a:off x="7690404" y="4406244"/>
              <a:ext cx="2304254" cy="369332"/>
            </a:xfrm>
            <a:prstGeom prst="rect">
              <a:avLst/>
            </a:prstGeom>
            <a:noFill/>
          </p:spPr>
          <p:txBody>
            <a:bodyPr wrap="square" rtlCol="0">
              <a:spAutoFit/>
            </a:bodyPr>
            <a:lstStyle/>
            <a:p>
              <a:pPr defTabSz="342900"/>
              <a:r>
                <a:rPr lang="de-DE" sz="1200" dirty="0">
                  <a:solidFill>
                    <a:prstClr val="black"/>
                  </a:solidFill>
                  <a:latin typeface="Calibri"/>
                </a:rPr>
                <a:t>§ 5, Anwendungsbereich</a:t>
              </a:r>
            </a:p>
          </p:txBody>
        </p:sp>
        <p:sp>
          <p:nvSpPr>
            <p:cNvPr id="52" name="Textfeld 51"/>
            <p:cNvSpPr txBox="1"/>
            <p:nvPr/>
          </p:nvSpPr>
          <p:spPr>
            <a:xfrm>
              <a:off x="153188" y="5349213"/>
              <a:ext cx="3682203" cy="557552"/>
            </a:xfrm>
            <a:prstGeom prst="rect">
              <a:avLst/>
            </a:prstGeom>
            <a:solidFill>
              <a:schemeClr val="accent3">
                <a:lumMod val="60000"/>
                <a:lumOff val="40000"/>
              </a:schemeClr>
            </a:solidFill>
            <a:ln w="15875">
              <a:solidFill>
                <a:schemeClr val="tx1"/>
              </a:solidFill>
            </a:ln>
          </p:spPr>
          <p:txBody>
            <a:bodyPr wrap="none" tIns="108000" bIns="108000" rtlCol="0">
              <a:spAutoFit/>
            </a:bodyPr>
            <a:lstStyle/>
            <a:p>
              <a:pPr defTabSz="342900"/>
              <a:r>
                <a:rPr lang="de-DE" sz="1300" kern="1200" dirty="0" smtClean="0">
                  <a:solidFill>
                    <a:prstClr val="black"/>
                  </a:solidFill>
                  <a:latin typeface="Calibri"/>
                </a:rPr>
                <a:t>Datenschutzerklärung der Hochschule</a:t>
              </a:r>
              <a:endParaRPr lang="de-DE" sz="1300" kern="1200" dirty="0">
                <a:solidFill>
                  <a:prstClr val="black"/>
                </a:solidFill>
                <a:latin typeface="Calibri"/>
              </a:endParaRPr>
            </a:p>
          </p:txBody>
        </p:sp>
        <p:sp>
          <p:nvSpPr>
            <p:cNvPr id="7" name="Rechteck 6"/>
            <p:cNvSpPr/>
            <p:nvPr/>
          </p:nvSpPr>
          <p:spPr>
            <a:xfrm>
              <a:off x="41105" y="4965171"/>
              <a:ext cx="1237861" cy="369332"/>
            </a:xfrm>
            <a:prstGeom prst="rect">
              <a:avLst/>
            </a:prstGeom>
          </p:spPr>
          <p:txBody>
            <a:bodyPr wrap="none">
              <a:spAutoFit/>
            </a:bodyPr>
            <a:lstStyle/>
            <a:p>
              <a:r>
                <a:rPr lang="de-DE" sz="1200" dirty="0">
                  <a:solidFill>
                    <a:prstClr val="black"/>
                  </a:solidFill>
                  <a:latin typeface="Calibri"/>
                </a:rPr>
                <a:t>Webseiten: </a:t>
              </a:r>
              <a:endParaRPr lang="de-DE" sz="1200" dirty="0"/>
            </a:p>
          </p:txBody>
        </p:sp>
        <p:cxnSp>
          <p:nvCxnSpPr>
            <p:cNvPr id="9" name="Gerade Verbindung 8"/>
            <p:cNvCxnSpPr>
              <a:stCxn id="38" idx="2"/>
              <a:endCxn id="52" idx="0"/>
            </p:cNvCxnSpPr>
            <p:nvPr/>
          </p:nvCxnSpPr>
          <p:spPr>
            <a:xfrm>
              <a:off x="1994289" y="1674928"/>
              <a:ext cx="1" cy="3674285"/>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 name="Gerade Verbindung 10"/>
            <p:cNvCxnSpPr/>
            <p:nvPr/>
          </p:nvCxnSpPr>
          <p:spPr>
            <a:xfrm>
              <a:off x="41105" y="1796818"/>
              <a:ext cx="1203155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p:nvCxnSpPr>
          <p:spPr>
            <a:xfrm>
              <a:off x="41105" y="3202849"/>
              <a:ext cx="1203155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Gerade Verbindung 27"/>
            <p:cNvCxnSpPr/>
            <p:nvPr/>
          </p:nvCxnSpPr>
          <p:spPr>
            <a:xfrm>
              <a:off x="41105" y="4965171"/>
              <a:ext cx="12031558"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feld 15"/>
            <p:cNvSpPr txBox="1"/>
            <p:nvPr/>
          </p:nvSpPr>
          <p:spPr>
            <a:xfrm>
              <a:off x="11660242" y="740700"/>
              <a:ext cx="536899" cy="430887"/>
            </a:xfrm>
            <a:prstGeom prst="rect">
              <a:avLst/>
            </a:prstGeom>
            <a:noFill/>
          </p:spPr>
          <p:txBody>
            <a:bodyPr wrap="none" rtlCol="0">
              <a:spAutoFit/>
            </a:bodyPr>
            <a:lstStyle/>
            <a:p>
              <a:r>
                <a:rPr lang="de-DE" sz="1500" dirty="0" smtClean="0">
                  <a:solidFill>
                    <a:schemeClr val="tx2"/>
                  </a:solidFill>
                </a:rPr>
                <a:t>EU</a:t>
              </a:r>
              <a:endParaRPr lang="de-DE" sz="1500" dirty="0">
                <a:solidFill>
                  <a:schemeClr val="tx2"/>
                </a:solidFill>
              </a:endParaRPr>
            </a:p>
          </p:txBody>
        </p:sp>
        <p:sp>
          <p:nvSpPr>
            <p:cNvPr id="34" name="Textfeld 33"/>
            <p:cNvSpPr txBox="1"/>
            <p:nvPr/>
          </p:nvSpPr>
          <p:spPr>
            <a:xfrm>
              <a:off x="8964204" y="2276871"/>
              <a:ext cx="3232937" cy="430887"/>
            </a:xfrm>
            <a:prstGeom prst="rect">
              <a:avLst/>
            </a:prstGeom>
            <a:noFill/>
          </p:spPr>
          <p:txBody>
            <a:bodyPr wrap="none" rtlCol="0">
              <a:spAutoFit/>
            </a:bodyPr>
            <a:lstStyle/>
            <a:p>
              <a:r>
                <a:rPr lang="de-DE" sz="1500" dirty="0" smtClean="0">
                  <a:solidFill>
                    <a:schemeClr val="tx2"/>
                  </a:solidFill>
                </a:rPr>
                <a:t>Bundesrepublik Deutschland</a:t>
              </a:r>
              <a:endParaRPr lang="de-DE" sz="1500" dirty="0">
                <a:solidFill>
                  <a:schemeClr val="tx2"/>
                </a:solidFill>
              </a:endParaRPr>
            </a:p>
          </p:txBody>
        </p:sp>
        <p:sp>
          <p:nvSpPr>
            <p:cNvPr id="35" name="Textfeld 34"/>
            <p:cNvSpPr txBox="1"/>
            <p:nvPr/>
          </p:nvSpPr>
          <p:spPr>
            <a:xfrm>
              <a:off x="10728363" y="4135148"/>
              <a:ext cx="1468778" cy="430887"/>
            </a:xfrm>
            <a:prstGeom prst="rect">
              <a:avLst/>
            </a:prstGeom>
            <a:noFill/>
          </p:spPr>
          <p:txBody>
            <a:bodyPr wrap="none" rtlCol="0">
              <a:spAutoFit/>
            </a:bodyPr>
            <a:lstStyle/>
            <a:p>
              <a:r>
                <a:rPr lang="de-DE" sz="1500" dirty="0" smtClean="0">
                  <a:solidFill>
                    <a:schemeClr val="tx2"/>
                  </a:solidFill>
                </a:rPr>
                <a:t>Bundesland</a:t>
              </a:r>
              <a:endParaRPr lang="de-DE" sz="1500" dirty="0">
                <a:solidFill>
                  <a:schemeClr val="tx2"/>
                </a:solidFill>
              </a:endParaRPr>
            </a:p>
          </p:txBody>
        </p:sp>
        <p:sp>
          <p:nvSpPr>
            <p:cNvPr id="36" name="Textfeld 35"/>
            <p:cNvSpPr txBox="1"/>
            <p:nvPr/>
          </p:nvSpPr>
          <p:spPr>
            <a:xfrm>
              <a:off x="10745461" y="5253202"/>
              <a:ext cx="1451680" cy="430887"/>
            </a:xfrm>
            <a:prstGeom prst="rect">
              <a:avLst/>
            </a:prstGeom>
            <a:noFill/>
          </p:spPr>
          <p:txBody>
            <a:bodyPr wrap="none" rtlCol="0">
              <a:spAutoFit/>
            </a:bodyPr>
            <a:lstStyle/>
            <a:p>
              <a:r>
                <a:rPr lang="de-DE" sz="1500" dirty="0" smtClean="0">
                  <a:solidFill>
                    <a:schemeClr val="accent3"/>
                  </a:solidFill>
                </a:rPr>
                <a:t>Hochschule</a:t>
              </a:r>
              <a:endParaRPr lang="de-DE" sz="1500" dirty="0">
                <a:solidFill>
                  <a:schemeClr val="accent3"/>
                </a:solidFill>
              </a:endParaRPr>
            </a:p>
          </p:txBody>
        </p:sp>
      </p:grpSp>
      <p:sp>
        <p:nvSpPr>
          <p:cNvPr id="29" name="Textfeld 28"/>
          <p:cNvSpPr txBox="1"/>
          <p:nvPr/>
        </p:nvSpPr>
        <p:spPr>
          <a:xfrm>
            <a:off x="2555776" y="123478"/>
            <a:ext cx="2805576" cy="430887"/>
          </a:xfrm>
          <a:prstGeom prst="rect">
            <a:avLst/>
          </a:prstGeom>
          <a:noFill/>
        </p:spPr>
        <p:txBody>
          <a:bodyPr wrap="none" rtlCol="0">
            <a:spAutoFit/>
          </a:bodyPr>
          <a:lstStyle/>
          <a:p>
            <a:r>
              <a:rPr lang="de-DE" sz="1100" dirty="0" smtClean="0">
                <a:solidFill>
                  <a:schemeClr val="tx2"/>
                </a:solidFill>
              </a:rPr>
              <a:t>„Jede </a:t>
            </a:r>
            <a:r>
              <a:rPr lang="de-DE" sz="1100" dirty="0">
                <a:solidFill>
                  <a:schemeClr val="tx2"/>
                </a:solidFill>
              </a:rPr>
              <a:t>Person hat das Recht auf Schutz der </a:t>
            </a:r>
            <a:r>
              <a:rPr lang="de-DE" sz="1100" dirty="0" smtClean="0">
                <a:solidFill>
                  <a:schemeClr val="tx2"/>
                </a:solidFill>
              </a:rPr>
              <a:t>sie </a:t>
            </a:r>
          </a:p>
          <a:p>
            <a:r>
              <a:rPr lang="de-DE" sz="1100" dirty="0" smtClean="0">
                <a:solidFill>
                  <a:schemeClr val="tx2"/>
                </a:solidFill>
              </a:rPr>
              <a:t>betreffenden </a:t>
            </a:r>
            <a:r>
              <a:rPr lang="de-DE" sz="1100" dirty="0">
                <a:solidFill>
                  <a:schemeClr val="tx2"/>
                </a:solidFill>
              </a:rPr>
              <a:t>personenbezogenen Daten</a:t>
            </a:r>
            <a:r>
              <a:rPr lang="de-DE" sz="1100" dirty="0" smtClean="0">
                <a:solidFill>
                  <a:schemeClr val="tx2"/>
                </a:solidFill>
              </a:rPr>
              <a:t>.“ …</a:t>
            </a:r>
            <a:endParaRPr lang="de-DE" sz="1100" dirty="0">
              <a:solidFill>
                <a:schemeClr val="tx2"/>
              </a:solidFill>
            </a:endParaRPr>
          </a:p>
        </p:txBody>
      </p:sp>
    </p:spTree>
    <p:extLst>
      <p:ext uri="{BB962C8B-B14F-4D97-AF65-F5344CB8AC3E}">
        <p14:creationId xmlns:p14="http://schemas.microsoft.com/office/powerpoint/2010/main" val="42871695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3888" y="1282304"/>
            <a:ext cx="8196584" cy="2139553"/>
          </a:xfrm>
        </p:spPr>
        <p:txBody>
          <a:bodyPr/>
          <a:lstStyle/>
          <a:p>
            <a:r>
              <a:rPr lang="de-DE" dirty="0" smtClean="0"/>
              <a:t>Schutz personenbezogener Daten in der Forschung</a:t>
            </a:r>
            <a:endParaRPr lang="de-DE" dirty="0"/>
          </a:p>
        </p:txBody>
      </p:sp>
      <p:sp>
        <p:nvSpPr>
          <p:cNvPr id="6" name="Foliennummernplatzhalter 5"/>
          <p:cNvSpPr>
            <a:spLocks noGrp="1"/>
          </p:cNvSpPr>
          <p:nvPr>
            <p:ph type="sldNum" sz="quarter" idx="12"/>
          </p:nvPr>
        </p:nvSpPr>
        <p:spPr>
          <a:xfrm>
            <a:off x="6948264" y="4619626"/>
            <a:ext cx="576064" cy="273844"/>
          </a:xfrm>
        </p:spPr>
        <p:txBody>
          <a:bodyPr/>
          <a:lstStyle/>
          <a:p>
            <a:fld id="{9093CACB-378E-1242-8103-1B978FAF62D9}" type="slidenum">
              <a:rPr lang="de-DE" sz="1400" smtClean="0">
                <a:solidFill>
                  <a:prstClr val="black"/>
                </a:solidFill>
              </a:rPr>
              <a:pPr/>
              <a:t>8</a:t>
            </a:fld>
            <a:endParaRPr lang="de-DE" sz="1400" dirty="0">
              <a:solidFill>
                <a:prstClr val="black"/>
              </a:solidFill>
            </a:endParaRPr>
          </a:p>
        </p:txBody>
      </p:sp>
    </p:spTree>
    <p:extLst>
      <p:ext uri="{BB962C8B-B14F-4D97-AF65-F5344CB8AC3E}">
        <p14:creationId xmlns:p14="http://schemas.microsoft.com/office/powerpoint/2010/main" val="14643625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sz="2000" dirty="0" smtClean="0"/>
              <a:t>Betroffenenrechte</a:t>
            </a:r>
            <a:endParaRPr lang="de-DE" sz="2000" dirty="0"/>
          </a:p>
        </p:txBody>
      </p:sp>
      <p:sp>
        <p:nvSpPr>
          <p:cNvPr id="7" name="Textfeld 6"/>
          <p:cNvSpPr txBox="1"/>
          <p:nvPr/>
        </p:nvSpPr>
        <p:spPr>
          <a:xfrm>
            <a:off x="467544" y="987574"/>
            <a:ext cx="4104456" cy="2882840"/>
          </a:xfrm>
          <a:prstGeom prst="rect">
            <a:avLst/>
          </a:prstGeom>
          <a:noFill/>
        </p:spPr>
        <p:txBody>
          <a:bodyPr wrap="square" lIns="68580" tIns="34290" rIns="68580" bIns="34290" rtlCol="0">
            <a:spAutoFit/>
          </a:bodyPr>
          <a:lstStyle/>
          <a:p>
            <a:pPr>
              <a:spcAft>
                <a:spcPts val="450"/>
              </a:spcAft>
            </a:pPr>
            <a:r>
              <a:rPr lang="de-DE" dirty="0"/>
              <a:t>Recht auf</a:t>
            </a:r>
          </a:p>
          <a:p>
            <a:pPr marL="214313" indent="-214313">
              <a:spcAft>
                <a:spcPts val="450"/>
              </a:spcAft>
              <a:buFont typeface="Arial" panose="020B0604020202020204" pitchFamily="34" charset="0"/>
              <a:buChar char="•"/>
            </a:pPr>
            <a:r>
              <a:rPr lang="de-DE" dirty="0"/>
              <a:t>Auskunft</a:t>
            </a:r>
          </a:p>
          <a:p>
            <a:pPr marL="214313" indent="-214313">
              <a:spcAft>
                <a:spcPts val="450"/>
              </a:spcAft>
              <a:buFont typeface="Arial" panose="020B0604020202020204" pitchFamily="34" charset="0"/>
              <a:buChar char="•"/>
            </a:pPr>
            <a:r>
              <a:rPr lang="de-DE" dirty="0">
                <a:cs typeface="Arial" panose="020B0604020202020204" pitchFamily="34" charset="0"/>
              </a:rPr>
              <a:t>Berichtigung</a:t>
            </a:r>
          </a:p>
          <a:p>
            <a:pPr marL="214313" indent="-214313">
              <a:spcAft>
                <a:spcPts val="450"/>
              </a:spcAft>
              <a:buFont typeface="Arial" panose="020B0604020202020204" pitchFamily="34" charset="0"/>
              <a:buChar char="•"/>
            </a:pPr>
            <a:r>
              <a:rPr lang="de-DE" dirty="0"/>
              <a:t>Einschränkung der Verarbeitung</a:t>
            </a:r>
          </a:p>
          <a:p>
            <a:pPr marL="214313" indent="-214313">
              <a:spcAft>
                <a:spcPts val="450"/>
              </a:spcAft>
              <a:buFont typeface="Arial" panose="020B0604020202020204" pitchFamily="34" charset="0"/>
              <a:buChar char="•"/>
            </a:pPr>
            <a:r>
              <a:rPr lang="de-DE" dirty="0"/>
              <a:t>Löschung</a:t>
            </a:r>
          </a:p>
          <a:p>
            <a:pPr marL="214313" indent="-214313">
              <a:spcAft>
                <a:spcPts val="450"/>
              </a:spcAft>
              <a:buFont typeface="Arial" panose="020B0604020202020204" pitchFamily="34" charset="0"/>
              <a:buChar char="•"/>
            </a:pPr>
            <a:r>
              <a:rPr lang="de-DE" dirty="0"/>
              <a:t>Unterrichtung (derjenigen, die die bereitgestellten personenbezogenen Daten verarbeiten, von der Berichtigung bzw. Einschränkung der Verarbeitung)</a:t>
            </a:r>
          </a:p>
        </p:txBody>
      </p:sp>
      <p:sp>
        <p:nvSpPr>
          <p:cNvPr id="8" name="Textfeld 7"/>
          <p:cNvSpPr txBox="1"/>
          <p:nvPr/>
        </p:nvSpPr>
        <p:spPr>
          <a:xfrm>
            <a:off x="4716016" y="987574"/>
            <a:ext cx="4320480" cy="2818720"/>
          </a:xfrm>
          <a:prstGeom prst="rect">
            <a:avLst/>
          </a:prstGeom>
          <a:noFill/>
        </p:spPr>
        <p:txBody>
          <a:bodyPr wrap="square" lIns="68580" tIns="34290" rIns="68580" bIns="34290" rtlCol="0">
            <a:spAutoFit/>
          </a:bodyPr>
          <a:lstStyle/>
          <a:p>
            <a:pPr>
              <a:spcAft>
                <a:spcPts val="450"/>
              </a:spcAft>
            </a:pPr>
            <a:endParaRPr lang="de-DE" dirty="0">
              <a:cs typeface="Arial" panose="020B0604020202020204" pitchFamily="34" charset="0"/>
            </a:endParaRPr>
          </a:p>
          <a:p>
            <a:pPr marL="214313" indent="-214313">
              <a:spcAft>
                <a:spcPts val="450"/>
              </a:spcAft>
              <a:buFont typeface="Arial" panose="020B0604020202020204" pitchFamily="34" charset="0"/>
              <a:buChar char="•"/>
            </a:pPr>
            <a:r>
              <a:rPr lang="de-DE" dirty="0">
                <a:cs typeface="Arial" panose="020B0604020202020204" pitchFamily="34" charset="0"/>
              </a:rPr>
              <a:t>Datenübertragbarkeit (in strukturiertem, gängigem und maschinenlesbarem Format)</a:t>
            </a:r>
          </a:p>
          <a:p>
            <a:pPr marL="214313" indent="-214313">
              <a:spcAft>
                <a:spcPts val="450"/>
              </a:spcAft>
              <a:buFont typeface="Arial" panose="020B0604020202020204" pitchFamily="34" charset="0"/>
              <a:buChar char="•"/>
            </a:pPr>
            <a:r>
              <a:rPr lang="de-DE" dirty="0">
                <a:cs typeface="Arial" panose="020B0604020202020204" pitchFamily="34" charset="0"/>
              </a:rPr>
              <a:t>Beschwerde bei einer Aufsichtsbehörde</a:t>
            </a:r>
          </a:p>
          <a:p>
            <a:pPr marL="214313" indent="-214313">
              <a:spcAft>
                <a:spcPts val="450"/>
              </a:spcAft>
              <a:buFont typeface="Arial" panose="020B0604020202020204" pitchFamily="34" charset="0"/>
              <a:buChar char="•"/>
            </a:pPr>
            <a:r>
              <a:rPr lang="de-DE" dirty="0">
                <a:cs typeface="Arial" panose="020B0604020202020204" pitchFamily="34" charset="0"/>
              </a:rPr>
              <a:t>Widerspruchs- und Widerrufsrecht</a:t>
            </a:r>
          </a:p>
          <a:p>
            <a:pPr marL="214313" indent="-214313">
              <a:spcAft>
                <a:spcPts val="450"/>
              </a:spcAft>
              <a:buFont typeface="Arial" panose="020B0604020202020204" pitchFamily="34" charset="0"/>
              <a:buChar char="•"/>
            </a:pPr>
            <a:r>
              <a:rPr lang="de-DE" dirty="0">
                <a:cs typeface="Arial" panose="020B0604020202020204" pitchFamily="34" charset="0"/>
              </a:rPr>
              <a:t>Recht, nicht einer ausschließlich auf einer automatisierten Verarbeitung beruhenden Entscheidung unterworfen zu werden</a:t>
            </a:r>
          </a:p>
        </p:txBody>
      </p:sp>
    </p:spTree>
    <p:extLst>
      <p:ext uri="{BB962C8B-B14F-4D97-AF65-F5344CB8AC3E}">
        <p14:creationId xmlns:p14="http://schemas.microsoft.com/office/powerpoint/2010/main" val="1582721011"/>
      </p:ext>
    </p:extLst>
  </p:cSld>
  <p:clrMapOvr>
    <a:masterClrMapping/>
  </p:clrMapOvr>
  <p:timing>
    <p:tnLst>
      <p:par>
        <p:cTn id="1" dur="indefinite" restart="never" nodeType="tmRoot"/>
      </p:par>
    </p:tnLst>
  </p:timing>
</p:sld>
</file>

<file path=ppt/theme/theme1.xml><?xml version="1.0" encoding="utf-8"?>
<a:theme xmlns:a="http://schemas.openxmlformats.org/drawingml/2006/main" name="2_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PPT-Vorlage-Uni">
  <a:themeElements>
    <a:clrScheme name="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6000" b="0" i="0" u="none" strike="noStrike" cap="none" normalizeH="0" baseline="0">
            <a:ln>
              <a:noFill/>
            </a:ln>
            <a:solidFill>
              <a:schemeClr val="tx1"/>
            </a:solidFill>
            <a:effectLst/>
            <a:latin typeface="Times" pitchFamily="6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6000" b="0" i="0" u="none" strike="noStrike" cap="none" normalizeH="0" baseline="0">
            <a:ln>
              <a:noFill/>
            </a:ln>
            <a:solidFill>
              <a:schemeClr val="tx1"/>
            </a:solidFill>
            <a:effectLst/>
            <a:latin typeface="Times" pitchFamily="67" charset="0"/>
          </a:defRPr>
        </a:defPPr>
      </a:lstStyle>
    </a:lnDef>
  </a:objectDefaults>
  <a:extraClrSchemeLst>
    <a:extraClrScheme>
      <a:clrScheme name="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1432</Words>
  <Application>Microsoft Office PowerPoint</Application>
  <PresentationFormat>Bildschirmpräsentation (16:9)</PresentationFormat>
  <Paragraphs>278</Paragraphs>
  <Slides>37</Slides>
  <Notes>1</Notes>
  <HiddenSlides>1</HiddenSlides>
  <MMClips>0</MMClips>
  <ScaleCrop>false</ScaleCrop>
  <HeadingPairs>
    <vt:vector size="4" baseType="variant">
      <vt:variant>
        <vt:lpstr>Design</vt:lpstr>
      </vt:variant>
      <vt:variant>
        <vt:i4>4</vt:i4>
      </vt:variant>
      <vt:variant>
        <vt:lpstr>Folientitel</vt:lpstr>
      </vt:variant>
      <vt:variant>
        <vt:i4>37</vt:i4>
      </vt:variant>
    </vt:vector>
  </HeadingPairs>
  <TitlesOfParts>
    <vt:vector size="41" baseType="lpstr">
      <vt:lpstr>2_Benutzerdefiniertes Design</vt:lpstr>
      <vt:lpstr>4_Benutzerdefiniertes Design</vt:lpstr>
      <vt:lpstr>3_Benutzerdefiniertes Design</vt:lpstr>
      <vt:lpstr>PPT-Vorlage-Uni</vt:lpstr>
      <vt:lpstr>PowerPoint-Präsentation</vt:lpstr>
      <vt:lpstr>Heute: Datenschutz und Umfragen</vt:lpstr>
      <vt:lpstr>PowerPoint-Präsentation</vt:lpstr>
      <vt:lpstr>Vorbemerkung</vt:lpstr>
      <vt:lpstr>Welches Recht gilt?</vt:lpstr>
      <vt:lpstr>Was sind personenbezogene Daten? </vt:lpstr>
      <vt:lpstr>PowerPoint-Präsentation</vt:lpstr>
      <vt:lpstr>Schutz personenbezogener Daten in der Forschung</vt:lpstr>
      <vt:lpstr>Betroffenenrechte</vt:lpstr>
      <vt:lpstr>Datenverarbeitungs-Workflow entwickeln</vt:lpstr>
      <vt:lpstr>Workflow-Schritte, die dem Schutz personenbezogener Daten dienen</vt:lpstr>
      <vt:lpstr>Anonymisierung und Getrenntspeicherung in DSG NRW, § 17 Absatz 3 </vt:lpstr>
      <vt:lpstr>PowerPoint-Präsentation</vt:lpstr>
      <vt:lpstr>Besonders schützenswerte Kategorien personenbezogener Daten </vt:lpstr>
      <vt:lpstr>Datenschutzrechtliche Einwilligung (Art. 4 Nr. 11</vt:lpstr>
      <vt:lpstr>Übung Einwilligungserklärung</vt:lpstr>
      <vt:lpstr>Übung Einwilligungserklärung</vt:lpstr>
      <vt:lpstr>Weitere Pflichten</vt:lpstr>
      <vt:lpstr>Weitere Pflichten</vt:lpstr>
      <vt:lpstr>Informationspflicht</vt:lpstr>
      <vt:lpstr>Datenschutz-Folgenabschätzung</vt:lpstr>
      <vt:lpstr>Organisatorisches</vt:lpstr>
      <vt:lpstr>Organisation des Datenschutzes an der BUW</vt:lpstr>
      <vt:lpstr>Speicherung personenbezogener Daten </vt:lpstr>
      <vt:lpstr>Aktuelles zum Datenschutz</vt:lpstr>
      <vt:lpstr>PowerPoint-Präsentation</vt:lpstr>
      <vt:lpstr>Praxisbeispiel: Verknüpfung mit Straßenlärmdaten</vt:lpstr>
      <vt:lpstr>PowerPoint-Präsentation</vt:lpstr>
      <vt:lpstr>LimeSurvey</vt:lpstr>
      <vt:lpstr>Verzeichnis von Verarbeitungstätigkeiten</vt:lpstr>
      <vt:lpstr>Müssen ausgefüllte Papierfragebögen auch 10 Jahre aufbewahrt werden?</vt:lpstr>
      <vt:lpstr>Paradaten</vt:lpstr>
      <vt:lpstr>Literatur + Links</vt:lpstr>
      <vt:lpstr>PowerPoint-Präsentation</vt:lpstr>
      <vt:lpstr>Erschwerung der Zuordnung von qualitativen Daten mit QualiAnon</vt:lpstr>
      <vt:lpstr>Arbeit mit QualiAnon: Schritte</vt:lpstr>
      <vt:lpstr>PowerPoint-Präsentation</vt:lpstr>
    </vt:vector>
  </TitlesOfParts>
  <Company>Bergische Universität Wuppertal</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Stephanie Saage</dc:creator>
  <cp:lastModifiedBy>Rathmann</cp:lastModifiedBy>
  <cp:revision>1191</cp:revision>
  <cp:lastPrinted>2015-01-07T13:01:17Z</cp:lastPrinted>
  <dcterms:created xsi:type="dcterms:W3CDTF">2013-01-14T08:49:01Z</dcterms:created>
  <dcterms:modified xsi:type="dcterms:W3CDTF">2023-06-02T22:43:17Z</dcterms:modified>
</cp:coreProperties>
</file>