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8" r:id="rId2"/>
    <p:sldMasterId id="2147483672" r:id="rId3"/>
    <p:sldMasterId id="2147483676" r:id="rId4"/>
  </p:sldMasterIdLst>
  <p:notesMasterIdLst>
    <p:notesMasterId r:id="rId50"/>
  </p:notesMasterIdLst>
  <p:handoutMasterIdLst>
    <p:handoutMasterId r:id="rId51"/>
  </p:handoutMasterIdLst>
  <p:sldIdLst>
    <p:sldId id="342" r:id="rId5"/>
    <p:sldId id="355" r:id="rId6"/>
    <p:sldId id="356" r:id="rId7"/>
    <p:sldId id="296" r:id="rId8"/>
    <p:sldId id="316" r:id="rId9"/>
    <p:sldId id="317" r:id="rId10"/>
    <p:sldId id="319" r:id="rId11"/>
    <p:sldId id="320" r:id="rId12"/>
    <p:sldId id="318" r:id="rId13"/>
    <p:sldId id="321" r:id="rId14"/>
    <p:sldId id="322" r:id="rId15"/>
    <p:sldId id="323" r:id="rId16"/>
    <p:sldId id="353" r:id="rId17"/>
    <p:sldId id="324" r:id="rId18"/>
    <p:sldId id="325" r:id="rId19"/>
    <p:sldId id="326" r:id="rId20"/>
    <p:sldId id="327" r:id="rId21"/>
    <p:sldId id="328" r:id="rId22"/>
    <p:sldId id="291" r:id="rId23"/>
    <p:sldId id="329" r:id="rId24"/>
    <p:sldId id="330" r:id="rId25"/>
    <p:sldId id="331" r:id="rId26"/>
    <p:sldId id="332" r:id="rId27"/>
    <p:sldId id="333" r:id="rId28"/>
    <p:sldId id="334" r:id="rId29"/>
    <p:sldId id="341" r:id="rId30"/>
    <p:sldId id="335" r:id="rId31"/>
    <p:sldId id="336" r:id="rId32"/>
    <p:sldId id="337" r:id="rId33"/>
    <p:sldId id="338" r:id="rId34"/>
    <p:sldId id="339" r:id="rId35"/>
    <p:sldId id="359" r:id="rId36"/>
    <p:sldId id="358" r:id="rId37"/>
    <p:sldId id="340" r:id="rId38"/>
    <p:sldId id="344" r:id="rId39"/>
    <p:sldId id="345" r:id="rId40"/>
    <p:sldId id="346" r:id="rId41"/>
    <p:sldId id="347" r:id="rId42"/>
    <p:sldId id="357" r:id="rId43"/>
    <p:sldId id="352" r:id="rId44"/>
    <p:sldId id="351" r:id="rId45"/>
    <p:sldId id="348" r:id="rId46"/>
    <p:sldId id="349" r:id="rId47"/>
    <p:sldId id="354" r:id="rId48"/>
    <p:sldId id="343" r:id="rId49"/>
  </p:sldIdLst>
  <p:sldSz cx="9144000" cy="5143500" type="screen16x9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9" userDrawn="1">
          <p15:clr>
            <a:srgbClr val="A4A3A4"/>
          </p15:clr>
        </p15:guide>
        <p15:guide id="2" orient="horz" pos="98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4" orient="horz" pos="608" userDrawn="1">
          <p15:clr>
            <a:srgbClr val="A4A3A4"/>
          </p15:clr>
        </p15:guide>
        <p15:guide id="5" orient="horz" pos="1369" userDrawn="1">
          <p15:clr>
            <a:srgbClr val="A4A3A4"/>
          </p15:clr>
        </p15:guide>
        <p15:guide id="6" orient="horz" pos="1887" userDrawn="1">
          <p15:clr>
            <a:srgbClr val="A4A3A4"/>
          </p15:clr>
        </p15:guide>
        <p15:guide id="7" orient="horz" pos="2743" userDrawn="1">
          <p15:clr>
            <a:srgbClr val="A4A3A4"/>
          </p15:clr>
        </p15:guide>
        <p15:guide id="8" orient="horz" pos="972" userDrawn="1">
          <p15:clr>
            <a:srgbClr val="A4A3A4"/>
          </p15:clr>
        </p15:guide>
        <p15:guide id="9" orient="horz" pos="830" userDrawn="1">
          <p15:clr>
            <a:srgbClr val="A4A3A4"/>
          </p15:clr>
        </p15:guide>
        <p15:guide id="10" orient="horz" pos="1610" userDrawn="1">
          <p15:clr>
            <a:srgbClr val="A4A3A4"/>
          </p15:clr>
        </p15:guide>
        <p15:guide id="11" orient="horz" pos="1207" userDrawn="1">
          <p15:clr>
            <a:srgbClr val="A4A3A4"/>
          </p15:clr>
        </p15:guide>
        <p15:guide id="12" pos="4612" userDrawn="1">
          <p15:clr>
            <a:srgbClr val="A4A3A4"/>
          </p15:clr>
        </p15:guide>
        <p15:guide id="13" pos="5587" userDrawn="1">
          <p15:clr>
            <a:srgbClr val="A4A3A4"/>
          </p15:clr>
        </p15:guide>
        <p15:guide id="14" pos="448" userDrawn="1">
          <p15:clr>
            <a:srgbClr val="A4A3A4"/>
          </p15:clr>
        </p15:guide>
        <p15:guide id="15" pos="1830" userDrawn="1">
          <p15:clr>
            <a:srgbClr val="A4A3A4"/>
          </p15:clr>
        </p15:guide>
        <p15:guide id="16" pos="2277" userDrawn="1">
          <p15:clr>
            <a:srgbClr val="A4A3A4"/>
          </p15:clr>
        </p15:guide>
        <p15:guide id="17" pos="4208" userDrawn="1">
          <p15:clr>
            <a:srgbClr val="A4A3A4"/>
          </p15:clr>
        </p15:guide>
        <p15:guide id="18" pos="3766" userDrawn="1">
          <p15:clr>
            <a:srgbClr val="A4A3A4"/>
          </p15:clr>
        </p15:guide>
        <p15:guide id="19" pos="5632" userDrawn="1">
          <p15:clr>
            <a:srgbClr val="A4A3A4"/>
          </p15:clr>
        </p15:guide>
        <p15:guide id="20" orient="horz" pos="2879" userDrawn="1">
          <p15:clr>
            <a:srgbClr val="A4A3A4"/>
          </p15:clr>
        </p15:guide>
        <p15:guide id="21" orient="horz" pos="122" userDrawn="1">
          <p15:clr>
            <a:srgbClr val="A4A3A4"/>
          </p15:clr>
        </p15:guide>
        <p15:guide id="22" orient="horz" pos="3134" userDrawn="1">
          <p15:clr>
            <a:srgbClr val="A4A3A4"/>
          </p15:clr>
        </p15:guide>
        <p15:guide id="24" orient="horz" pos="486" userDrawn="1">
          <p15:clr>
            <a:srgbClr val="A4A3A4"/>
          </p15:clr>
        </p15:guide>
        <p15:guide id="25" orient="horz" pos="2530" userDrawn="1">
          <p15:clr>
            <a:srgbClr val="A4A3A4"/>
          </p15:clr>
        </p15:guide>
        <p15:guide id="26" orient="horz" pos="1619" userDrawn="1">
          <p15:clr>
            <a:srgbClr val="A4A3A4"/>
          </p15:clr>
        </p15:guide>
        <p15:guide id="27" orient="horz" pos="602" userDrawn="1">
          <p15:clr>
            <a:srgbClr val="A4A3A4"/>
          </p15:clr>
        </p15:guide>
        <p15:guide id="28" pos="5463" userDrawn="1">
          <p15:clr>
            <a:srgbClr val="A4A3A4"/>
          </p15:clr>
        </p15:guide>
        <p15:guide id="29" pos="676" userDrawn="1">
          <p15:clr>
            <a:srgbClr val="A4A3A4"/>
          </p15:clr>
        </p15:guide>
        <p15:guide id="30" pos="426" userDrawn="1">
          <p15:clr>
            <a:srgbClr val="A4A3A4"/>
          </p15:clr>
        </p15:guide>
        <p15:guide id="31" pos="255" userDrawn="1">
          <p15:clr>
            <a:srgbClr val="A4A3A4"/>
          </p15:clr>
        </p15:guide>
        <p15:guide id="32" pos="2880" userDrawn="1">
          <p15:clr>
            <a:srgbClr val="A4A3A4"/>
          </p15:clr>
        </p15:guide>
        <p15:guide id="33" pos="1428" userDrawn="1">
          <p15:clr>
            <a:srgbClr val="A4A3A4"/>
          </p15:clr>
        </p15:guide>
        <p15:guide id="34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sch, Johannes" initials="B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A17"/>
    <a:srgbClr val="D0D8E8"/>
    <a:srgbClr val="6EA01D"/>
    <a:srgbClr val="4389BC"/>
    <a:srgbClr val="7FAD18"/>
    <a:srgbClr val="70A51C"/>
    <a:srgbClr val="7AB800"/>
    <a:srgbClr val="4C1920"/>
    <a:srgbClr val="008B95"/>
    <a:srgbClr val="6D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86410" autoAdjust="0"/>
  </p:normalViewPr>
  <p:slideViewPr>
    <p:cSldViewPr snapToObjects="1">
      <p:cViewPr varScale="1">
        <p:scale>
          <a:sx n="114" d="100"/>
          <a:sy n="114" d="100"/>
        </p:scale>
        <p:origin x="-77" y="-389"/>
      </p:cViewPr>
      <p:guideLst>
        <p:guide orient="horz" pos="2489"/>
        <p:guide orient="horz" pos="98"/>
        <p:guide orient="horz" pos="444"/>
        <p:guide orient="horz" pos="608"/>
        <p:guide orient="horz" pos="1369"/>
        <p:guide orient="horz" pos="1887"/>
        <p:guide orient="horz" pos="2743"/>
        <p:guide orient="horz" pos="972"/>
        <p:guide orient="horz" pos="830"/>
        <p:guide orient="horz" pos="1610"/>
        <p:guide orient="horz" pos="1207"/>
        <p:guide orient="horz" pos="2879"/>
        <p:guide orient="horz" pos="122"/>
        <p:guide orient="horz" pos="3134"/>
        <p:guide orient="horz" pos="486"/>
        <p:guide orient="horz" pos="2530"/>
        <p:guide orient="horz" pos="1619"/>
        <p:guide orient="horz" pos="602"/>
        <p:guide orient="horz"/>
        <p:guide pos="4612"/>
        <p:guide pos="5587"/>
        <p:guide pos="448"/>
        <p:guide pos="1830"/>
        <p:guide pos="2277"/>
        <p:guide pos="4208"/>
        <p:guide pos="3766"/>
        <p:guide pos="5632"/>
        <p:guide pos="5463"/>
        <p:guide pos="676"/>
        <p:guide pos="426"/>
        <p:guide pos="255"/>
        <p:guide pos="2880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08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thmann\Documents\Mapp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Tabelle1!$A$2:$A$6</c:f>
              <c:numCache>
                <c:formatCode>General</c:formatCode>
                <c:ptCount val="5"/>
                <c:pt idx="0">
                  <c:v>45</c:v>
                </c:pt>
                <c:pt idx="1">
                  <c:v>10</c:v>
                </c:pt>
                <c:pt idx="2">
                  <c:v>56</c:v>
                </c:pt>
                <c:pt idx="3">
                  <c:v>54</c:v>
                </c:pt>
                <c:pt idx="4">
                  <c:v>64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818880"/>
        <c:axId val="205927552"/>
      </c:barChart>
      <c:catAx>
        <c:axId val="20581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05927552"/>
        <c:crosses val="autoZero"/>
        <c:auto val="1"/>
        <c:lblAlgn val="ctr"/>
        <c:lblOffset val="100"/>
        <c:noMultiLvlLbl val="0"/>
      </c:catAx>
      <c:valAx>
        <c:axId val="20592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81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A4909-3070-9A40-92FE-151BBC894BDE}" type="doc">
      <dgm:prSet loTypeId="urn:microsoft.com/office/officeart/2008/layout/AlternatingHexagons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5FD639-E385-9240-8903-580CC5871924}">
      <dgm:prSet phldrT="[Text]" custT="1"/>
      <dgm:spPr>
        <a:solidFill>
          <a:schemeClr val="tx2"/>
        </a:solidFill>
        <a:ln>
          <a:solidFill>
            <a:schemeClr val="bg1"/>
          </a:solidFill>
        </a:ln>
      </dgm:spPr>
      <dgm:t>
        <a:bodyPr lIns="0" tIns="0" rIns="0" bIns="0"/>
        <a:lstStyle/>
        <a:p>
          <a:endParaRPr lang="en-US" sz="2000" dirty="0"/>
        </a:p>
      </dgm:t>
    </dgm:pt>
    <dgm:pt modelId="{230115C4-1D85-F74B-BA7B-E0FE528A9328}" type="parTrans" cxnId="{B8040540-8955-CA4F-AD35-6222F58E4A79}">
      <dgm:prSet/>
      <dgm:spPr/>
      <dgm:t>
        <a:bodyPr/>
        <a:lstStyle/>
        <a:p>
          <a:endParaRPr lang="en-US"/>
        </a:p>
      </dgm:t>
    </dgm:pt>
    <dgm:pt modelId="{DE7F3BCD-B33C-8542-A79C-0DCE24A5B271}" type="sibTrans" cxnId="{B8040540-8955-CA4F-AD35-6222F58E4A79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850699E-E60F-A141-9179-F3643B8964BF}">
      <dgm:prSet phldrT="[Text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500" dirty="0" smtClean="0"/>
            <a:t>🛡 Miss-</a:t>
          </a:r>
          <a:r>
            <a:rPr lang="en-US" sz="1500" dirty="0" err="1" smtClean="0"/>
            <a:t>brauch</a:t>
          </a:r>
          <a:endParaRPr lang="en-US" sz="1500" dirty="0"/>
        </a:p>
      </dgm:t>
    </dgm:pt>
    <dgm:pt modelId="{2D8E6666-08D4-954D-A9B3-976FABDE3661}" type="parTrans" cxnId="{C66214E8-3511-0640-9DC3-3B73C75EA564}">
      <dgm:prSet/>
      <dgm:spPr/>
      <dgm:t>
        <a:bodyPr/>
        <a:lstStyle/>
        <a:p>
          <a:endParaRPr lang="en-US"/>
        </a:p>
      </dgm:t>
    </dgm:pt>
    <dgm:pt modelId="{C782B199-E61C-A24B-8AA1-9B577B8F20B5}" type="sibTrans" cxnId="{C66214E8-3511-0640-9DC3-3B73C75EA56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3288885-5FD5-5940-987B-8064A849173F}">
      <dgm:prSet phldrT="[Text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500" dirty="0" err="1" smtClean="0"/>
            <a:t>Klare</a:t>
          </a:r>
          <a:r>
            <a:rPr lang="en-US" sz="1500" dirty="0" smtClean="0"/>
            <a:t> </a:t>
          </a:r>
          <a:r>
            <a:rPr lang="en-US" sz="1500" dirty="0" err="1" smtClean="0"/>
            <a:t>Regeln</a:t>
          </a:r>
          <a:endParaRPr lang="en-US" sz="1500" dirty="0"/>
        </a:p>
      </dgm:t>
    </dgm:pt>
    <dgm:pt modelId="{E6BCC714-6E21-AE43-B90C-7C2C2895F198}" type="parTrans" cxnId="{0DD0AC2D-7E5D-7D4F-93A4-0800739C3EBE}">
      <dgm:prSet/>
      <dgm:spPr/>
      <dgm:t>
        <a:bodyPr/>
        <a:lstStyle/>
        <a:p>
          <a:endParaRPr lang="en-US"/>
        </a:p>
      </dgm:t>
    </dgm:pt>
    <dgm:pt modelId="{22097FEB-A8F9-E54E-B08A-8CFF4E038F3B}" type="sibTrans" cxnId="{0DD0AC2D-7E5D-7D4F-93A4-0800739C3EBE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B292880-AFD4-2E4E-A5C1-F2186968F160}">
      <dgm:prSet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500" dirty="0" err="1" smtClean="0"/>
            <a:t>Wähle</a:t>
          </a:r>
          <a:r>
            <a:rPr lang="en-US" sz="1500" dirty="0" smtClean="0"/>
            <a:t> </a:t>
          </a:r>
          <a:r>
            <a:rPr lang="en-US" sz="1500" dirty="0" err="1" smtClean="0"/>
            <a:t>aus</a:t>
          </a:r>
          <a:r>
            <a:rPr lang="en-US" sz="1500" dirty="0" smtClean="0"/>
            <a:t> </a:t>
          </a:r>
          <a:r>
            <a:rPr lang="en-US" sz="1500" dirty="0" err="1" smtClean="0"/>
            <a:t>Liste</a:t>
          </a:r>
          <a:endParaRPr lang="en-US" sz="1500" dirty="0"/>
        </a:p>
      </dgm:t>
    </dgm:pt>
    <dgm:pt modelId="{B0A964EA-476F-3045-8B26-242D4E77D7C2}" type="parTrans" cxnId="{9A0C64CF-F2E2-A349-A471-18D505D221F5}">
      <dgm:prSet/>
      <dgm:spPr/>
      <dgm:t>
        <a:bodyPr/>
        <a:lstStyle/>
        <a:p>
          <a:endParaRPr lang="en-US"/>
        </a:p>
      </dgm:t>
    </dgm:pt>
    <dgm:pt modelId="{48B72846-5CD0-BF47-B8C5-B6BEA1067424}" type="sibTrans" cxnId="{9A0C64CF-F2E2-A349-A471-18D505D221F5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E7388CE-2548-F649-BABC-636A9FA7B29F}" type="pres">
      <dgm:prSet presAssocID="{AECA4909-3070-9A40-92FE-151BBC894BD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AEA083-C47E-C148-802A-6108739666CD}" type="pres">
      <dgm:prSet presAssocID="{AC5FD639-E385-9240-8903-580CC5871924}" presName="composite" presStyleCnt="0"/>
      <dgm:spPr/>
      <dgm:t>
        <a:bodyPr/>
        <a:lstStyle/>
        <a:p>
          <a:endParaRPr lang="en-US"/>
        </a:p>
      </dgm:t>
    </dgm:pt>
    <dgm:pt modelId="{7FD33E27-43DB-AA47-8ADB-4917280C91CA}" type="pres">
      <dgm:prSet presAssocID="{AC5FD639-E385-9240-8903-580CC5871924}" presName="Parent1" presStyleLbl="node1" presStyleIdx="0" presStyleCnt="8" custLinFactX="-100000" custLinFactY="69717" custLinFactNeighborX="-11658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409B0-2621-AF44-BD6B-F470825535E2}" type="pres">
      <dgm:prSet presAssocID="{AC5FD639-E385-9240-8903-580CC5871924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AF4FC-DC29-E74E-B064-5A9E3D88FE59}" type="pres">
      <dgm:prSet presAssocID="{AC5FD639-E385-9240-8903-580CC5871924}" presName="BalanceSpacing" presStyleCnt="0"/>
      <dgm:spPr/>
      <dgm:t>
        <a:bodyPr/>
        <a:lstStyle/>
        <a:p>
          <a:endParaRPr lang="en-US"/>
        </a:p>
      </dgm:t>
    </dgm:pt>
    <dgm:pt modelId="{9317FC2E-2C57-AC47-B132-B1EAE91CC368}" type="pres">
      <dgm:prSet presAssocID="{AC5FD639-E385-9240-8903-580CC5871924}" presName="BalanceSpacing1" presStyleCnt="0"/>
      <dgm:spPr/>
      <dgm:t>
        <a:bodyPr/>
        <a:lstStyle/>
        <a:p>
          <a:endParaRPr lang="en-US"/>
        </a:p>
      </dgm:t>
    </dgm:pt>
    <dgm:pt modelId="{D64243D9-F470-754F-A239-81D6C2E2B618}" type="pres">
      <dgm:prSet presAssocID="{DE7F3BCD-B33C-8542-A79C-0DCE24A5B271}" presName="Accent1Text" presStyleLbl="node1" presStyleIdx="1" presStyleCnt="8" custLinFactX="100000" custLinFactY="69755" custLinFactNeighborX="117375" custLinFactNeighborY="100000"/>
      <dgm:spPr/>
      <dgm:t>
        <a:bodyPr/>
        <a:lstStyle/>
        <a:p>
          <a:endParaRPr lang="en-US"/>
        </a:p>
      </dgm:t>
    </dgm:pt>
    <dgm:pt modelId="{E4416CB2-35C4-E542-BAD9-5180CE67ED5D}" type="pres">
      <dgm:prSet presAssocID="{DE7F3BCD-B33C-8542-A79C-0DCE24A5B271}" presName="spaceBetweenRectangles" presStyleCnt="0"/>
      <dgm:spPr/>
      <dgm:t>
        <a:bodyPr/>
        <a:lstStyle/>
        <a:p>
          <a:endParaRPr lang="en-US"/>
        </a:p>
      </dgm:t>
    </dgm:pt>
    <dgm:pt modelId="{B2E4BFF3-915C-644D-9F05-9797776B262D}" type="pres">
      <dgm:prSet presAssocID="{7850699E-E60F-A141-9179-F3643B8964BF}" presName="composite" presStyleCnt="0"/>
      <dgm:spPr/>
      <dgm:t>
        <a:bodyPr/>
        <a:lstStyle/>
        <a:p>
          <a:endParaRPr lang="en-US"/>
        </a:p>
      </dgm:t>
    </dgm:pt>
    <dgm:pt modelId="{23713521-2CB4-1E41-BF95-6B2EB3BC2A08}" type="pres">
      <dgm:prSet presAssocID="{7850699E-E60F-A141-9179-F3643B8964BF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D8573-C906-5A45-9BB4-529098BBEB4D}" type="pres">
      <dgm:prSet presAssocID="{7850699E-E60F-A141-9179-F3643B8964B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76C38-5CCC-AC44-A7B5-5CEE0ED43517}" type="pres">
      <dgm:prSet presAssocID="{7850699E-E60F-A141-9179-F3643B8964BF}" presName="BalanceSpacing" presStyleCnt="0"/>
      <dgm:spPr/>
      <dgm:t>
        <a:bodyPr/>
        <a:lstStyle/>
        <a:p>
          <a:endParaRPr lang="en-US"/>
        </a:p>
      </dgm:t>
    </dgm:pt>
    <dgm:pt modelId="{1F7B4108-2717-094C-A4A8-1F1AE6D8A38D}" type="pres">
      <dgm:prSet presAssocID="{7850699E-E60F-A141-9179-F3643B8964BF}" presName="BalanceSpacing1" presStyleCnt="0"/>
      <dgm:spPr/>
      <dgm:t>
        <a:bodyPr/>
        <a:lstStyle/>
        <a:p>
          <a:endParaRPr lang="en-US"/>
        </a:p>
      </dgm:t>
    </dgm:pt>
    <dgm:pt modelId="{45E10206-BBEC-6C4E-B747-280F1B55B532}" type="pres">
      <dgm:prSet presAssocID="{C782B199-E61C-A24B-8AA1-9B577B8F20B5}" presName="Accent1Text" presStyleLbl="node1" presStyleIdx="3" presStyleCnt="8" custLinFactNeighborY="176"/>
      <dgm:spPr/>
      <dgm:t>
        <a:bodyPr/>
        <a:lstStyle/>
        <a:p>
          <a:endParaRPr lang="en-US"/>
        </a:p>
      </dgm:t>
    </dgm:pt>
    <dgm:pt modelId="{1403104A-17EA-3044-B6C9-8D35A9071908}" type="pres">
      <dgm:prSet presAssocID="{C782B199-E61C-A24B-8AA1-9B577B8F20B5}" presName="spaceBetweenRectangles" presStyleCnt="0"/>
      <dgm:spPr/>
      <dgm:t>
        <a:bodyPr/>
        <a:lstStyle/>
        <a:p>
          <a:endParaRPr lang="en-US"/>
        </a:p>
      </dgm:t>
    </dgm:pt>
    <dgm:pt modelId="{ECF2675B-6AB3-084B-A2E4-298A851756F0}" type="pres">
      <dgm:prSet presAssocID="{13288885-5FD5-5940-987B-8064A849173F}" presName="composite" presStyleCnt="0"/>
      <dgm:spPr/>
      <dgm:t>
        <a:bodyPr/>
        <a:lstStyle/>
        <a:p>
          <a:endParaRPr lang="en-US"/>
        </a:p>
      </dgm:t>
    </dgm:pt>
    <dgm:pt modelId="{B9DD50AC-46D7-4A4F-BC20-7E529094FC46}" type="pres">
      <dgm:prSet presAssocID="{13288885-5FD5-5940-987B-8064A849173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129D0-3867-BF49-BD06-215D4D5D305E}" type="pres">
      <dgm:prSet presAssocID="{13288885-5FD5-5940-987B-8064A849173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86FC8-D031-314C-8388-D0FF81896A0F}" type="pres">
      <dgm:prSet presAssocID="{13288885-5FD5-5940-987B-8064A849173F}" presName="BalanceSpacing" presStyleCnt="0"/>
      <dgm:spPr/>
      <dgm:t>
        <a:bodyPr/>
        <a:lstStyle/>
        <a:p>
          <a:endParaRPr lang="en-US"/>
        </a:p>
      </dgm:t>
    </dgm:pt>
    <dgm:pt modelId="{39554894-3DDF-DB48-A940-C38481E21193}" type="pres">
      <dgm:prSet presAssocID="{13288885-5FD5-5940-987B-8064A849173F}" presName="BalanceSpacing1" presStyleCnt="0"/>
      <dgm:spPr/>
      <dgm:t>
        <a:bodyPr/>
        <a:lstStyle/>
        <a:p>
          <a:endParaRPr lang="en-US"/>
        </a:p>
      </dgm:t>
    </dgm:pt>
    <dgm:pt modelId="{A216D6A1-8036-2743-B6D8-9D9728D128E7}" type="pres">
      <dgm:prSet presAssocID="{22097FEB-A8F9-E54E-B08A-8CFF4E038F3B}" presName="Accent1Text" presStyleLbl="node1" presStyleIdx="5" presStyleCnt="8" custLinFactNeighborY="176"/>
      <dgm:spPr/>
      <dgm:t>
        <a:bodyPr/>
        <a:lstStyle/>
        <a:p>
          <a:endParaRPr lang="en-US"/>
        </a:p>
      </dgm:t>
    </dgm:pt>
    <dgm:pt modelId="{ABFB9DFF-5AE1-3943-91D2-DF060E56C992}" type="pres">
      <dgm:prSet presAssocID="{22097FEB-A8F9-E54E-B08A-8CFF4E038F3B}" presName="spaceBetweenRectangles" presStyleCnt="0"/>
      <dgm:spPr/>
      <dgm:t>
        <a:bodyPr/>
        <a:lstStyle/>
        <a:p>
          <a:endParaRPr lang="en-US"/>
        </a:p>
      </dgm:t>
    </dgm:pt>
    <dgm:pt modelId="{B1717D6E-1D0C-9A47-8B42-28F27AD2F4E3}" type="pres">
      <dgm:prSet presAssocID="{CB292880-AFD4-2E4E-A5C1-F2186968F160}" presName="composite" presStyleCnt="0"/>
      <dgm:spPr/>
      <dgm:t>
        <a:bodyPr/>
        <a:lstStyle/>
        <a:p>
          <a:endParaRPr lang="en-US"/>
        </a:p>
      </dgm:t>
    </dgm:pt>
    <dgm:pt modelId="{A2D2DD73-7232-B749-8F13-22D79C6A949C}" type="pres">
      <dgm:prSet presAssocID="{CB292880-AFD4-2E4E-A5C1-F2186968F160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CB2F4-C689-1E45-B629-C34A4713DB08}" type="pres">
      <dgm:prSet presAssocID="{CB292880-AFD4-2E4E-A5C1-F2186968F16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75E36-1391-924E-B7FC-A880303F428A}" type="pres">
      <dgm:prSet presAssocID="{CB292880-AFD4-2E4E-A5C1-F2186968F160}" presName="BalanceSpacing" presStyleCnt="0"/>
      <dgm:spPr/>
      <dgm:t>
        <a:bodyPr/>
        <a:lstStyle/>
        <a:p>
          <a:endParaRPr lang="en-US"/>
        </a:p>
      </dgm:t>
    </dgm:pt>
    <dgm:pt modelId="{4C0C6109-550C-8E47-9EA3-2D080FD20D04}" type="pres">
      <dgm:prSet presAssocID="{CB292880-AFD4-2E4E-A5C1-F2186968F160}" presName="BalanceSpacing1" presStyleCnt="0"/>
      <dgm:spPr/>
      <dgm:t>
        <a:bodyPr/>
        <a:lstStyle/>
        <a:p>
          <a:endParaRPr lang="en-US"/>
        </a:p>
      </dgm:t>
    </dgm:pt>
    <dgm:pt modelId="{E12C2D31-BDB4-6647-A86E-3A7D4BB42983}" type="pres">
      <dgm:prSet presAssocID="{48B72846-5CD0-BF47-B8C5-B6BEA1067424}" presName="Accent1Text" presStyleLbl="node1" presStyleIdx="7" presStyleCnt="8" custLinFactNeighborY="176"/>
      <dgm:spPr/>
      <dgm:t>
        <a:bodyPr/>
        <a:lstStyle/>
        <a:p>
          <a:endParaRPr lang="en-US"/>
        </a:p>
      </dgm:t>
    </dgm:pt>
  </dgm:ptLst>
  <dgm:cxnLst>
    <dgm:cxn modelId="{2BC861D3-E29A-492F-8DB0-2E0DE3FD5EAC}" type="presOf" srcId="{DE7F3BCD-B33C-8542-A79C-0DCE24A5B271}" destId="{D64243D9-F470-754F-A239-81D6C2E2B618}" srcOrd="0" destOrd="0" presId="urn:microsoft.com/office/officeart/2008/layout/AlternatingHexagons"/>
    <dgm:cxn modelId="{C16C338E-B2BF-4F47-9B26-1DE2C53FD383}" type="presOf" srcId="{7850699E-E60F-A141-9179-F3643B8964BF}" destId="{23713521-2CB4-1E41-BF95-6B2EB3BC2A08}" srcOrd="0" destOrd="0" presId="urn:microsoft.com/office/officeart/2008/layout/AlternatingHexagons"/>
    <dgm:cxn modelId="{F1CBAC83-A3E9-45A5-8CEA-F6052D77B3BC}" type="presOf" srcId="{AECA4909-3070-9A40-92FE-151BBC894BDE}" destId="{0E7388CE-2548-F649-BABC-636A9FA7B29F}" srcOrd="0" destOrd="0" presId="urn:microsoft.com/office/officeart/2008/layout/AlternatingHexagons"/>
    <dgm:cxn modelId="{B8040540-8955-CA4F-AD35-6222F58E4A79}" srcId="{AECA4909-3070-9A40-92FE-151BBC894BDE}" destId="{AC5FD639-E385-9240-8903-580CC5871924}" srcOrd="0" destOrd="0" parTransId="{230115C4-1D85-F74B-BA7B-E0FE528A9328}" sibTransId="{DE7F3BCD-B33C-8542-A79C-0DCE24A5B271}"/>
    <dgm:cxn modelId="{0B98ABB8-5A05-4B74-9130-C98AE85134C1}" type="presOf" srcId="{C782B199-E61C-A24B-8AA1-9B577B8F20B5}" destId="{45E10206-BBEC-6C4E-B747-280F1B55B532}" srcOrd="0" destOrd="0" presId="urn:microsoft.com/office/officeart/2008/layout/AlternatingHexagons"/>
    <dgm:cxn modelId="{BCE11E29-E4CF-420F-B64A-38D9D5DA7EAC}" type="presOf" srcId="{48B72846-5CD0-BF47-B8C5-B6BEA1067424}" destId="{E12C2D31-BDB4-6647-A86E-3A7D4BB42983}" srcOrd="0" destOrd="0" presId="urn:microsoft.com/office/officeart/2008/layout/AlternatingHexagons"/>
    <dgm:cxn modelId="{A9C6FF15-224E-4B06-AAB1-B75FBB1E69FC}" type="presOf" srcId="{13288885-5FD5-5940-987B-8064A849173F}" destId="{B9DD50AC-46D7-4A4F-BC20-7E529094FC46}" srcOrd="0" destOrd="0" presId="urn:microsoft.com/office/officeart/2008/layout/AlternatingHexagons"/>
    <dgm:cxn modelId="{9A0C64CF-F2E2-A349-A471-18D505D221F5}" srcId="{AECA4909-3070-9A40-92FE-151BBC894BDE}" destId="{CB292880-AFD4-2E4E-A5C1-F2186968F160}" srcOrd="3" destOrd="0" parTransId="{B0A964EA-476F-3045-8B26-242D4E77D7C2}" sibTransId="{48B72846-5CD0-BF47-B8C5-B6BEA1067424}"/>
    <dgm:cxn modelId="{11D2D387-D849-48DD-AD14-59E4446E4E3C}" type="presOf" srcId="{22097FEB-A8F9-E54E-B08A-8CFF4E038F3B}" destId="{A216D6A1-8036-2743-B6D8-9D9728D128E7}" srcOrd="0" destOrd="0" presId="urn:microsoft.com/office/officeart/2008/layout/AlternatingHexagons"/>
    <dgm:cxn modelId="{C66214E8-3511-0640-9DC3-3B73C75EA564}" srcId="{AECA4909-3070-9A40-92FE-151BBC894BDE}" destId="{7850699E-E60F-A141-9179-F3643B8964BF}" srcOrd="1" destOrd="0" parTransId="{2D8E6666-08D4-954D-A9B3-976FABDE3661}" sibTransId="{C782B199-E61C-A24B-8AA1-9B577B8F20B5}"/>
    <dgm:cxn modelId="{96C0E53F-94C0-468A-912A-5E44424D00F0}" type="presOf" srcId="{CB292880-AFD4-2E4E-A5C1-F2186968F160}" destId="{A2D2DD73-7232-B749-8F13-22D79C6A949C}" srcOrd="0" destOrd="0" presId="urn:microsoft.com/office/officeart/2008/layout/AlternatingHexagons"/>
    <dgm:cxn modelId="{D16119D6-8CAF-4929-80F3-B35E21CD83E6}" type="presOf" srcId="{AC5FD639-E385-9240-8903-580CC5871924}" destId="{7FD33E27-43DB-AA47-8ADB-4917280C91CA}" srcOrd="0" destOrd="0" presId="urn:microsoft.com/office/officeart/2008/layout/AlternatingHexagons"/>
    <dgm:cxn modelId="{0DD0AC2D-7E5D-7D4F-93A4-0800739C3EBE}" srcId="{AECA4909-3070-9A40-92FE-151BBC894BDE}" destId="{13288885-5FD5-5940-987B-8064A849173F}" srcOrd="2" destOrd="0" parTransId="{E6BCC714-6E21-AE43-B90C-7C2C2895F198}" sibTransId="{22097FEB-A8F9-E54E-B08A-8CFF4E038F3B}"/>
    <dgm:cxn modelId="{21C36741-6850-4AA5-A285-7E87929F4C8B}" type="presParOf" srcId="{0E7388CE-2548-F649-BABC-636A9FA7B29F}" destId="{D2AEA083-C47E-C148-802A-6108739666CD}" srcOrd="0" destOrd="0" presId="urn:microsoft.com/office/officeart/2008/layout/AlternatingHexagons"/>
    <dgm:cxn modelId="{DA55D6D0-C0A6-4646-BDA1-A2C86A999B58}" type="presParOf" srcId="{D2AEA083-C47E-C148-802A-6108739666CD}" destId="{7FD33E27-43DB-AA47-8ADB-4917280C91CA}" srcOrd="0" destOrd="0" presId="urn:microsoft.com/office/officeart/2008/layout/AlternatingHexagons"/>
    <dgm:cxn modelId="{CDDF1013-86F3-4720-80FB-D2F29B362DA2}" type="presParOf" srcId="{D2AEA083-C47E-C148-802A-6108739666CD}" destId="{6E5409B0-2621-AF44-BD6B-F470825535E2}" srcOrd="1" destOrd="0" presId="urn:microsoft.com/office/officeart/2008/layout/AlternatingHexagons"/>
    <dgm:cxn modelId="{27672987-CDDD-4403-8AD6-74B80C4F52F1}" type="presParOf" srcId="{D2AEA083-C47E-C148-802A-6108739666CD}" destId="{88EAF4FC-DC29-E74E-B064-5A9E3D88FE59}" srcOrd="2" destOrd="0" presId="urn:microsoft.com/office/officeart/2008/layout/AlternatingHexagons"/>
    <dgm:cxn modelId="{28D1D256-A560-4CCA-B587-D17E93BA1D38}" type="presParOf" srcId="{D2AEA083-C47E-C148-802A-6108739666CD}" destId="{9317FC2E-2C57-AC47-B132-B1EAE91CC368}" srcOrd="3" destOrd="0" presId="urn:microsoft.com/office/officeart/2008/layout/AlternatingHexagons"/>
    <dgm:cxn modelId="{52839B43-9E57-4044-9E46-B0715065B414}" type="presParOf" srcId="{D2AEA083-C47E-C148-802A-6108739666CD}" destId="{D64243D9-F470-754F-A239-81D6C2E2B618}" srcOrd="4" destOrd="0" presId="urn:microsoft.com/office/officeart/2008/layout/AlternatingHexagons"/>
    <dgm:cxn modelId="{965840ED-7F09-4075-87E7-8ED6C88FAD41}" type="presParOf" srcId="{0E7388CE-2548-F649-BABC-636A9FA7B29F}" destId="{E4416CB2-35C4-E542-BAD9-5180CE67ED5D}" srcOrd="1" destOrd="0" presId="urn:microsoft.com/office/officeart/2008/layout/AlternatingHexagons"/>
    <dgm:cxn modelId="{FB9E1758-C0F1-4999-A896-340470DF307A}" type="presParOf" srcId="{0E7388CE-2548-F649-BABC-636A9FA7B29F}" destId="{B2E4BFF3-915C-644D-9F05-9797776B262D}" srcOrd="2" destOrd="0" presId="urn:microsoft.com/office/officeart/2008/layout/AlternatingHexagons"/>
    <dgm:cxn modelId="{391F895F-A484-45D4-A72A-3881594EEF8C}" type="presParOf" srcId="{B2E4BFF3-915C-644D-9F05-9797776B262D}" destId="{23713521-2CB4-1E41-BF95-6B2EB3BC2A08}" srcOrd="0" destOrd="0" presId="urn:microsoft.com/office/officeart/2008/layout/AlternatingHexagons"/>
    <dgm:cxn modelId="{2129F2FE-A9C8-4C12-BC1D-83BACB5BA0BD}" type="presParOf" srcId="{B2E4BFF3-915C-644D-9F05-9797776B262D}" destId="{0E5D8573-C906-5A45-9BB4-529098BBEB4D}" srcOrd="1" destOrd="0" presId="urn:microsoft.com/office/officeart/2008/layout/AlternatingHexagons"/>
    <dgm:cxn modelId="{8D35919F-08F0-420E-B5E8-E161CC9CBF69}" type="presParOf" srcId="{B2E4BFF3-915C-644D-9F05-9797776B262D}" destId="{D6E76C38-5CCC-AC44-A7B5-5CEE0ED43517}" srcOrd="2" destOrd="0" presId="urn:microsoft.com/office/officeart/2008/layout/AlternatingHexagons"/>
    <dgm:cxn modelId="{6BE59F4E-83F2-4D37-8A58-68E0E23316E9}" type="presParOf" srcId="{B2E4BFF3-915C-644D-9F05-9797776B262D}" destId="{1F7B4108-2717-094C-A4A8-1F1AE6D8A38D}" srcOrd="3" destOrd="0" presId="urn:microsoft.com/office/officeart/2008/layout/AlternatingHexagons"/>
    <dgm:cxn modelId="{D2214147-1D19-4832-98D1-56541EDC2FB6}" type="presParOf" srcId="{B2E4BFF3-915C-644D-9F05-9797776B262D}" destId="{45E10206-BBEC-6C4E-B747-280F1B55B532}" srcOrd="4" destOrd="0" presId="urn:microsoft.com/office/officeart/2008/layout/AlternatingHexagons"/>
    <dgm:cxn modelId="{B3F5C0A1-097F-4B4C-A8BA-8E377D0F2D0E}" type="presParOf" srcId="{0E7388CE-2548-F649-BABC-636A9FA7B29F}" destId="{1403104A-17EA-3044-B6C9-8D35A9071908}" srcOrd="3" destOrd="0" presId="urn:microsoft.com/office/officeart/2008/layout/AlternatingHexagons"/>
    <dgm:cxn modelId="{F41775EB-0630-426E-94BD-90F4E97BD7FA}" type="presParOf" srcId="{0E7388CE-2548-F649-BABC-636A9FA7B29F}" destId="{ECF2675B-6AB3-084B-A2E4-298A851756F0}" srcOrd="4" destOrd="0" presId="urn:microsoft.com/office/officeart/2008/layout/AlternatingHexagons"/>
    <dgm:cxn modelId="{48104E55-0DDB-469D-B793-463EA6181660}" type="presParOf" srcId="{ECF2675B-6AB3-084B-A2E4-298A851756F0}" destId="{B9DD50AC-46D7-4A4F-BC20-7E529094FC46}" srcOrd="0" destOrd="0" presId="urn:microsoft.com/office/officeart/2008/layout/AlternatingHexagons"/>
    <dgm:cxn modelId="{B0AFA1D1-1FEE-4792-BE21-D7A7C7E606A3}" type="presParOf" srcId="{ECF2675B-6AB3-084B-A2E4-298A851756F0}" destId="{44E129D0-3867-BF49-BD06-215D4D5D305E}" srcOrd="1" destOrd="0" presId="urn:microsoft.com/office/officeart/2008/layout/AlternatingHexagons"/>
    <dgm:cxn modelId="{DB1FC3FB-493C-4692-82A3-D91C99A49B95}" type="presParOf" srcId="{ECF2675B-6AB3-084B-A2E4-298A851756F0}" destId="{A4E86FC8-D031-314C-8388-D0FF81896A0F}" srcOrd="2" destOrd="0" presId="urn:microsoft.com/office/officeart/2008/layout/AlternatingHexagons"/>
    <dgm:cxn modelId="{D75978B8-80A4-4505-879A-B6C5AB698B40}" type="presParOf" srcId="{ECF2675B-6AB3-084B-A2E4-298A851756F0}" destId="{39554894-3DDF-DB48-A940-C38481E21193}" srcOrd="3" destOrd="0" presId="urn:microsoft.com/office/officeart/2008/layout/AlternatingHexagons"/>
    <dgm:cxn modelId="{BA233C8A-1424-465A-847B-A2885FE9B354}" type="presParOf" srcId="{ECF2675B-6AB3-084B-A2E4-298A851756F0}" destId="{A216D6A1-8036-2743-B6D8-9D9728D128E7}" srcOrd="4" destOrd="0" presId="urn:microsoft.com/office/officeart/2008/layout/AlternatingHexagons"/>
    <dgm:cxn modelId="{3F723CF6-F307-4860-9870-3D3EE19C060E}" type="presParOf" srcId="{0E7388CE-2548-F649-BABC-636A9FA7B29F}" destId="{ABFB9DFF-5AE1-3943-91D2-DF060E56C992}" srcOrd="5" destOrd="0" presId="urn:microsoft.com/office/officeart/2008/layout/AlternatingHexagons"/>
    <dgm:cxn modelId="{1A4E4BC0-CDA9-4229-A524-59B196C813A1}" type="presParOf" srcId="{0E7388CE-2548-F649-BABC-636A9FA7B29F}" destId="{B1717D6E-1D0C-9A47-8B42-28F27AD2F4E3}" srcOrd="6" destOrd="0" presId="urn:microsoft.com/office/officeart/2008/layout/AlternatingHexagons"/>
    <dgm:cxn modelId="{06740420-606F-44E4-8DED-1B798CB65D21}" type="presParOf" srcId="{B1717D6E-1D0C-9A47-8B42-28F27AD2F4E3}" destId="{A2D2DD73-7232-B749-8F13-22D79C6A949C}" srcOrd="0" destOrd="0" presId="urn:microsoft.com/office/officeart/2008/layout/AlternatingHexagons"/>
    <dgm:cxn modelId="{21E44B1F-71E3-420C-B11D-2670D81C9A68}" type="presParOf" srcId="{B1717D6E-1D0C-9A47-8B42-28F27AD2F4E3}" destId="{B37CB2F4-C689-1E45-B629-C34A4713DB08}" srcOrd="1" destOrd="0" presId="urn:microsoft.com/office/officeart/2008/layout/AlternatingHexagons"/>
    <dgm:cxn modelId="{4A0C45C6-8C71-4357-A9B7-30C4776F942A}" type="presParOf" srcId="{B1717D6E-1D0C-9A47-8B42-28F27AD2F4E3}" destId="{38B75E36-1391-924E-B7FC-A880303F428A}" srcOrd="2" destOrd="0" presId="urn:microsoft.com/office/officeart/2008/layout/AlternatingHexagons"/>
    <dgm:cxn modelId="{1F7D304B-1E0E-4377-ACCE-1170E3B9B7B5}" type="presParOf" srcId="{B1717D6E-1D0C-9A47-8B42-28F27AD2F4E3}" destId="{4C0C6109-550C-8E47-9EA3-2D080FD20D04}" srcOrd="3" destOrd="0" presId="urn:microsoft.com/office/officeart/2008/layout/AlternatingHexagons"/>
    <dgm:cxn modelId="{325D4EDE-777E-454E-A0C5-93191AC96696}" type="presParOf" srcId="{B1717D6E-1D0C-9A47-8B42-28F27AD2F4E3}" destId="{E12C2D31-BDB4-6647-A86E-3A7D4BB4298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33E27-43DB-AA47-8ADB-4917280C91CA}">
      <dsp:nvSpPr>
        <dsp:cNvPr id="0" name=""/>
        <dsp:cNvSpPr/>
      </dsp:nvSpPr>
      <dsp:spPr>
        <a:xfrm rot="5400000">
          <a:off x="1201114" y="2107505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440757" y="2216030"/>
        <a:ext cx="715492" cy="822406"/>
      </dsp:txXfrm>
    </dsp:sp>
    <dsp:sp modelId="{6E5409B0-2621-AF44-BD6B-F470825535E2}">
      <dsp:nvSpPr>
        <dsp:cNvPr id="0" name=""/>
        <dsp:cNvSpPr/>
      </dsp:nvSpPr>
      <dsp:spPr>
        <a:xfrm>
          <a:off x="4601102" y="241058"/>
          <a:ext cx="1333372" cy="71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243D9-F470-754F-A239-81D6C2E2B618}">
      <dsp:nvSpPr>
        <dsp:cNvPr id="0" name=""/>
        <dsp:cNvSpPr/>
      </dsp:nvSpPr>
      <dsp:spPr>
        <a:xfrm rot="5400000">
          <a:off x="4589349" y="2107959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828992" y="2216484"/>
        <a:ext cx="715492" cy="822406"/>
      </dsp:txXfrm>
    </dsp:sp>
    <dsp:sp modelId="{23713521-2CB4-1E41-BF95-6B2EB3BC2A08}">
      <dsp:nvSpPr>
        <dsp:cNvPr id="0" name=""/>
        <dsp:cNvSpPr/>
      </dsp:nvSpPr>
      <dsp:spPr>
        <a:xfrm rot="5400000">
          <a:off x="2888985" y="1093891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🛡 Miss-</a:t>
          </a:r>
          <a:r>
            <a:rPr lang="en-US" sz="1500" kern="1200" dirty="0" err="1" smtClean="0"/>
            <a:t>brauch</a:t>
          </a:r>
          <a:endParaRPr lang="en-US" sz="1500" kern="1200" dirty="0"/>
        </a:p>
      </dsp:txBody>
      <dsp:txXfrm rot="-5400000">
        <a:off x="3128628" y="1202416"/>
        <a:ext cx="715492" cy="822406"/>
      </dsp:txXfrm>
    </dsp:sp>
    <dsp:sp modelId="{0E5D8573-C906-5A45-9BB4-529098BBEB4D}">
      <dsp:nvSpPr>
        <dsp:cNvPr id="0" name=""/>
        <dsp:cNvSpPr/>
      </dsp:nvSpPr>
      <dsp:spPr>
        <a:xfrm>
          <a:off x="1633273" y="1255186"/>
          <a:ext cx="1290360" cy="71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10206-BBEC-6C4E-B747-280F1B55B532}">
      <dsp:nvSpPr>
        <dsp:cNvPr id="0" name=""/>
        <dsp:cNvSpPr/>
      </dsp:nvSpPr>
      <dsp:spPr>
        <a:xfrm rot="5400000">
          <a:off x="4011599" y="1095994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251242" y="1204519"/>
        <a:ext cx="715492" cy="822406"/>
      </dsp:txXfrm>
    </dsp:sp>
    <dsp:sp modelId="{B9DD50AC-46D7-4A4F-BC20-7E529094FC46}">
      <dsp:nvSpPr>
        <dsp:cNvPr id="0" name=""/>
        <dsp:cNvSpPr/>
      </dsp:nvSpPr>
      <dsp:spPr>
        <a:xfrm rot="5400000">
          <a:off x="3452443" y="2108018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Klare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Regeln</a:t>
          </a:r>
          <a:endParaRPr lang="en-US" sz="1500" kern="1200" dirty="0"/>
        </a:p>
      </dsp:txBody>
      <dsp:txXfrm rot="-5400000">
        <a:off x="3692086" y="2216543"/>
        <a:ext cx="715492" cy="822406"/>
      </dsp:txXfrm>
    </dsp:sp>
    <dsp:sp modelId="{44E129D0-3867-BF49-BD06-215D4D5D305E}">
      <dsp:nvSpPr>
        <dsp:cNvPr id="0" name=""/>
        <dsp:cNvSpPr/>
      </dsp:nvSpPr>
      <dsp:spPr>
        <a:xfrm>
          <a:off x="4601102" y="2269313"/>
          <a:ext cx="1333372" cy="71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6D6A1-8036-2743-B6D8-9D9728D128E7}">
      <dsp:nvSpPr>
        <dsp:cNvPr id="0" name=""/>
        <dsp:cNvSpPr/>
      </dsp:nvSpPr>
      <dsp:spPr>
        <a:xfrm rot="5400000">
          <a:off x="2329829" y="2110121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569472" y="2218646"/>
        <a:ext cx="715492" cy="822406"/>
      </dsp:txXfrm>
    </dsp:sp>
    <dsp:sp modelId="{A2D2DD73-7232-B749-8F13-22D79C6A949C}">
      <dsp:nvSpPr>
        <dsp:cNvPr id="0" name=""/>
        <dsp:cNvSpPr/>
      </dsp:nvSpPr>
      <dsp:spPr>
        <a:xfrm rot="5400000">
          <a:off x="2888985" y="3122146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Wähle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aus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Liste</a:t>
          </a:r>
          <a:endParaRPr lang="en-US" sz="1500" kern="1200" dirty="0"/>
        </a:p>
      </dsp:txBody>
      <dsp:txXfrm rot="-5400000">
        <a:off x="3128628" y="3230671"/>
        <a:ext cx="715492" cy="822406"/>
      </dsp:txXfrm>
    </dsp:sp>
    <dsp:sp modelId="{B37CB2F4-C689-1E45-B629-C34A4713DB08}">
      <dsp:nvSpPr>
        <dsp:cNvPr id="0" name=""/>
        <dsp:cNvSpPr/>
      </dsp:nvSpPr>
      <dsp:spPr>
        <a:xfrm>
          <a:off x="1633273" y="3283441"/>
          <a:ext cx="1290360" cy="71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C2D31-BDB4-6647-A86E-3A7D4BB42983}">
      <dsp:nvSpPr>
        <dsp:cNvPr id="0" name=""/>
        <dsp:cNvSpPr/>
      </dsp:nvSpPr>
      <dsp:spPr>
        <a:xfrm rot="5400000">
          <a:off x="4011599" y="3124249"/>
          <a:ext cx="1194778" cy="10394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251242" y="3232774"/>
        <a:ext cx="715492" cy="82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FADF-6F91-4700-ADCF-C6A210CCAC3A}" type="datetimeFigureOut">
              <a:rPr lang="de-DE" smtClean="0"/>
              <a:pPr/>
              <a:t>15.12.2023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27AB-4923-45BF-B71A-4571650FE1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2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A1-47CC-44BB-A150-350EA94E6F24}" type="datetimeFigureOut">
              <a:rPr lang="de-DE" smtClean="0"/>
              <a:pPr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32CE-79EA-4318-80AF-4528CE35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iteraturverwaltungsprogram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.wikipedia.org/wiki/Metadat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50705" indent="-150705">
              <a:buFontTx/>
              <a:buChar char="-"/>
              <a:defRPr/>
            </a:pPr>
            <a:r>
              <a:rPr lang="en-US"/>
              <a:t>Data collection is hard work. So it should not unnecessarily be repeated</a:t>
            </a:r>
            <a:endParaRPr/>
          </a:p>
          <a:p>
            <a:pPr marL="150705" indent="-150705" defTabSz="803758">
              <a:buFontTx/>
              <a:buChar char="-"/>
              <a:defRPr/>
            </a:pPr>
            <a:r>
              <a:rPr lang="en-US"/>
              <a:t>Extended research on the same RQ can take place</a:t>
            </a:r>
          </a:p>
          <a:p>
            <a:pPr marL="150705" indent="-150705">
              <a:buFontTx/>
              <a:buChar char="-"/>
              <a:defRPr/>
            </a:pPr>
            <a:r>
              <a:rPr lang="en-US"/>
              <a:t>Data can answer multiple research questions, even from different fields</a:t>
            </a:r>
            <a:endParaRPr/>
          </a:p>
          <a:p>
            <a:pPr>
              <a:defRPr/>
            </a:pPr>
            <a:r>
              <a:rPr lang="en-US"/>
              <a:t>-  Easy &amp; organized access to research data improves science both in speed and quality</a:t>
            </a:r>
            <a:endParaRPr/>
          </a:p>
          <a:p>
            <a:pPr>
              <a:defRPr/>
            </a:pPr>
            <a:r>
              <a:rPr lang="en-US"/>
              <a:t>       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0E9A72-DB74-464E-AE69-06DFC6D3D853}" type="slidenum">
              <a:rPr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78">
              <a:defRPr/>
            </a:pPr>
            <a:r>
              <a:rPr lang="de-DE" sz="1300" b="1" dirty="0"/>
              <a:t>Der DOI (Digital </a:t>
            </a:r>
            <a:r>
              <a:rPr lang="de-DE" sz="1300" b="1" dirty="0" err="1"/>
              <a:t>Object</a:t>
            </a:r>
            <a:r>
              <a:rPr lang="de-DE" sz="1300" b="1" dirty="0"/>
              <a:t> Identifier)  ist unabhängig von der Adresse eines Objektes und bezeichnet nicht dessen Aufenthaltsort</a:t>
            </a:r>
          </a:p>
          <a:p>
            <a:pPr defTabSz="956778">
              <a:defRPr/>
            </a:pPr>
            <a:r>
              <a:rPr lang="de-DE" dirty="0"/>
              <a:t>System (das</a:t>
            </a:r>
            <a:r>
              <a:rPr lang="de-DE" baseline="0" dirty="0"/>
              <a:t> zentrale Verzeichnis)</a:t>
            </a:r>
            <a:r>
              <a:rPr lang="de-DE" dirty="0"/>
              <a:t> wird von der </a:t>
            </a:r>
            <a:r>
              <a:rPr lang="de-DE" b="1" dirty="0"/>
              <a:t>International DOI </a:t>
            </a:r>
            <a:r>
              <a:rPr lang="de-DE" b="1" dirty="0" err="1"/>
              <a:t>Foundation</a:t>
            </a:r>
            <a:r>
              <a:rPr lang="de-DE" dirty="0"/>
              <a:t> (IDF) betrieben, Gründung 1997, erste Anwendung 2000</a:t>
            </a:r>
          </a:p>
          <a:p>
            <a:pPr defTabSz="956778">
              <a:defRPr/>
            </a:pPr>
            <a:r>
              <a:rPr lang="de-DE" dirty="0"/>
              <a:t>Zunächst</a:t>
            </a:r>
            <a:r>
              <a:rPr lang="de-DE" baseline="0" dirty="0"/>
              <a:t> v.a. </a:t>
            </a:r>
            <a:r>
              <a:rPr lang="de-DE" baseline="0" dirty="0" err="1"/>
              <a:t>wissenschaftl</a:t>
            </a:r>
            <a:r>
              <a:rPr lang="de-DE" baseline="0" dirty="0"/>
              <a:t>. Aufsätze, 2005 erstmalig ein </a:t>
            </a:r>
            <a:r>
              <a:rPr lang="de-DE" baseline="0" dirty="0" err="1"/>
              <a:t>Forschuungsdatensatz</a:t>
            </a:r>
            <a:r>
              <a:rPr lang="de-DE" baseline="0" dirty="0"/>
              <a:t> registriert (TIB)</a:t>
            </a:r>
            <a:endParaRPr lang="de-DE" dirty="0"/>
          </a:p>
          <a:p>
            <a:pPr defTabSz="956778">
              <a:defRPr/>
            </a:pPr>
            <a:r>
              <a:rPr lang="de-DE" dirty="0"/>
              <a:t>Unabhängig von der Adresse des Objektes</a:t>
            </a:r>
          </a:p>
          <a:p>
            <a:pPr defTabSz="956778">
              <a:defRPr/>
            </a:pPr>
            <a:r>
              <a:rPr lang="de-DE" dirty="0">
                <a:solidFill>
                  <a:srgbClr val="404040"/>
                </a:solidFill>
                <a:latin typeface="inherit"/>
              </a:rPr>
              <a:t>Die Pflege der registrierten Objekte muss übernommen werden. </a:t>
            </a:r>
            <a:r>
              <a:rPr lang="de-DE" b="1" dirty="0">
                <a:solidFill>
                  <a:srgbClr val="404040"/>
                </a:solidFill>
                <a:latin typeface="inherit"/>
              </a:rPr>
              <a:t>Dies beinhaltet hier beispielsweise die Aktualisierung der URL in den Metadaten.</a:t>
            </a:r>
            <a:endParaRPr lang="de-DE" b="1" i="0" dirty="0">
              <a:solidFill>
                <a:srgbClr val="404040"/>
              </a:solidFill>
              <a:effectLst/>
              <a:latin typeface="inherit"/>
            </a:endParaRPr>
          </a:p>
          <a:p>
            <a:pPr defTabSz="956778">
              <a:defRPr/>
            </a:pPr>
            <a:r>
              <a:rPr lang="de-DE" dirty="0"/>
              <a:t>„Obwohl offiziell empfohlen wird, DOIs als volle URL anzugeben, ist genau genommen nur der Teil, der mit 10. beginnt, der DOI.“ aus Wikipedia</a:t>
            </a:r>
          </a:p>
          <a:p>
            <a:pPr defTabSz="956778">
              <a:defRPr/>
            </a:pPr>
            <a:r>
              <a:rPr lang="de-DE" dirty="0"/>
              <a:t>https://doi.org/10.1007/s11578-010-0094-6</a:t>
            </a:r>
          </a:p>
          <a:p>
            <a:pPr defTabSz="956778">
              <a:defRPr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Manche </a:t>
            </a:r>
            <a:r>
              <a:rPr lang="de-DE" dirty="0">
                <a:solidFill>
                  <a:srgbClr val="0B0080"/>
                </a:solidFill>
                <a:latin typeface="Arial" panose="020B0604020202020204" pitchFamily="34" charset="0"/>
                <a:hlinkClick r:id="rId3" tooltip="Literaturverwaltungsprogramm"/>
              </a:rPr>
              <a:t>Literaturverwaltungsprogramme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 können per Eingabe des DOI die </a:t>
            </a:r>
            <a:r>
              <a:rPr lang="de-DE" dirty="0">
                <a:solidFill>
                  <a:srgbClr val="0B0080"/>
                </a:solidFill>
                <a:latin typeface="Arial" panose="020B0604020202020204" pitchFamily="34" charset="0"/>
                <a:hlinkClick r:id="rId4" tooltip="Metadaten"/>
              </a:rPr>
              <a:t>Metadaten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 eines Artikels importieren.</a:t>
            </a:r>
            <a:endParaRPr lang="de-DE" dirty="0"/>
          </a:p>
          <a:p>
            <a:pPr defTabSz="956778"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47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Verantwortlichkeiten von Datenzentren!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50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09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</a:t>
            </a:r>
            <a:r>
              <a:rPr lang="de-DE" baseline="0" dirty="0"/>
              <a:t> benötigen digitale Objekte PIDs?</a:t>
            </a:r>
          </a:p>
          <a:p>
            <a:r>
              <a:rPr lang="de-DE" baseline="0" dirty="0"/>
              <a:t>Anders gefragt: </a:t>
            </a:r>
            <a:r>
              <a:rPr lang="de-DE" dirty="0"/>
              <a:t>Warum eignen sich URLs für den verlässlichen Zugang zu digitalen Objekten nicht? </a:t>
            </a:r>
          </a:p>
          <a:p>
            <a:r>
              <a:rPr lang="de-DE" dirty="0"/>
              <a:t>Was sind</a:t>
            </a:r>
            <a:r>
              <a:rPr lang="de-DE" baseline="0" dirty="0"/>
              <a:t> </a:t>
            </a:r>
            <a:r>
              <a:rPr lang="de-DE" dirty="0"/>
              <a:t>Digitale</a:t>
            </a:r>
            <a:r>
              <a:rPr lang="de-DE" baseline="0" dirty="0"/>
              <a:t> Objekte:</a:t>
            </a:r>
          </a:p>
          <a:p>
            <a:r>
              <a:rPr lang="de-DE" baseline="0" dirty="0"/>
              <a:t>Publikationen (Zeitschriftenaufsatz, Datensatz, E-Book)</a:t>
            </a:r>
          </a:p>
          <a:p>
            <a:r>
              <a:rPr lang="de-DE" baseline="0" dirty="0"/>
              <a:t>URLs sind dazu gedacht, den Ort, an dem sich eine Ressource befindet,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906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96" indent="-179396">
              <a:buFontTx/>
              <a:buChar char="-"/>
            </a:pPr>
            <a:endParaRPr lang="de-DE" sz="1300" dirty="0"/>
          </a:p>
          <a:p>
            <a:pPr marL="179396" indent="-179396">
              <a:buFontTx/>
              <a:buChar char="-"/>
            </a:pPr>
            <a:endParaRPr lang="de-DE" sz="1300" dirty="0"/>
          </a:p>
          <a:p>
            <a:pPr marL="179396" indent="-179396">
              <a:buFontTx/>
              <a:buChar char="-"/>
            </a:pPr>
            <a:endParaRPr lang="de-DE" sz="1300" dirty="0"/>
          </a:p>
          <a:p>
            <a:pPr marL="179396" indent="-179396">
              <a:buFontTx/>
              <a:buChar char="-"/>
            </a:pPr>
            <a:endParaRPr lang="de-DE" sz="1300" dirty="0"/>
          </a:p>
          <a:p>
            <a:pPr marL="179396" indent="-179396">
              <a:buFontTx/>
              <a:buChar char="-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61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097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good reasons exist why data owners should deal with licenses for their research data. </a:t>
            </a:r>
          </a:p>
          <a:p>
            <a:endParaRPr lang="en-US" dirty="0" smtClean="0"/>
          </a:p>
          <a:p>
            <a:r>
              <a:rPr lang="en-US" dirty="0" smtClean="0"/>
              <a:t>  - Data owners can protect themselves against claims for indemnification. </a:t>
            </a:r>
          </a:p>
          <a:p>
            <a:r>
              <a:rPr lang="en-US" dirty="0" smtClean="0"/>
              <a:t>  - They can inhibit unwanted manners of data use. </a:t>
            </a:r>
          </a:p>
          <a:p>
            <a:r>
              <a:rPr lang="en-US" dirty="0" smtClean="0"/>
              <a:t>  - Data owners who use well-known licenses help data re-users since common well-known terms of use facilitate re-use. Without explicit license conditions national intellectual property rights have to be followed and these rights depend on the country. </a:t>
            </a:r>
          </a:p>
          <a:p>
            <a:r>
              <a:rPr lang="en-US" dirty="0" smtClean="0"/>
              <a:t>  - Many archives do not permit all possible license texts but let data owners choose one from a list of supported licenses.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35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</a:t>
            </a:r>
            <a:r>
              <a:rPr lang="en-US" dirty="0" smtClean="0"/>
              <a:t>CC BY itself is the basis; the other licenses contain additional terms to forbid commercial use and how to handle derivative work, e.g. translations or alterations. CC BY-ND does not permit sharing of derivatives whereas CC BY-SA does but only under the same or a compatible license (</a:t>
            </a:r>
            <a:r>
              <a:rPr lang="en-US" dirty="0" err="1" smtClean="0"/>
              <a:t>ShareAlike</a:t>
            </a:r>
            <a:r>
              <a:rPr lang="en-US" dirty="0" smtClean="0"/>
              <a:t>). Which licenses are compatible is decided by Creative Commons. CC-BY itself allows sharing of derivatives under a different license too. In the pink outer ring are the three licenses which do not permit commercial use.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23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- Researchers are (often) not IT professionals &amp; don't need to be</a:t>
            </a:r>
          </a:p>
          <a:p>
            <a:pPr>
              <a:defRPr/>
            </a:pPr>
            <a:r>
              <a:rPr lang="en-US"/>
              <a:t>- The people at the data centers are</a:t>
            </a:r>
          </a:p>
          <a:p>
            <a:pPr>
              <a:defRPr/>
            </a:pPr>
            <a:r>
              <a:rPr lang="en-US"/>
              <a:t>- Ensure university staff (&amp; others) can access research data</a:t>
            </a:r>
            <a:endParaRPr/>
          </a:p>
          <a:p>
            <a:pPr>
              <a:defRPr/>
            </a:pPr>
            <a:r>
              <a:rPr lang="en-US"/>
              <a:t>- Become independent of people, software &amp; hardware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0E9A72-DB74-464E-AE69-06DFC6D3D853}" type="slidenum">
              <a:t>8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50705" indent="-150705">
              <a:buFontTx/>
              <a:buChar char="-"/>
              <a:defRPr/>
            </a:pPr>
            <a:r>
              <a:rPr lang="en-US"/>
              <a:t>Data collection is hard work. So it should not unnecessarily be repeated</a:t>
            </a:r>
            <a:endParaRPr/>
          </a:p>
          <a:p>
            <a:pPr marL="150705" indent="-150705" defTabSz="803758">
              <a:buFontTx/>
              <a:buChar char="-"/>
              <a:defRPr/>
            </a:pPr>
            <a:r>
              <a:rPr lang="en-US"/>
              <a:t>Extended research on the same RQ can take place</a:t>
            </a:r>
          </a:p>
          <a:p>
            <a:pPr marL="150705" indent="-150705">
              <a:buFontTx/>
              <a:buChar char="-"/>
              <a:defRPr/>
            </a:pPr>
            <a:r>
              <a:rPr lang="en-US"/>
              <a:t>Data can answer multiple research questions, even from different fields</a:t>
            </a:r>
            <a:endParaRPr/>
          </a:p>
          <a:p>
            <a:pPr>
              <a:defRPr/>
            </a:pPr>
            <a:r>
              <a:rPr lang="en-US"/>
              <a:t>-  Easy &amp; organized access to research data improves science both in speed and quality</a:t>
            </a:r>
            <a:endParaRPr/>
          </a:p>
          <a:p>
            <a:pPr>
              <a:defRPr/>
            </a:pPr>
            <a:r>
              <a:rPr lang="en-US"/>
              <a:t>       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0E9A72-DB74-464E-AE69-06DFC6D3D853}" type="slidenum">
              <a:t>9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A32CE-79EA-4318-80AF-4528CE357DD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88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A32CE-79EA-4318-80AF-4528CE357DD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24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</a:t>
            </a:r>
            <a:r>
              <a:rPr lang="de-DE" baseline="0" dirty="0"/>
              <a:t> benötigen digitale Objekte PIDs?</a:t>
            </a:r>
          </a:p>
          <a:p>
            <a:r>
              <a:rPr lang="de-DE" baseline="0" dirty="0"/>
              <a:t>Anders gefragt: </a:t>
            </a:r>
            <a:r>
              <a:rPr lang="de-DE" dirty="0"/>
              <a:t>Warum eignen sich URLs für den verlässlichen Zugang zu digitalen Objekten nicht? </a:t>
            </a:r>
          </a:p>
          <a:p>
            <a:r>
              <a:rPr lang="de-DE" dirty="0"/>
              <a:t>https://www.fbd.uni-wuppertal.de/ </a:t>
            </a:r>
          </a:p>
          <a:p>
            <a:endParaRPr lang="de-DE" dirty="0"/>
          </a:p>
          <a:p>
            <a:r>
              <a:rPr lang="de-DE" dirty="0"/>
              <a:t>„Dokumente,</a:t>
            </a:r>
            <a:r>
              <a:rPr lang="de-DE" baseline="0" dirty="0"/>
              <a:t> deren Internetadressen sich ändern, sind wie verstellte Bücher in der Bibliothek“</a:t>
            </a:r>
          </a:p>
          <a:p>
            <a:pPr defTabSz="915497">
              <a:defRPr/>
            </a:pPr>
            <a:r>
              <a:rPr lang="de-DE" b="1" dirty="0"/>
              <a:t>URLs gelten als unzuverlässig – es gibt keine technischen Gründe, dass URLs ihre Gültigkeit verlieren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0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sind</a:t>
            </a:r>
            <a:r>
              <a:rPr lang="de-DE" baseline="0" dirty="0"/>
              <a:t> </a:t>
            </a:r>
            <a:r>
              <a:rPr lang="de-DE" dirty="0"/>
              <a:t>Digitale</a:t>
            </a:r>
            <a:r>
              <a:rPr lang="de-DE" baseline="0" dirty="0"/>
              <a:t> Objekte:</a:t>
            </a:r>
          </a:p>
          <a:p>
            <a:r>
              <a:rPr lang="de-DE" baseline="0" dirty="0"/>
              <a:t>Publikationen (Zeitschriftenaufsatz, Datensatz, E-Book)</a:t>
            </a:r>
          </a:p>
          <a:p>
            <a:pPr defTabSz="956778">
              <a:defRPr/>
            </a:pPr>
            <a:r>
              <a:rPr lang="de-DE" dirty="0"/>
              <a:t>Gerade bei der Publikation von Forschungsdaten wichtig, wenn diese als eigenständige wissenschaftliche Leistung anerkannt werden soll (Argument sonst: zu viel Arbeit, fehlender Anreiz, keine Belohnung)</a:t>
            </a:r>
          </a:p>
          <a:p>
            <a:pPr defTabSz="905609"/>
            <a:r>
              <a:rPr lang="de-DE" dirty="0"/>
              <a:t>Damit: Gewährleistung der </a:t>
            </a:r>
            <a:r>
              <a:rPr lang="de-DE" dirty="0" err="1"/>
              <a:t>Referenzierbarkeit</a:t>
            </a:r>
            <a:r>
              <a:rPr lang="de-DE" dirty="0"/>
              <a:t> und Zitierfähigkeit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68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Grundidee: strikte Trennung von Identifikation der Publikation und Standort</a:t>
            </a:r>
          </a:p>
          <a:p>
            <a:pPr defTabSz="915497">
              <a:defRPr/>
            </a:pPr>
            <a:r>
              <a:rPr lang="de-DE" b="1" dirty="0"/>
              <a:t>Ein PI  ist unabhängig von der Adresse eines Objektes und bezeichnet nicht dessen Aufenthaltsort</a:t>
            </a:r>
          </a:p>
          <a:p>
            <a:endParaRPr lang="de-DE" dirty="0"/>
          </a:p>
          <a:p>
            <a:r>
              <a:rPr lang="de-DE" dirty="0"/>
              <a:t>Alle PI-Systeme funktionieren nach einem ähnlichen Prinzip:</a:t>
            </a:r>
          </a:p>
          <a:p>
            <a:endParaRPr lang="de-DE" dirty="0"/>
          </a:p>
          <a:p>
            <a:r>
              <a:rPr lang="de-DE" dirty="0"/>
              <a:t>- PI können nicht direkt in die Adresszeile des </a:t>
            </a:r>
            <a:r>
              <a:rPr lang="de-DE" dirty="0" err="1"/>
              <a:t>Browers</a:t>
            </a:r>
            <a:r>
              <a:rPr lang="de-DE" dirty="0"/>
              <a:t> eingetragen werden. Man bildet einen URL aus der Adresse des sog. </a:t>
            </a:r>
            <a:r>
              <a:rPr lang="de-DE" dirty="0" err="1"/>
              <a:t>Resolvers</a:t>
            </a:r>
            <a:r>
              <a:rPr lang="de-DE" dirty="0"/>
              <a:t> und hängt daran den PI an. </a:t>
            </a:r>
          </a:p>
          <a:p>
            <a:r>
              <a:rPr lang="de-DE" dirty="0"/>
              <a:t>- Der </a:t>
            </a:r>
            <a:r>
              <a:rPr lang="de-DE" dirty="0" err="1"/>
              <a:t>Resolver</a:t>
            </a:r>
            <a:r>
              <a:rPr lang="de-DE" dirty="0"/>
              <a:t> ist vereinfacht gesagt eine Datenbank, in der der PI eingetragen ist und in der (neben anderen Metadaten) auch der derzeitig gültige Standort gespeichert ist. </a:t>
            </a:r>
          </a:p>
          <a:p>
            <a:endParaRPr lang="de-DE" dirty="0"/>
          </a:p>
          <a:p>
            <a:r>
              <a:rPr lang="de-DE" dirty="0"/>
              <a:t>Im </a:t>
            </a:r>
            <a:r>
              <a:rPr lang="de-DE" dirty="0" err="1"/>
              <a:t>Resolver</a:t>
            </a:r>
            <a:r>
              <a:rPr lang="de-DE" dirty="0"/>
              <a:t> verzeichnete Daten müssen permanent gepflegt werden, z.B. bei einem Wechsel der Zugriffsadresse. Der PI selbst ändert sich jedoch nicht. </a:t>
            </a:r>
          </a:p>
          <a:p>
            <a:r>
              <a:rPr lang="de-DE" dirty="0"/>
              <a:t>Vorteil: Zitate und Referenzen, die auf den PI verweisen, werden bei einer Veränderung der URL nicht ungültig.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56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Hbz</a:t>
            </a:r>
            <a:r>
              <a:rPr lang="de-DE" dirty="0" smtClean="0"/>
              <a:t> = Hochschulbibliothekszentrum NRW</a:t>
            </a:r>
          </a:p>
          <a:p>
            <a:r>
              <a:rPr lang="de-DE" dirty="0" smtClean="0"/>
              <a:t>URN </a:t>
            </a:r>
            <a:r>
              <a:rPr lang="de-DE" dirty="0"/>
              <a:t>können nicht ohne weiteres aufgelöst werden. </a:t>
            </a:r>
          </a:p>
          <a:p>
            <a:r>
              <a:rPr lang="de-DE" dirty="0"/>
              <a:t>Für Forschungsdaten nur bedingt geeignet. </a:t>
            </a:r>
          </a:p>
          <a:p>
            <a:r>
              <a:rPr lang="de-DE" dirty="0"/>
              <a:t>Enge Kopplung an Langzeitarchivierung</a:t>
            </a:r>
          </a:p>
          <a:p>
            <a:r>
              <a:rPr lang="de-DE" dirty="0"/>
              <a:t>Kein genereller Resolver, sondern </a:t>
            </a:r>
            <a:r>
              <a:rPr lang="de-DE" dirty="0" err="1"/>
              <a:t>Resolvingdienste</a:t>
            </a:r>
            <a:r>
              <a:rPr lang="de-DE" dirty="0"/>
              <a:t> für einzelne</a:t>
            </a:r>
          </a:p>
          <a:p>
            <a:r>
              <a:rPr lang="de-DE" dirty="0"/>
              <a:t>Namensräume (NIDs, Namespace </a:t>
            </a:r>
            <a:r>
              <a:rPr lang="de-DE" dirty="0" err="1"/>
              <a:t>Identifiers</a:t>
            </a:r>
            <a:r>
              <a:rPr lang="de-DE" dirty="0"/>
              <a:t>) </a:t>
            </a:r>
          </a:p>
          <a:p>
            <a:r>
              <a:rPr lang="de-DE" dirty="0"/>
              <a:t>Metadaten des Objekts nicht im PI-System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E9A72-DB74-464E-AE69-06DFC6D3D85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0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01.01.18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FoDaKo -  Forschungsdatenmanagement in Kooperation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6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01.01.18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de-DE"/>
              <a:t>FoDaKo -  Forschungsdatenmanagement in Kooperation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66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113588"/>
            <a:ext cx="38164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7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1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01.01.18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de-DE"/>
              <a:t>FoDaKo -  Forschungsdatenmanagement in Kooperation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9093CACB-378E-1242-8103-1B978FAF62D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725256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0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98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586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orient="horz" pos="2879" userDrawn="1">
          <p15:clr>
            <a:srgbClr val="FBAE40"/>
          </p15:clr>
        </p15:guide>
        <p15:guide id="4" orient="horz" pos="3134" userDrawn="1">
          <p15:clr>
            <a:srgbClr val="FBAE40"/>
          </p15:clr>
        </p15:guide>
        <p15:guide id="5" orient="horz" pos="1637" userDrawn="1">
          <p15:clr>
            <a:srgbClr val="FBAE40"/>
          </p15:clr>
        </p15:guide>
        <p15:guide id="6" orient="horz" pos="378" userDrawn="1">
          <p15:clr>
            <a:srgbClr val="FBAE40"/>
          </p15:clr>
        </p15:guide>
        <p15:guide id="7" pos="3061" userDrawn="1">
          <p15:clr>
            <a:srgbClr val="FBAE40"/>
          </p15:clr>
        </p15:guide>
        <p15:guide id="8" pos="5420" userDrawn="1">
          <p15:clr>
            <a:srgbClr val="FBAE40"/>
          </p15:clr>
        </p15:guide>
        <p15:guide id="9" pos="4672" userDrawn="1">
          <p15:clr>
            <a:srgbClr val="FBAE40"/>
          </p15:clr>
        </p15:guide>
        <p15:guide id="10" pos="4604" userDrawn="1">
          <p15:clr>
            <a:srgbClr val="FBAE40"/>
          </p15:clr>
        </p15:guide>
        <p15:guide id="11" pos="544" userDrawn="1">
          <p15:clr>
            <a:srgbClr val="FBAE40"/>
          </p15:clr>
        </p15:guide>
        <p15:guide id="12" pos="295" userDrawn="1">
          <p15:clr>
            <a:srgbClr val="FBAE40"/>
          </p15:clr>
        </p15:guide>
        <p15:guide id="13" orient="horz" pos="28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04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37388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093CACB-378E-1242-8103-1B978FAF62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6551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572000" y="0"/>
            <a:ext cx="4584612" cy="5155572"/>
          </a:xfrm>
          <a:prstGeom prst="rect">
            <a:avLst/>
          </a:prstGeom>
          <a:solidFill>
            <a:srgbClr val="89B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428928" y="4069534"/>
            <a:ext cx="1727684" cy="540060"/>
          </a:xfrm>
          <a:prstGeom prst="rect">
            <a:avLst/>
          </a:prstGeom>
          <a:solidFill>
            <a:srgbClr val="7FAD18"/>
          </a:solidFill>
          <a:ln>
            <a:noFill/>
          </a:ln>
          <a:effectLst>
            <a:outerShdw blurRad="136525" dist="63500" dir="2400000" algn="tl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BUW_Logo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30" y="4135276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Grundlagen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r>
              <a:rPr lang="de-DE" sz="11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</a:t>
            </a:r>
            <a:fld id="{D2B725D8-4EF0-4FF3-9B4A-C803504CF189}" type="slidenum">
              <a:rPr lang="de-DE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‹Nr.›</a:t>
            </a:fld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2192" y="1"/>
            <a:ext cx="9156700" cy="5143499"/>
          </a:xfrm>
          <a:prstGeom prst="rect">
            <a:avLst/>
          </a:prstGeom>
          <a:gradFill flip="none" rotWithShape="1">
            <a:gsLst>
              <a:gs pos="0">
                <a:srgbClr val="818C98">
                  <a:alpha val="75000"/>
                </a:srgbClr>
              </a:gs>
              <a:gs pos="100000">
                <a:schemeClr val="bg1">
                  <a:lumMod val="95000"/>
                  <a:alpha val="73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Bild 11" descr="Logo_BUW-1.Weiss-01.png"/>
          <p:cNvPicPr>
            <a:picLocks noChangeAspect="1"/>
          </p:cNvPicPr>
          <p:nvPr/>
        </p:nvPicPr>
        <p:blipFill>
          <a:blip r:embed="rId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57" y="708543"/>
            <a:ext cx="260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Bild 13" descr="BUW_Logo-weiss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Grundlagen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8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Gerade Verbindung 12"/>
          <p:cNvCxnSpPr>
            <a:cxnSpLocks noChangeShapeType="1"/>
          </p:cNvCxnSpPr>
          <p:nvPr userDrawn="1"/>
        </p:nvCxnSpPr>
        <p:spPr bwMode="auto">
          <a:xfrm>
            <a:off x="-6350" y="699542"/>
            <a:ext cx="9163050" cy="1191"/>
          </a:xfrm>
          <a:prstGeom prst="line">
            <a:avLst/>
          </a:prstGeom>
          <a:noFill/>
          <a:ln w="25400">
            <a:solidFill>
              <a:srgbClr val="89B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46419" y="439956"/>
            <a:ext cx="76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1A85F193-EBA8-BD46-9CCC-E5C7B97770D7}" type="slidenum">
              <a:rPr lang="de-DE" sz="900" smtClean="0">
                <a:solidFill>
                  <a:srgbClr val="000000"/>
                </a:solidFill>
                <a:latin typeface="Arial" charset="0"/>
                <a:cs typeface="Univers 55" charset="0"/>
              </a:rPr>
              <a:pPr algn="r"/>
              <a:t>‹Nr.›</a:t>
            </a:fld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 </a:t>
            </a:r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von 20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31775" y="134542"/>
            <a:ext cx="35099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100" b="1" dirty="0">
                <a:solidFill>
                  <a:srgbClr val="000000"/>
                </a:solidFill>
                <a:latin typeface="Arial" charset="0"/>
                <a:cs typeface="Univers 65 Bold" charset="0"/>
              </a:rPr>
              <a:t>PROF. DR. MAXIMILIAN MUSTERMANN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BEISPIELVORLESUNG ZUM THEMA 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„MUSTERÜBERSCHRIFTEN FÜR </a:t>
            </a:r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POWERPOINTFOLIEN“</a:t>
            </a:r>
            <a:endParaRPr lang="de-DE" sz="900" dirty="0">
              <a:solidFill>
                <a:srgbClr val="000000"/>
              </a:solidFill>
              <a:latin typeface="Arial" charset="0"/>
              <a:cs typeface="Univers 55" charset="0"/>
            </a:endParaRPr>
          </a:p>
        </p:txBody>
      </p:sp>
      <p:pic>
        <p:nvPicPr>
          <p:cNvPr id="1032" name="Bild 17" descr="beispiel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8" y="147928"/>
            <a:ext cx="1200474" cy="5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7668344" y="123478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13" descr="BUW_Logo-weis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77957"/>
            <a:ext cx="1019946" cy="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>
    <p:tnLst>
      <p:par>
        <p:cTn id="1" dur="indefinite" restart="never" nodeType="tmRoot"/>
      </p:par>
    </p:tnLst>
  </p:timing>
  <p:txStyles>
    <p:titleStyle>
      <a:lvl1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isources.dfg.de/" TargetMode="External"/><Relationship Id="rId2" Type="http://schemas.openxmlformats.org/officeDocument/2006/relationships/hyperlink" Target="https://www.re3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arch.datacite.org/" TargetMode="External"/><Relationship Id="rId5" Type="http://schemas.openxmlformats.org/officeDocument/2006/relationships/hyperlink" Target="https://b2find.eudat.eu/" TargetMode="External"/><Relationship Id="rId4" Type="http://schemas.openxmlformats.org/officeDocument/2006/relationships/hyperlink" Target="https://toolbox.google.com/datasetsearc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bn-resolving.org/urn:nbn:de:hbz:468-20110509-151022-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2305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1825-009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licenses/license-list#SoftwareLicenses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oodle.uni-wuppertal.de/course/view.php?id=22096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 05_2015_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7783"/>
            <a:ext cx="9144001" cy="5201284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633413" y="598228"/>
            <a:ext cx="8331075" cy="1521956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</a:pPr>
            <a:r>
              <a:rPr lang="de-DE" sz="3200" dirty="0" smtClean="0">
                <a:solidFill>
                  <a:schemeClr val="tx1"/>
                </a:solidFill>
                <a:latin typeface="Arial"/>
                <a:cs typeface="Arial"/>
              </a:rPr>
              <a:t>Forschungsdatenmanagement - </a:t>
            </a:r>
            <a:r>
              <a:rPr lang="de-DE" sz="2800" dirty="0" smtClean="0">
                <a:solidFill>
                  <a:schemeClr val="tx1"/>
                </a:solidFill>
                <a:latin typeface="Arial"/>
                <a:cs typeface="Arial"/>
              </a:rPr>
              <a:t>Grundlagen</a:t>
            </a:r>
          </a:p>
          <a:p>
            <a:pPr lvl="0" defTabSz="622300">
              <a:spcBef>
                <a:spcPct val="0"/>
              </a:spcBef>
            </a:pPr>
            <a:r>
              <a:rPr lang="de-DE" sz="2000" dirty="0" smtClean="0">
                <a:solidFill>
                  <a:schemeClr val="tx1"/>
                </a:solidFill>
                <a:latin typeface="Arial"/>
                <a:cs typeface="Arial"/>
              </a:rPr>
              <a:t>31.10.2022</a:t>
            </a:r>
            <a:endParaRPr lang="de-DE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smtClean="0">
                <a:solidFill>
                  <a:srgbClr val="89BA17"/>
                </a:solidFill>
                <a:latin typeface="Arial"/>
                <a:cs typeface="Arial"/>
              </a:rPr>
              <a:t>Wie finde ich Forschungsdaten?</a:t>
            </a:r>
            <a:endParaRPr lang="de-DE" sz="4800" dirty="0" smtClean="0">
              <a:ea typeface="Helvetica" charset="0"/>
              <a:cs typeface="Helvetica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Wo sind öffentlich zugängliche Forschungsdaten abgelegt?</a:t>
            </a:r>
            <a:endParaRPr lang="de-DE" sz="2000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971600" y="1707654"/>
            <a:ext cx="0" cy="25922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flipV="1">
            <a:off x="8172400" y="1707654"/>
            <a:ext cx="0" cy="25922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-600000">
            <a:off x="713105" y="1397192"/>
            <a:ext cx="388843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600000">
            <a:off x="4542463" y="1397192"/>
            <a:ext cx="388843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3563888" y="130696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Datenzentrum</a:t>
            </a:r>
            <a:endParaRPr lang="de-DE" sz="2400" dirty="0"/>
          </a:p>
        </p:txBody>
      </p:sp>
      <p:sp>
        <p:nvSpPr>
          <p:cNvPr id="68" name="Rechteck 67"/>
          <p:cNvSpPr/>
          <p:nvPr/>
        </p:nvSpPr>
        <p:spPr>
          <a:xfrm>
            <a:off x="1187625" y="1923678"/>
            <a:ext cx="2016224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1554769" y="2274426"/>
            <a:ext cx="1222771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Metadaten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1554768" y="2643758"/>
            <a:ext cx="1222772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Datensatz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73" name="Gerade Verbindung 72"/>
          <p:cNvCxnSpPr/>
          <p:nvPr/>
        </p:nvCxnSpPr>
        <p:spPr>
          <a:xfrm>
            <a:off x="1591454" y="2242190"/>
            <a:ext cx="12227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1640631" y="2207905"/>
            <a:ext cx="1217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1737375" y="2136274"/>
            <a:ext cx="12044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1691576" y="2172087"/>
            <a:ext cx="12094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2814225" y="2242190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2857687" y="2206000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>
            <a:off x="2901012" y="2170182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>
            <a:off x="2941860" y="2136274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1475656" y="3858602"/>
            <a:ext cx="158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Repositorium</a:t>
            </a:r>
            <a:endParaRPr lang="de-DE" sz="2000" dirty="0"/>
          </a:p>
        </p:txBody>
      </p:sp>
      <p:sp>
        <p:nvSpPr>
          <p:cNvPr id="91" name="Rechteck 90"/>
          <p:cNvSpPr/>
          <p:nvPr/>
        </p:nvSpPr>
        <p:spPr>
          <a:xfrm>
            <a:off x="3707905" y="1923678"/>
            <a:ext cx="2088232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feld 91"/>
          <p:cNvSpPr txBox="1"/>
          <p:nvPr/>
        </p:nvSpPr>
        <p:spPr>
          <a:xfrm>
            <a:off x="4093989" y="2274426"/>
            <a:ext cx="1222771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Metadaten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4093988" y="2643758"/>
            <a:ext cx="1222772" cy="10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Datensatz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4" name="Gerade Verbindung 93"/>
          <p:cNvCxnSpPr/>
          <p:nvPr/>
        </p:nvCxnSpPr>
        <p:spPr>
          <a:xfrm>
            <a:off x="4130674" y="2242190"/>
            <a:ext cx="12227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4179851" y="2207905"/>
            <a:ext cx="1217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4276595" y="2136274"/>
            <a:ext cx="12044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>
            <a:off x="4230796" y="2172087"/>
            <a:ext cx="12094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5353445" y="2242190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5396907" y="2206000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40232" y="2170182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5481080" y="2136274"/>
            <a:ext cx="0" cy="1443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feld 101"/>
          <p:cNvSpPr txBox="1"/>
          <p:nvPr/>
        </p:nvSpPr>
        <p:spPr>
          <a:xfrm>
            <a:off x="3995936" y="3858602"/>
            <a:ext cx="158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Repositorium</a:t>
            </a:r>
            <a:endParaRPr lang="de-DE" sz="2000" dirty="0"/>
          </a:p>
        </p:txBody>
      </p:sp>
      <p:sp>
        <p:nvSpPr>
          <p:cNvPr id="103" name="Ovale Legende 102"/>
          <p:cNvSpPr/>
          <p:nvPr/>
        </p:nvSpPr>
        <p:spPr>
          <a:xfrm>
            <a:off x="5940152" y="1958052"/>
            <a:ext cx="2160240" cy="612648"/>
          </a:xfrm>
          <a:prstGeom prst="wedgeEllipseCallout">
            <a:avLst>
              <a:gd name="adj1" fmla="val -83333"/>
              <a:gd name="adj2" fmla="val 35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 über Daten</a:t>
            </a:r>
            <a:endParaRPr lang="de-DE" dirty="0"/>
          </a:p>
        </p:txBody>
      </p:sp>
      <p:sp>
        <p:nvSpPr>
          <p:cNvPr id="104" name="Ovale Legende 103"/>
          <p:cNvSpPr/>
          <p:nvPr/>
        </p:nvSpPr>
        <p:spPr>
          <a:xfrm>
            <a:off x="6012160" y="2858145"/>
            <a:ext cx="2088232" cy="1081757"/>
          </a:xfrm>
          <a:prstGeom prst="wedgeEllipseCallout">
            <a:avLst>
              <a:gd name="adj1" fmla="val -74838"/>
              <a:gd name="adj2" fmla="val 58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Server oder gemanagtes Verzeichnis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66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Wie finde ich Forschungsdaten?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9" y="822067"/>
            <a:ext cx="87129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Link in Monographie oder Ergebnispublikation in wiss. Journal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Zweistufig: a) Suche nach Repositorien, b) Suche im Repositorium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hlinkClick r:id="rId2"/>
              </a:rPr>
              <a:t>re3data.org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err="1">
                <a:solidFill>
                  <a:srgbClr val="00B0F0"/>
                </a:solidFill>
              </a:rPr>
              <a:t>re</a:t>
            </a:r>
            <a:r>
              <a:rPr lang="de-DE" sz="2000" dirty="0" err="1"/>
              <a:t>gistry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B0F0"/>
                </a:solidFill>
              </a:rPr>
              <a:t>re</a:t>
            </a:r>
            <a:r>
              <a:rPr lang="de-DE" sz="2000" dirty="0" err="1"/>
              <a:t>search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B0F0"/>
                </a:solidFill>
              </a:rPr>
              <a:t>re</a:t>
            </a:r>
            <a:r>
              <a:rPr lang="de-DE" sz="2000" dirty="0" err="1"/>
              <a:t>positories</a:t>
            </a:r>
            <a:r>
              <a:rPr lang="de-DE" sz="2000" dirty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hlinkClick r:id="rId3"/>
              </a:rPr>
              <a:t>risources.dfg.de</a:t>
            </a:r>
            <a:endParaRPr lang="de-DE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Direkte Suche nach Datensätzen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Google </a:t>
            </a:r>
            <a:r>
              <a:rPr lang="de-DE" dirty="0"/>
              <a:t>Dataset </a:t>
            </a:r>
            <a:r>
              <a:rPr lang="de-DE" dirty="0" smtClean="0"/>
              <a:t>Search, 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toolbox.google.com/datasetsearch</a:t>
            </a:r>
            <a:endParaRPr lang="de-DE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Andere Suchmaschinen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EUDAT-Suche</a:t>
            </a:r>
            <a:r>
              <a:rPr lang="de-DE" dirty="0"/>
              <a:t>, </a:t>
            </a:r>
            <a:r>
              <a:rPr lang="de-DE" dirty="0">
                <a:hlinkClick r:id="rId5"/>
              </a:rPr>
              <a:t>https</a:t>
            </a:r>
            <a:r>
              <a:rPr lang="de-DE" dirty="0" smtClean="0">
                <a:hlinkClick r:id="rId5"/>
              </a:rPr>
              <a:t>://b2find.eudat.eu/</a:t>
            </a:r>
            <a:endParaRPr lang="de-DE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DataCite</a:t>
            </a:r>
            <a:r>
              <a:rPr lang="de-DE" dirty="0"/>
              <a:t>-Suche, </a:t>
            </a:r>
            <a:r>
              <a:rPr lang="de-DE" dirty="0">
                <a:hlinkClick r:id="rId6"/>
              </a:rPr>
              <a:t>https://search.datacite.org/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Qualitätssiegel für Forschungsdatenrepositorien: Core Trust Seal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416982" y="771550"/>
            <a:ext cx="8259569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/>
              <a:t>Repositorium muss 16 Bedingungen erfüllen, um es zu bekommen. </a:t>
            </a:r>
            <a:br>
              <a:rPr lang="de-DE" sz="2000" dirty="0" smtClean="0"/>
            </a:br>
            <a:r>
              <a:rPr lang="de-DE" sz="2000" dirty="0" smtClean="0"/>
              <a:t>Die wichtigsten: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Nutzungsbedingungen werden kommuniziert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Langzeitarchivierung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Gängige Lizenzen werden unterstützt, Vertraulichkeit ggf. gewährleistet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Ausreichende Finanzierung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Qualifizierte Mitarbeitende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Datenintegrität und –</a:t>
            </a:r>
            <a:r>
              <a:rPr lang="de-DE" sz="2000" dirty="0" err="1" smtClean="0"/>
              <a:t>authentizität</a:t>
            </a:r>
            <a:r>
              <a:rPr lang="de-DE" sz="2000" dirty="0" smtClean="0"/>
              <a:t> </a:t>
            </a:r>
            <a:r>
              <a:rPr lang="de-DE" sz="2000" smtClean="0"/>
              <a:t>werden gewährleistet</a:t>
            </a:r>
            <a:endParaRPr lang="de-DE" sz="2000" dirty="0" smtClean="0"/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Datenpflege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Datenqualität: Expertise vorhanden</a:t>
            </a:r>
          </a:p>
          <a:p>
            <a:pPr marL="43200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Gegen Angriffe gesichert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779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smtClean="0">
                <a:solidFill>
                  <a:srgbClr val="89BA17"/>
                </a:solidFill>
                <a:latin typeface="Arial"/>
                <a:cs typeface="Arial"/>
              </a:rPr>
              <a:t>Angebote und Anforderungen der Universität</a:t>
            </a:r>
            <a:endParaRPr lang="de-DE" sz="4800" dirty="0" smtClean="0">
              <a:ea typeface="Helvetica" charset="0"/>
              <a:cs typeface="Helvetica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97015" y="1140369"/>
            <a:ext cx="8272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DE" dirty="0" smtClean="0"/>
              <a:t>Befürwortung </a:t>
            </a:r>
            <a:r>
              <a:rPr lang="de-DE" dirty="0"/>
              <a:t>des freien Zugangs zu Forschungsdaten, </a:t>
            </a:r>
            <a:r>
              <a:rPr lang="de-DE" dirty="0" smtClean="0"/>
              <a:t>wenn dem nicht  </a:t>
            </a:r>
            <a:r>
              <a:rPr lang="de-DE" dirty="0"/>
              <a:t>„</a:t>
            </a:r>
            <a:r>
              <a:rPr lang="de-DE" dirty="0" smtClean="0"/>
              <a:t>ethische, </a:t>
            </a:r>
            <a:r>
              <a:rPr lang="de-DE" dirty="0"/>
              <a:t>datenschutz- und </a:t>
            </a:r>
            <a:r>
              <a:rPr lang="de-DE" dirty="0" smtClean="0"/>
              <a:t>urheberrechtliche </a:t>
            </a:r>
            <a:r>
              <a:rPr lang="de-DE" dirty="0"/>
              <a:t>oder </a:t>
            </a:r>
            <a:r>
              <a:rPr lang="de-DE" dirty="0" smtClean="0"/>
              <a:t>geheimhaltungswürdige </a:t>
            </a:r>
            <a:r>
              <a:rPr lang="de-DE" dirty="0"/>
              <a:t>Belange“ </a:t>
            </a:r>
            <a:r>
              <a:rPr lang="de-DE" dirty="0" smtClean="0"/>
              <a:t>entgegenstehen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DE" dirty="0"/>
              <a:t>„Die Projektleiterinnen und Projektleiter sowie eigenverantwortlich Forschende sind i.d.R. für das Forschungsdatenmanagement ihrer Forschungsvorhaben verantwortlich. </a:t>
            </a:r>
            <a:r>
              <a:rPr lang="de-DE" dirty="0">
                <a:solidFill>
                  <a:srgbClr val="6EA01D"/>
                </a:solidFill>
              </a:rPr>
              <a:t>Sie sind insbesondere verpflichtet, die Einhaltung der guten wissenschaftlichen Praxis und der Fachstandards sicherzustellen</a:t>
            </a:r>
            <a:r>
              <a:rPr lang="de-DE" dirty="0" smtClean="0"/>
              <a:t>.“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de-DE" dirty="0" smtClean="0"/>
              <a:t>Speicherung und Archivierung </a:t>
            </a:r>
            <a:r>
              <a:rPr lang="de-DE" dirty="0"/>
              <a:t>in der IT-Struktur der BUW oder in Fachrepositorien (unter Beachtung der Schutzbedürftigkeit)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Aufbewahrungsdauer</a:t>
            </a:r>
            <a:r>
              <a:rPr lang="de-DE" dirty="0"/>
              <a:t>: </a:t>
            </a:r>
            <a:r>
              <a:rPr lang="de-DE" dirty="0" smtClean="0">
                <a:solidFill>
                  <a:srgbClr val="6EA01D"/>
                </a:solidFill>
              </a:rPr>
              <a:t>mindestens zehn Jahre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F9843722-7ACE-4B82-9696-49A96DC5F949}"/>
              </a:ext>
            </a:extLst>
          </p:cNvPr>
          <p:cNvSpPr txBox="1"/>
          <p:nvPr/>
        </p:nvSpPr>
        <p:spPr>
          <a:xfrm>
            <a:off x="404366" y="115927"/>
            <a:ext cx="842493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„Grundsätze im Umgang mit Forschungsdaten an der Bergischen Universität Wuppertal“ </a:t>
            </a:r>
          </a:p>
          <a:p>
            <a:pPr algn="ctr"/>
            <a:r>
              <a:rPr lang="de-DE" sz="2000" b="1" dirty="0"/>
              <a:t>(Amtliche Mitteilungen Nr. 93 vom 27.08.2015)</a:t>
            </a:r>
          </a:p>
        </p:txBody>
      </p:sp>
    </p:spTree>
    <p:extLst>
      <p:ext uri="{BB962C8B-B14F-4D97-AF65-F5344CB8AC3E}">
        <p14:creationId xmlns:p14="http://schemas.microsoft.com/office/powerpoint/2010/main" val="41507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47BA84E-54C9-4A9F-9575-3C10E7A24F9F}"/>
              </a:ext>
            </a:extLst>
          </p:cNvPr>
          <p:cNvSpPr/>
          <p:nvPr/>
        </p:nvSpPr>
        <p:spPr>
          <a:xfrm>
            <a:off x="467544" y="141962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Enthält praktische Hinweise zum Umgang mit Forschungsdaten für verschiedene Phasen eines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Forschungsvorhabens, z.B.: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Planungsphase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Rechtliche Fragen klären</a:t>
            </a:r>
          </a:p>
          <a:p>
            <a:pPr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Drittmittelprojekten: Anforderungen der Förderorganisationen ermitteln, ggf. Erstellung eines Datenmanagementplans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Implementierungsphase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Einhaltung fachspezifischer Standards (z.B. Austauschformate, Metadatenschemata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2E711FA-04F9-4EE2-8169-005DB9B82BB8}"/>
              </a:ext>
            </a:extLst>
          </p:cNvPr>
          <p:cNvSpPr txBox="1"/>
          <p:nvPr/>
        </p:nvSpPr>
        <p:spPr>
          <a:xfrm>
            <a:off x="404368" y="115927"/>
            <a:ext cx="842493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„Handlungsempfehlungen in Ergänzungen zum Umgang mit Forschungsdaten an der Bergischen Universität Wuppertal“ </a:t>
            </a:r>
          </a:p>
          <a:p>
            <a:pPr algn="ctr"/>
            <a:r>
              <a:rPr lang="de-DE" sz="2000" b="1" dirty="0"/>
              <a:t>(Amtliche Mitteilungen Nr. 94 vom 27.08.2015)</a:t>
            </a:r>
          </a:p>
        </p:txBody>
      </p:sp>
    </p:spTree>
    <p:extLst>
      <p:ext uri="{BB962C8B-B14F-4D97-AF65-F5344CB8AC3E}">
        <p14:creationId xmlns:p14="http://schemas.microsoft.com/office/powerpoint/2010/main" val="5763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Angebote </a:t>
            </a:r>
            <a:r>
              <a:rPr lang="de-DE" smtClean="0"/>
              <a:t>des Servicezentrums </a:t>
            </a:r>
            <a:r>
              <a:rPr lang="de-DE" dirty="0" smtClean="0"/>
              <a:t>Forschungsdatenmanagement</a:t>
            </a:r>
            <a:endParaRPr lang="de-DE" dirty="0"/>
          </a:p>
        </p:txBody>
      </p:sp>
      <p:sp>
        <p:nvSpPr>
          <p:cNvPr id="5" name="Google Shape;140;p21"/>
          <p:cNvSpPr txBox="1">
            <a:spLocks/>
          </p:cNvSpPr>
          <p:nvPr/>
        </p:nvSpPr>
        <p:spPr>
          <a:xfrm>
            <a:off x="2220128" y="1073028"/>
            <a:ext cx="2838000" cy="1122762"/>
          </a:xfrm>
          <a:prstGeom prst="rect">
            <a:avLst/>
          </a:prstGeom>
          <a:noFill/>
        </p:spPr>
        <p:txBody>
          <a:bodyPr spcFirstLastPara="1" vert="horz" wrap="square" lIns="180000" tIns="180000" rIns="180000" bIns="180000" rtlCol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30" dirty="0" smtClean="0"/>
              <a:t>Beratung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30" dirty="0" smtClean="0"/>
              <a:t>+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30" dirty="0" smtClean="0"/>
              <a:t>Schulungen</a:t>
            </a:r>
          </a:p>
        </p:txBody>
      </p:sp>
      <p:pic>
        <p:nvPicPr>
          <p:cNvPr id="8" name="Google Shape;14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8019" y="2733990"/>
            <a:ext cx="1610803" cy="124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807" y="3011874"/>
            <a:ext cx="1329201" cy="95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5;p21"/>
          <p:cNvSpPr/>
          <p:nvPr/>
        </p:nvSpPr>
        <p:spPr>
          <a:xfrm>
            <a:off x="2615500" y="640980"/>
            <a:ext cx="2031600" cy="203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6;p21"/>
          <p:cNvSpPr/>
          <p:nvPr/>
        </p:nvSpPr>
        <p:spPr>
          <a:xfrm>
            <a:off x="1187624" y="2340164"/>
            <a:ext cx="2031600" cy="203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9;p21"/>
          <p:cNvSpPr/>
          <p:nvPr/>
        </p:nvSpPr>
        <p:spPr>
          <a:xfrm>
            <a:off x="6444208" y="2404964"/>
            <a:ext cx="2031600" cy="203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1;p21"/>
          <p:cNvSpPr txBox="1"/>
          <p:nvPr/>
        </p:nvSpPr>
        <p:spPr>
          <a:xfrm>
            <a:off x="1501325" y="2886389"/>
            <a:ext cx="3147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  <a:ea typeface="Roboto"/>
                <a:cs typeface="Roboto"/>
                <a:sym typeface="Roboto"/>
              </a:rPr>
              <a:t>RDMO</a:t>
            </a:r>
            <a:endParaRPr dirty="0">
              <a:solidFill>
                <a:schemeClr val="lt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76256" y="2629946"/>
            <a:ext cx="1181542" cy="31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30" dirty="0" smtClean="0"/>
              <a:t>Repositorium</a:t>
            </a:r>
            <a:endParaRPr lang="de-DE" sz="1430" dirty="0"/>
          </a:p>
        </p:txBody>
      </p:sp>
      <p:pic>
        <p:nvPicPr>
          <p:cNvPr id="17" name="Picture 2" descr="C:\Users\Rathmann\Documents\FoDaKo\Schulungen\Materialien\Grundlagen\forschungsdaten_text_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86389"/>
            <a:ext cx="1914674" cy="12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41;p21"/>
          <p:cNvSpPr txBox="1">
            <a:spLocks/>
          </p:cNvSpPr>
          <p:nvPr/>
        </p:nvSpPr>
        <p:spPr>
          <a:xfrm>
            <a:off x="4201654" y="2578090"/>
            <a:ext cx="3005100" cy="616598"/>
          </a:xfrm>
          <a:prstGeom prst="rect">
            <a:avLst/>
          </a:prstGeom>
          <a:noFill/>
        </p:spPr>
        <p:txBody>
          <a:bodyPr spcFirstLastPara="1" vert="horz" wrap="square" lIns="180000" tIns="180000" rIns="180000" bIns="180000" rtlCol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30" dirty="0" err="1" smtClean="0">
                <a:solidFill>
                  <a:srgbClr val="000000"/>
                </a:solidFill>
              </a:rPr>
              <a:t>Moodle</a:t>
            </a:r>
            <a:r>
              <a:rPr lang="de-DE" sz="1430" dirty="0" smtClean="0">
                <a:solidFill>
                  <a:srgbClr val="000000"/>
                </a:solidFill>
              </a:rPr>
              <a:t>-Kurs</a:t>
            </a:r>
            <a:endParaRPr lang="de-DE" sz="143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67" y="1198730"/>
            <a:ext cx="1818588" cy="94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47;p21"/>
          <p:cNvSpPr/>
          <p:nvPr/>
        </p:nvSpPr>
        <p:spPr>
          <a:xfrm>
            <a:off x="3836544" y="2456556"/>
            <a:ext cx="2031600" cy="203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feld 17"/>
          <p:cNvSpPr txBox="1"/>
          <p:nvPr/>
        </p:nvSpPr>
        <p:spPr>
          <a:xfrm>
            <a:off x="5661567" y="800185"/>
            <a:ext cx="883575" cy="31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30" dirty="0" smtClean="0"/>
              <a:t>Webseite</a:t>
            </a:r>
            <a:endParaRPr lang="de-DE" sz="1430" dirty="0"/>
          </a:p>
        </p:txBody>
      </p:sp>
      <p:sp>
        <p:nvSpPr>
          <p:cNvPr id="7" name="Textfeld 6"/>
          <p:cNvSpPr txBox="1"/>
          <p:nvPr/>
        </p:nvSpPr>
        <p:spPr>
          <a:xfrm>
            <a:off x="5318955" y="1121072"/>
            <a:ext cx="1546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f</a:t>
            </a:r>
            <a:r>
              <a:rPr lang="de-DE" sz="1200" dirty="0" smtClean="0">
                <a:solidFill>
                  <a:schemeClr val="bg1"/>
                </a:solidFill>
              </a:rPr>
              <a:t>dm.uni-wuppertal.de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Google Shape;148;p21"/>
          <p:cNvSpPr/>
          <p:nvPr/>
        </p:nvSpPr>
        <p:spPr>
          <a:xfrm>
            <a:off x="5087825" y="640980"/>
            <a:ext cx="2031600" cy="2031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6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smtClean="0">
                <a:solidFill>
                  <a:srgbClr val="89BA17"/>
                </a:solidFill>
                <a:latin typeface="Arial"/>
                <a:cs typeface="Arial"/>
              </a:rPr>
              <a:t>Persistente </a:t>
            </a:r>
            <a:r>
              <a:rPr lang="de-DE" sz="4800" dirty="0" err="1" smtClean="0">
                <a:solidFill>
                  <a:srgbClr val="89BA17"/>
                </a:solidFill>
                <a:latin typeface="Arial"/>
                <a:cs typeface="Arial"/>
              </a:rPr>
              <a:t>Identifikatoren</a:t>
            </a:r>
            <a:endParaRPr lang="de-DE" sz="4800" dirty="0" smtClean="0">
              <a:solidFill>
                <a:srgbClr val="89BA17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xmlns="" id="{0AEDC184-7168-44BF-A017-202EB8ACBA3F}"/>
              </a:ext>
            </a:extLst>
          </p:cNvPr>
          <p:cNvSpPr txBox="1">
            <a:spLocks/>
          </p:cNvSpPr>
          <p:nvPr/>
        </p:nvSpPr>
        <p:spPr>
          <a:xfrm>
            <a:off x="628650" y="915566"/>
            <a:ext cx="8119814" cy="3505816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tabLst>
                <a:tab pos="1006079" algn="l"/>
              </a:tabLst>
            </a:pPr>
            <a:r>
              <a:rPr lang="de-DE" sz="3200" dirty="0" smtClean="0"/>
              <a:t>Teil I:  	Persistente </a:t>
            </a:r>
            <a:r>
              <a:rPr lang="de-DE" sz="3200" dirty="0" err="1" smtClean="0"/>
              <a:t>Identifikatoren</a:t>
            </a:r>
            <a:r>
              <a:rPr lang="de-DE" sz="3200" dirty="0" smtClean="0"/>
              <a:t> für digitale Objekte, 	Beispiele: URN, DOI</a:t>
            </a:r>
          </a:p>
          <a:p>
            <a:pPr marL="0" indent="0">
              <a:spcAft>
                <a:spcPts val="1200"/>
              </a:spcAft>
              <a:buNone/>
              <a:tabLst>
                <a:tab pos="940594" algn="l"/>
                <a:tab pos="1006079" algn="l"/>
              </a:tabLst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Teil II: 	Persistente </a:t>
            </a:r>
            <a:r>
              <a:rPr lang="de-DE" sz="3200" dirty="0" err="1" smtClean="0">
                <a:solidFill>
                  <a:schemeClr val="bg2">
                    <a:lumMod val="75000"/>
                  </a:schemeClr>
                </a:solidFill>
              </a:rPr>
              <a:t>Identifikatoren</a:t>
            </a: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für Forschende (Autoren-IDs), Beispiel: ORCID</a:t>
            </a:r>
          </a:p>
          <a:p>
            <a:pPr marL="0" indent="0">
              <a:buNone/>
              <a:tabLst>
                <a:tab pos="940594" algn="l"/>
                <a:tab pos="1006079" algn="l"/>
              </a:tabLst>
            </a:pPr>
            <a:r>
              <a:rPr lang="de-DE" sz="3200" dirty="0">
                <a:solidFill>
                  <a:schemeClr val="bg2">
                    <a:lumMod val="75000"/>
                  </a:schemeClr>
                </a:solidFill>
              </a:rPr>
              <a:t>Teil III: 	Persistente </a:t>
            </a:r>
            <a:r>
              <a:rPr lang="de-DE" sz="3200" dirty="0" err="1">
                <a:solidFill>
                  <a:schemeClr val="bg2">
                    <a:lumMod val="75000"/>
                  </a:schemeClr>
                </a:solidFill>
              </a:rPr>
              <a:t>Identifikatoren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</a:rPr>
              <a:t> für Institutionen</a:t>
            </a:r>
            <a:r>
              <a:rPr lang="de-DE" sz="320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sz="3200" smtClean="0">
                <a:solidFill>
                  <a:schemeClr val="bg2">
                    <a:lumMod val="75000"/>
                  </a:schemeClr>
                </a:solidFill>
              </a:rPr>
              <a:t>	Beispiel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</a:rPr>
              <a:t>: ROR</a:t>
            </a:r>
          </a:p>
          <a:p>
            <a:pPr marL="0" indent="0">
              <a:buNone/>
              <a:tabLst>
                <a:tab pos="940594" algn="l"/>
                <a:tab pos="1006079" algn="l"/>
              </a:tabLst>
            </a:pPr>
            <a:endParaRPr lang="de-DE" sz="3600" dirty="0" smtClean="0"/>
          </a:p>
          <a:p>
            <a:pPr marL="0" indent="0">
              <a:buNone/>
              <a:tabLst>
                <a:tab pos="873919" algn="l"/>
              </a:tabLst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4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04679"/>
            <a:ext cx="8712967" cy="3229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Schulung Forschungsdatenmanagement – online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1582"/>
              </p:ext>
            </p:extLst>
          </p:nvPr>
        </p:nvGraphicFramePr>
        <p:xfrm>
          <a:off x="827584" y="1210806"/>
          <a:ext cx="73448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439248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Termin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18.12.2023, 10:00 - 12:30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Grundlagen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19.12.2023, 14:00 - 16:30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Planung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20.12.2023, 14:00 - ca. 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Datenschutz</a:t>
                      </a:r>
                      <a:r>
                        <a:rPr lang="de-DE" baseline="0" dirty="0" smtClean="0"/>
                        <a:t> und Umfragen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21.12.2023, 10:00 - ca. 13:00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Digitalisierung, Diskussion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22.12.2023, 10:00 - ca. 13:00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Speicherung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reichen „Webadressen“ (URLs) nicht?</a:t>
            </a:r>
            <a:br>
              <a:rPr lang="de-DE" dirty="0"/>
            </a:b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4108" y="3147814"/>
            <a:ext cx="8405447" cy="12413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spcBef>
                <a:spcPts val="450"/>
              </a:spcBef>
              <a:buFont typeface="Webdings" panose="05030102010509060703" pitchFamily="18" charset="2"/>
              <a:buChar char="4"/>
            </a:pPr>
            <a:r>
              <a:rPr lang="de-DE" dirty="0"/>
              <a:t>URL (= Uniform </a:t>
            </a:r>
            <a:r>
              <a:rPr lang="de-DE" dirty="0" err="1"/>
              <a:t>Resource</a:t>
            </a:r>
            <a:r>
              <a:rPr lang="de-DE" dirty="0"/>
              <a:t> Locator) beschreibt den Ort einer Ressource </a:t>
            </a:r>
            <a:r>
              <a:rPr lang="de-DE" b="1" dirty="0"/>
              <a:t>Problem: </a:t>
            </a:r>
            <a:r>
              <a:rPr lang="de-DE" dirty="0"/>
              <a:t>Orte von digitalen Objekten können sich ändern, Domains werden häufig aufgegeben, URLs nicht weitergeleitet</a:t>
            </a:r>
          </a:p>
          <a:p>
            <a:pPr marL="257175" indent="-257175">
              <a:spcBef>
                <a:spcPts val="450"/>
              </a:spcBef>
              <a:buFont typeface="Webdings" panose="05030102010509060703" pitchFamily="18" charset="2"/>
              <a:buChar char="4"/>
            </a:pPr>
            <a:r>
              <a:rPr lang="de-DE" b="1" dirty="0"/>
              <a:t>URLs gelten deshalb als </a:t>
            </a:r>
            <a:r>
              <a:rPr lang="de-DE" b="1" dirty="0" smtClean="0"/>
              <a:t>unzuverlässig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89" y="699542"/>
            <a:ext cx="6202862" cy="233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Idee: PID statt „Web-Adresse“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10790" y="771550"/>
            <a:ext cx="8121650" cy="3498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/>
              <a:t>Eigenschaften von PIDs</a:t>
            </a:r>
          </a:p>
          <a:p>
            <a:pPr>
              <a:buFont typeface="Webdings" panose="05030102010509060703" pitchFamily="18" charset="2"/>
              <a:buChar char="4"/>
              <a:tabLst>
                <a:tab pos="203597" algn="l"/>
                <a:tab pos="271463" algn="l"/>
              </a:tabLst>
            </a:pPr>
            <a:r>
              <a:rPr lang="de-DE" sz="1800" dirty="0"/>
              <a:t>weltweit einmalig, d.h. eindeutig</a:t>
            </a:r>
          </a:p>
          <a:p>
            <a:pPr>
              <a:buFont typeface="Webdings" panose="05030102010509060703" pitchFamily="18" charset="2"/>
              <a:buChar char="4"/>
              <a:tabLst>
                <a:tab pos="203597" algn="l"/>
                <a:tab pos="271463" algn="l"/>
              </a:tabLst>
            </a:pPr>
            <a:r>
              <a:rPr lang="de-DE" sz="1800" dirty="0"/>
              <a:t>dauerhaft gültig</a:t>
            </a:r>
          </a:p>
          <a:p>
            <a:pPr>
              <a:buFont typeface="Webdings" panose="05030102010509060703" pitchFamily="18" charset="2"/>
              <a:buChar char="4"/>
              <a:tabLst>
                <a:tab pos="203597" algn="l"/>
                <a:tab pos="271463" algn="l"/>
              </a:tabLst>
            </a:pPr>
            <a:r>
              <a:rPr lang="de-DE" sz="1800" dirty="0"/>
              <a:t>über einen sog. „Resolver“ auflösbar, führt zum </a:t>
            </a:r>
            <a:r>
              <a:rPr lang="de-DE" sz="1800" u="sng" dirty="0"/>
              <a:t>jetzigen</a:t>
            </a:r>
            <a:r>
              <a:rPr lang="de-DE" sz="1800" dirty="0"/>
              <a:t> Speicherort des   	Objekts </a:t>
            </a:r>
          </a:p>
          <a:p>
            <a:pPr marL="0" indent="0">
              <a:buNone/>
            </a:pPr>
            <a:endParaRPr lang="de-DE" sz="700" dirty="0"/>
          </a:p>
          <a:p>
            <a:pPr marL="0" indent="0">
              <a:buNone/>
            </a:pPr>
            <a:r>
              <a:rPr lang="de-DE" sz="2000" dirty="0"/>
              <a:t>Vorteile</a:t>
            </a:r>
          </a:p>
          <a:p>
            <a:pPr marL="198835" indent="-198835">
              <a:buFont typeface="Webdings" panose="05030102010509060703" pitchFamily="18" charset="2"/>
              <a:buChar char="4"/>
            </a:pPr>
            <a:r>
              <a:rPr lang="de-DE" sz="1800" b="1" dirty="0"/>
              <a:t>eindeutige</a:t>
            </a:r>
            <a:r>
              <a:rPr lang="de-DE" sz="1800" dirty="0"/>
              <a:t> und </a:t>
            </a:r>
            <a:r>
              <a:rPr lang="de-DE" sz="1800" b="1" dirty="0"/>
              <a:t>dauerhafte</a:t>
            </a:r>
            <a:r>
              <a:rPr lang="de-DE" sz="1800" dirty="0"/>
              <a:t> </a:t>
            </a:r>
            <a:r>
              <a:rPr lang="de-DE" sz="1800" b="1" dirty="0"/>
              <a:t>Identifizierung</a:t>
            </a:r>
            <a:r>
              <a:rPr lang="de-DE" sz="1800" dirty="0"/>
              <a:t> von elektronisch   veröffentlichten Forschungsergebnissen (z.B. Aufsätze, Forschungsdaten)</a:t>
            </a:r>
          </a:p>
          <a:p>
            <a:pPr>
              <a:buFont typeface="Webdings" panose="05030102010509060703" pitchFamily="18" charset="2"/>
              <a:buChar char="4"/>
            </a:pPr>
            <a:r>
              <a:rPr lang="de-DE" sz="1800" dirty="0"/>
              <a:t>Gewährleistung ihrer </a:t>
            </a:r>
            <a:r>
              <a:rPr lang="de-DE" sz="1800" b="1" dirty="0"/>
              <a:t>dauerhaften Auffindbarkeit </a:t>
            </a:r>
            <a:r>
              <a:rPr lang="de-DE" sz="1800" dirty="0"/>
              <a:t>und </a:t>
            </a:r>
            <a:r>
              <a:rPr lang="de-DE" sz="1800" b="1" dirty="0"/>
              <a:t>Zitierfähigkeit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296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Prinzip von PID-Systemen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91" y="1188902"/>
            <a:ext cx="7376525" cy="282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3F09D2-984F-43A3-948B-757EF97B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URN (Uniform </a:t>
            </a:r>
            <a:r>
              <a:rPr lang="de-DE" dirty="0" err="1"/>
              <a:t>Resource</a:t>
            </a:r>
            <a:r>
              <a:rPr lang="de-DE" dirty="0"/>
              <a:t> Name)</a:t>
            </a:r>
          </a:p>
        </p:txBody>
      </p:sp>
      <p:sp>
        <p:nvSpPr>
          <p:cNvPr id="7" name="Content Placeholder 2">
            <a:hlinkClick r:id="rId3"/>
            <a:extLst>
              <a:ext uri="{FF2B5EF4-FFF2-40B4-BE49-F238E27FC236}">
                <a16:creationId xmlns:a16="http://schemas.microsoft.com/office/drawing/2014/main" xmlns="" id="{64B4E4F7-E011-4A5D-AE96-E917CEC2F8C9}"/>
              </a:ext>
            </a:extLst>
          </p:cNvPr>
          <p:cNvSpPr txBox="1">
            <a:spLocks/>
          </p:cNvSpPr>
          <p:nvPr/>
        </p:nvSpPr>
        <p:spPr>
          <a:xfrm>
            <a:off x="447162" y="1923678"/>
            <a:ext cx="8400401" cy="48594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https://nbn-resolving.org/urn:</a:t>
            </a:r>
            <a:r>
              <a:rPr lang="nl-N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nbn:de:hbz:468-20110509-151022-7</a:t>
            </a:r>
            <a:endParaRPr lang="de-DE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40E4A35F-8B53-47DE-B728-3E6B2C63E942}"/>
              </a:ext>
            </a:extLst>
          </p:cNvPr>
          <p:cNvCxnSpPr/>
          <p:nvPr/>
        </p:nvCxnSpPr>
        <p:spPr>
          <a:xfrm>
            <a:off x="2119858" y="2217727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67E7D7DE-106A-409D-95DC-E61186B9152B}"/>
              </a:ext>
            </a:extLst>
          </p:cNvPr>
          <p:cNvSpPr txBox="1"/>
          <p:nvPr/>
        </p:nvSpPr>
        <p:spPr>
          <a:xfrm>
            <a:off x="1192092" y="2461512"/>
            <a:ext cx="185553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sz="1400" dirty="0"/>
              <a:t>URL des Resolvers</a:t>
            </a:r>
          </a:p>
          <a:p>
            <a:pPr algn="ctr"/>
            <a:r>
              <a:rPr lang="de-DE" sz="1400" dirty="0"/>
              <a:t>(für D und CH)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BFA85D9A-145F-441D-AD5D-607AFB27997C}"/>
              </a:ext>
            </a:extLst>
          </p:cNvPr>
          <p:cNvCxnSpPr/>
          <p:nvPr/>
        </p:nvCxnSpPr>
        <p:spPr>
          <a:xfrm>
            <a:off x="4917456" y="2211120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1ADC940B-42AA-41D5-955F-DEB76C028995}"/>
              </a:ext>
            </a:extLst>
          </p:cNvPr>
          <p:cNvSpPr txBox="1"/>
          <p:nvPr/>
        </p:nvSpPr>
        <p:spPr>
          <a:xfrm>
            <a:off x="3767021" y="2467516"/>
            <a:ext cx="185553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sz="1400" dirty="0"/>
              <a:t>Namensraum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B5CA4031-336F-409B-860A-CEA4861F7B5A}"/>
              </a:ext>
            </a:extLst>
          </p:cNvPr>
          <p:cNvSpPr txBox="1"/>
          <p:nvPr/>
        </p:nvSpPr>
        <p:spPr>
          <a:xfrm>
            <a:off x="6409333" y="2461512"/>
            <a:ext cx="185553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sz="1400" dirty="0"/>
              <a:t>Objektbezeichnung</a:t>
            </a:r>
          </a:p>
          <a:p>
            <a:pPr algn="ctr"/>
            <a:r>
              <a:rPr lang="de-DE" sz="1400" dirty="0"/>
              <a:t>(eindeutige Nummer)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xmlns="" id="{6E30BA53-74AF-4ACD-87E9-89E6024DCCAC}"/>
              </a:ext>
            </a:extLst>
          </p:cNvPr>
          <p:cNvCxnSpPr/>
          <p:nvPr/>
        </p:nvCxnSpPr>
        <p:spPr>
          <a:xfrm>
            <a:off x="7449921" y="2225085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43CA9AD0-3B43-48F3-AB69-9ED667814ECA}"/>
              </a:ext>
            </a:extLst>
          </p:cNvPr>
          <p:cNvCxnSpPr>
            <a:cxnSpLocks/>
          </p:cNvCxnSpPr>
          <p:nvPr/>
        </p:nvCxnSpPr>
        <p:spPr>
          <a:xfrm>
            <a:off x="8656691" y="2194640"/>
            <a:ext cx="0" cy="283028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2F2423B6-AA2E-49CD-A26F-E31CF35701D1}"/>
              </a:ext>
            </a:extLst>
          </p:cNvPr>
          <p:cNvSpPr/>
          <p:nvPr/>
        </p:nvSpPr>
        <p:spPr>
          <a:xfrm>
            <a:off x="8219799" y="2471061"/>
            <a:ext cx="80861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1400" dirty="0"/>
              <a:t>Prüfziffer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263F2CBB-D6A3-4EDA-BE40-C0515ED96CB4}"/>
              </a:ext>
            </a:extLst>
          </p:cNvPr>
          <p:cNvSpPr txBox="1"/>
          <p:nvPr/>
        </p:nvSpPr>
        <p:spPr>
          <a:xfrm>
            <a:off x="4937356" y="2471062"/>
            <a:ext cx="185553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sz="1400" dirty="0"/>
              <a:t>Unternamens-</a:t>
            </a:r>
          </a:p>
          <a:p>
            <a:pPr algn="ctr"/>
            <a:r>
              <a:rPr lang="de-DE" sz="1400" dirty="0"/>
              <a:t>räume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B4C4C671-E5E2-458E-BFE4-7003D2887840}"/>
              </a:ext>
            </a:extLst>
          </p:cNvPr>
          <p:cNvCxnSpPr/>
          <p:nvPr/>
        </p:nvCxnSpPr>
        <p:spPr>
          <a:xfrm>
            <a:off x="5889214" y="2240592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70891" y="831507"/>
            <a:ext cx="582930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b="1" dirty="0"/>
              <a:t>Beispiel für einen URN der Deutschen Nationalbibliothek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3F4522E-FB28-494E-AB4D-D7BE613F5F83}"/>
              </a:ext>
            </a:extLst>
          </p:cNvPr>
          <p:cNvSpPr txBox="1"/>
          <p:nvPr/>
        </p:nvSpPr>
        <p:spPr>
          <a:xfrm>
            <a:off x="470891" y="3197602"/>
            <a:ext cx="8218913" cy="15696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450"/>
              </a:spcAft>
            </a:pPr>
            <a:r>
              <a:rPr lang="de-DE" dirty="0">
                <a:sym typeface="Webdings" panose="05030102010509060703" pitchFamily="18" charset="2"/>
              </a:rPr>
              <a:t> B</a:t>
            </a:r>
            <a:r>
              <a:rPr lang="de-DE" dirty="0"/>
              <a:t>edeutend v.a. für Hochschulschriften (Dissertationen) und </a:t>
            </a:r>
            <a:r>
              <a:rPr lang="de-DE" dirty="0" err="1"/>
              <a:t>Retrodigitalisate</a:t>
            </a:r>
            <a:endParaRPr lang="de-DE" dirty="0"/>
          </a:p>
          <a:p>
            <a:pPr>
              <a:spcAft>
                <a:spcPts val="450"/>
              </a:spcAft>
            </a:pPr>
            <a:r>
              <a:rPr lang="de-DE" dirty="0">
                <a:sym typeface="Webdings" panose="05030102010509060703" pitchFamily="18" charset="2"/>
              </a:rPr>
              <a:t> </a:t>
            </a:r>
            <a:r>
              <a:rPr lang="de-DE" dirty="0"/>
              <a:t>Metadaten des Objekts nicht im PID-System</a:t>
            </a:r>
          </a:p>
          <a:p>
            <a:endParaRPr lang="de-DE" dirty="0"/>
          </a:p>
          <a:p>
            <a:r>
              <a:rPr lang="de-DE" dirty="0">
                <a:solidFill>
                  <a:schemeClr val="accent3"/>
                </a:solidFill>
                <a:sym typeface="Webdings" panose="05030102010509060703" pitchFamily="18" charset="2"/>
              </a:rPr>
              <a:t>   </a:t>
            </a:r>
            <a:endParaRPr lang="de-DE" dirty="0"/>
          </a:p>
          <a:p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7FF56F2F-B78E-4A1A-9004-BC5510B6E8E6}"/>
              </a:ext>
            </a:extLst>
          </p:cNvPr>
          <p:cNvCxnSpPr>
            <a:cxnSpLocks/>
          </p:cNvCxnSpPr>
          <p:nvPr/>
        </p:nvCxnSpPr>
        <p:spPr>
          <a:xfrm>
            <a:off x="611560" y="2219563"/>
            <a:ext cx="3384376" cy="55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AF8FCA2A-4D38-4FF9-A4E2-35B79C2E1294}"/>
              </a:ext>
            </a:extLst>
          </p:cNvPr>
          <p:cNvCxnSpPr>
            <a:cxnSpLocks/>
          </p:cNvCxnSpPr>
          <p:nvPr/>
        </p:nvCxnSpPr>
        <p:spPr>
          <a:xfrm>
            <a:off x="4532049" y="2217727"/>
            <a:ext cx="768760" cy="735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xmlns="" id="{676B318E-773C-4A32-B782-8B012BFFCC90}"/>
              </a:ext>
            </a:extLst>
          </p:cNvPr>
          <p:cNvCxnSpPr>
            <a:cxnSpLocks/>
          </p:cNvCxnSpPr>
          <p:nvPr/>
        </p:nvCxnSpPr>
        <p:spPr>
          <a:xfrm flipV="1">
            <a:off x="5434781" y="2217727"/>
            <a:ext cx="908869" cy="735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xmlns="" id="{0F6313FB-6298-4A30-9BFA-0AF6105FD392}"/>
              </a:ext>
            </a:extLst>
          </p:cNvPr>
          <p:cNvCxnSpPr>
            <a:cxnSpLocks/>
          </p:cNvCxnSpPr>
          <p:nvPr/>
        </p:nvCxnSpPr>
        <p:spPr>
          <a:xfrm flipV="1">
            <a:off x="6478762" y="2208851"/>
            <a:ext cx="1955036" cy="73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xmlns="" id="{6AD3C750-DB26-4A0B-96F3-122B73311629}"/>
              </a:ext>
            </a:extLst>
          </p:cNvPr>
          <p:cNvCxnSpPr>
            <a:cxnSpLocks/>
          </p:cNvCxnSpPr>
          <p:nvPr/>
        </p:nvCxnSpPr>
        <p:spPr>
          <a:xfrm>
            <a:off x="8564917" y="2212095"/>
            <a:ext cx="1835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31DAEA-83CC-49A4-96BC-35F9900F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DOI (Digital </a:t>
            </a:r>
            <a:r>
              <a:rPr lang="de-DE" dirty="0" err="1"/>
              <a:t>Object</a:t>
            </a:r>
            <a:r>
              <a:rPr lang="de-DE" dirty="0"/>
              <a:t> Identifier)</a:t>
            </a:r>
          </a:p>
        </p:txBody>
      </p:sp>
      <p:sp>
        <p:nvSpPr>
          <p:cNvPr id="9" name="Content Placeholder 2">
            <a:hlinkClick r:id="rId3"/>
            <a:extLst>
              <a:ext uri="{FF2B5EF4-FFF2-40B4-BE49-F238E27FC236}">
                <a16:creationId xmlns:a16="http://schemas.microsoft.com/office/drawing/2014/main" xmlns="" id="{DB7403B4-B339-4C6A-B7C7-C73BB244333F}"/>
              </a:ext>
            </a:extLst>
          </p:cNvPr>
          <p:cNvSpPr txBox="1">
            <a:spLocks/>
          </p:cNvSpPr>
          <p:nvPr/>
        </p:nvSpPr>
        <p:spPr>
          <a:xfrm>
            <a:off x="582561" y="1847547"/>
            <a:ext cx="7886700" cy="485943"/>
          </a:xfrm>
          <a:prstGeom prst="rect">
            <a:avLst/>
          </a:prstGeom>
        </p:spPr>
        <p:txBody>
          <a:bodyPr lIns="68580" tIns="34290" rIns="68580" bIns="3429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https://doi.org/10.5281/zenodo.1230525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21E3A307-B888-44C3-A404-534DC2944F09}"/>
              </a:ext>
            </a:extLst>
          </p:cNvPr>
          <p:cNvCxnSpPr/>
          <p:nvPr/>
        </p:nvCxnSpPr>
        <p:spPr>
          <a:xfrm>
            <a:off x="4929649" y="2292452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xmlns="" id="{C26707B1-C779-4FD0-A86B-5AA7423C9B24}"/>
              </a:ext>
            </a:extLst>
          </p:cNvPr>
          <p:cNvCxnSpPr>
            <a:cxnSpLocks/>
          </p:cNvCxnSpPr>
          <p:nvPr/>
        </p:nvCxnSpPr>
        <p:spPr>
          <a:xfrm>
            <a:off x="3951546" y="1705281"/>
            <a:ext cx="1330076" cy="0"/>
          </a:xfrm>
          <a:prstGeom prst="line">
            <a:avLst/>
          </a:prstGeom>
          <a:ln w="2254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E4900FC0-7C27-4A5D-BA6D-A8C1C73CCDB7}"/>
              </a:ext>
            </a:extLst>
          </p:cNvPr>
          <p:cNvSpPr txBox="1"/>
          <p:nvPr/>
        </p:nvSpPr>
        <p:spPr>
          <a:xfrm>
            <a:off x="4283968" y="1560870"/>
            <a:ext cx="9623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dirty="0"/>
              <a:t>Präfix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486B7F2-0DE0-4E44-98ED-CAA98585AAD3}"/>
              </a:ext>
            </a:extLst>
          </p:cNvPr>
          <p:cNvSpPr txBox="1"/>
          <p:nvPr/>
        </p:nvSpPr>
        <p:spPr>
          <a:xfrm>
            <a:off x="4388568" y="2543968"/>
            <a:ext cx="13355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dirty="0"/>
              <a:t>Organisation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A1EE321C-484F-4BB1-95AE-A254029FC252}"/>
              </a:ext>
            </a:extLst>
          </p:cNvPr>
          <p:cNvCxnSpPr/>
          <p:nvPr/>
        </p:nvCxnSpPr>
        <p:spPr>
          <a:xfrm>
            <a:off x="2112706" y="2260190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0D850389-073C-4577-A701-25355C5F7668}"/>
              </a:ext>
            </a:extLst>
          </p:cNvPr>
          <p:cNvSpPr txBox="1"/>
          <p:nvPr/>
        </p:nvSpPr>
        <p:spPr>
          <a:xfrm>
            <a:off x="1153725" y="2520131"/>
            <a:ext cx="205071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dirty="0"/>
              <a:t>URL des DOI-Resolvers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xmlns="" id="{D6B3A99F-3793-4FE9-82E2-43168F0FB589}"/>
              </a:ext>
            </a:extLst>
          </p:cNvPr>
          <p:cNvCxnSpPr/>
          <p:nvPr/>
        </p:nvCxnSpPr>
        <p:spPr>
          <a:xfrm>
            <a:off x="6903620" y="2266642"/>
            <a:ext cx="0" cy="25994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xmlns="" id="{22A6D992-438C-40A7-AF99-D2DCB90AA1A7}"/>
              </a:ext>
            </a:extLst>
          </p:cNvPr>
          <p:cNvCxnSpPr>
            <a:cxnSpLocks/>
          </p:cNvCxnSpPr>
          <p:nvPr/>
        </p:nvCxnSpPr>
        <p:spPr>
          <a:xfrm flipV="1">
            <a:off x="5504132" y="1705281"/>
            <a:ext cx="2650512" cy="1"/>
          </a:xfrm>
          <a:prstGeom prst="line">
            <a:avLst/>
          </a:prstGeom>
          <a:ln w="2254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DF49722C-CBA8-4027-A150-1D2BD45136B0}"/>
              </a:ext>
            </a:extLst>
          </p:cNvPr>
          <p:cNvSpPr txBox="1"/>
          <p:nvPr/>
        </p:nvSpPr>
        <p:spPr>
          <a:xfrm>
            <a:off x="6516216" y="1559687"/>
            <a:ext cx="9623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dirty="0"/>
              <a:t>Suffix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B528ED8E-8BAD-4492-8C10-89E558AACC29}"/>
              </a:ext>
            </a:extLst>
          </p:cNvPr>
          <p:cNvSpPr txBox="1"/>
          <p:nvPr/>
        </p:nvSpPr>
        <p:spPr>
          <a:xfrm>
            <a:off x="6082560" y="2543968"/>
            <a:ext cx="20178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dirty="0"/>
              <a:t>Objektbezeichnung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xmlns="" id="{CA42F62D-031B-40CF-A670-505CA347431F}"/>
              </a:ext>
            </a:extLst>
          </p:cNvPr>
          <p:cNvCxnSpPr>
            <a:cxnSpLocks/>
          </p:cNvCxnSpPr>
          <p:nvPr/>
        </p:nvCxnSpPr>
        <p:spPr>
          <a:xfrm>
            <a:off x="4517640" y="2273095"/>
            <a:ext cx="75954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xmlns="" id="{B7F0AF08-7E33-4E7E-A00E-61C933547906}"/>
              </a:ext>
            </a:extLst>
          </p:cNvPr>
          <p:cNvCxnSpPr>
            <a:cxnSpLocks/>
          </p:cNvCxnSpPr>
          <p:nvPr/>
        </p:nvCxnSpPr>
        <p:spPr>
          <a:xfrm>
            <a:off x="899592" y="2260190"/>
            <a:ext cx="3024336" cy="1290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xmlns="" id="{9BB71A96-8A26-4C74-AE3C-38A92BF32A02}"/>
              </a:ext>
            </a:extLst>
          </p:cNvPr>
          <p:cNvCxnSpPr>
            <a:cxnSpLocks/>
          </p:cNvCxnSpPr>
          <p:nvPr/>
        </p:nvCxnSpPr>
        <p:spPr>
          <a:xfrm flipV="1">
            <a:off x="5503913" y="2260276"/>
            <a:ext cx="2650731" cy="1282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DOI (Digital </a:t>
            </a:r>
            <a:r>
              <a:rPr lang="de-DE" dirty="0" err="1"/>
              <a:t>Object</a:t>
            </a:r>
            <a:r>
              <a:rPr lang="de-DE" dirty="0"/>
              <a:t> Identifier)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FD7C7C4B-D613-46BC-8DE0-6670C4B6300C}"/>
              </a:ext>
            </a:extLst>
          </p:cNvPr>
          <p:cNvSpPr txBox="1"/>
          <p:nvPr/>
        </p:nvSpPr>
        <p:spPr>
          <a:xfrm>
            <a:off x="472986" y="1042447"/>
            <a:ext cx="4243030" cy="31854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71463" indent="-271463">
              <a:spcAft>
                <a:spcPts val="450"/>
              </a:spcAft>
              <a:tabLst>
                <a:tab pos="198835" algn="l"/>
              </a:tabLst>
            </a:pPr>
            <a:r>
              <a:rPr lang="de-DE" dirty="0">
                <a:sym typeface="Webdings" panose="05030102010509060703" pitchFamily="18" charset="2"/>
              </a:rPr>
              <a:t>	Betrieb durch die International DOI </a:t>
            </a:r>
            <a:r>
              <a:rPr lang="de-DE" dirty="0" err="1">
                <a:sym typeface="Webdings" panose="05030102010509060703" pitchFamily="18" charset="2"/>
              </a:rPr>
              <a:t>Foundation</a:t>
            </a:r>
            <a:r>
              <a:rPr lang="de-DE" dirty="0">
                <a:sym typeface="Webdings" panose="05030102010509060703" pitchFamily="18" charset="2"/>
              </a:rPr>
              <a:t> (IDF), Gründung 1997</a:t>
            </a:r>
            <a:endParaRPr lang="de-DE" dirty="0"/>
          </a:p>
          <a:p>
            <a:pPr marL="271463" indent="-271463">
              <a:spcAft>
                <a:spcPts val="450"/>
              </a:spcAft>
              <a:buFont typeface="Webdings" panose="05030102010509060703" pitchFamily="18" charset="2"/>
              <a:buChar char="4"/>
            </a:pPr>
            <a:r>
              <a:rPr lang="de-DE" dirty="0"/>
              <a:t>Derzeit 10 Registrierungsagenturen, darunter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CrossRef</a:t>
            </a:r>
            <a:r>
              <a:rPr lang="de-DE" dirty="0"/>
              <a:t> (Fokus auf Verlagspublikationen: Zeitschriftenaufsätze, E-Books)</a:t>
            </a:r>
          </a:p>
          <a:p>
            <a:pPr marL="600075" lvl="1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DataCite</a:t>
            </a:r>
            <a:r>
              <a:rPr lang="de-DE" dirty="0"/>
              <a:t> (Fokus auf Forschungsdaten</a:t>
            </a:r>
            <a:r>
              <a:rPr lang="de-DE" dirty="0" smtClean="0"/>
              <a:t>)</a:t>
            </a:r>
            <a:endParaRPr lang="de-DE" dirty="0">
              <a:sym typeface="Webdings" panose="05030102010509060703" pitchFamily="18" charset="2"/>
            </a:endParaRPr>
          </a:p>
          <a:p>
            <a:r>
              <a:rPr lang="de-DE" dirty="0" smtClean="0">
                <a:sym typeface="Webdings" panose="05030102010509060703" pitchFamily="18" charset="2"/>
              </a:rPr>
              <a:t></a:t>
            </a:r>
            <a:r>
              <a:rPr lang="de-DE" dirty="0" smtClean="0"/>
              <a:t>DOI-Registrierung nur mit Übermittlung von Metadaten möglich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38" y="1131590"/>
            <a:ext cx="386100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Unterschiede und Gemeinsamkeiten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45236963-F525-427D-BD85-80A71C724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79627"/>
              </p:ext>
            </p:extLst>
          </p:nvPr>
        </p:nvGraphicFramePr>
        <p:xfrm>
          <a:off x="323528" y="771550"/>
          <a:ext cx="8640960" cy="2470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355890449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1496881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234867"/>
                  </a:ext>
                </a:extLst>
              </a:tr>
              <a:tr h="535422">
                <a:tc>
                  <a:txBody>
                    <a:bodyPr/>
                    <a:lstStyle/>
                    <a:p>
                      <a:r>
                        <a:rPr lang="de-DE" sz="1600" dirty="0"/>
                        <a:t>Vergabe durch die </a:t>
                      </a:r>
                      <a:r>
                        <a:rPr lang="de-DE" sz="1600" dirty="0" smtClean="0"/>
                        <a:t>DNB kostenlos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Kosten werden durch die Universität getragen.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917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Eine gültige URL verweist direkt auf das Objekt oder eine </a:t>
                      </a:r>
                      <a:r>
                        <a:rPr lang="de-DE" sz="1600" dirty="0" err="1"/>
                        <a:t>Frontpage</a:t>
                      </a:r>
                      <a:r>
                        <a:rPr lang="de-DE" sz="1600" dirty="0"/>
                        <a:t> (Landing Page) des Objekts mit ergänzenden Metadaten.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Eine gültige URL verweist auf eine </a:t>
                      </a:r>
                      <a:r>
                        <a:rPr lang="de-DE" sz="1600" dirty="0" err="1"/>
                        <a:t>Frontpage</a:t>
                      </a:r>
                      <a:r>
                        <a:rPr lang="de-DE" sz="1600" dirty="0"/>
                        <a:t> (Landing Page) des Objekts mit ergänzenden Metadaten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90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Darf nicht gelöscht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Darf nicht gelöscht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3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Für Forschungsdaten nur bedingt geeignet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91424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2EF3D62-6A64-468F-A557-F0F6A6CB28E0}"/>
              </a:ext>
            </a:extLst>
          </p:cNvPr>
          <p:cNvSpPr/>
          <p:nvPr/>
        </p:nvSpPr>
        <p:spPr>
          <a:xfrm>
            <a:off x="395536" y="336557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Jeder URN-/DOI-Partner verpflichtet sich zur laufenden und dauerhaften Pflege seiner URNs/DOIs.</a:t>
            </a:r>
          </a:p>
        </p:txBody>
      </p:sp>
    </p:spTree>
    <p:extLst>
      <p:ext uri="{BB962C8B-B14F-4D97-AF65-F5344CB8AC3E}">
        <p14:creationId xmlns:p14="http://schemas.microsoft.com/office/powerpoint/2010/main" val="2900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AEDC184-7168-44BF-A017-202EB8ACBA3F}"/>
              </a:ext>
            </a:extLst>
          </p:cNvPr>
          <p:cNvSpPr txBox="1">
            <a:spLocks/>
          </p:cNvSpPr>
          <p:nvPr/>
        </p:nvSpPr>
        <p:spPr>
          <a:xfrm>
            <a:off x="628650" y="915566"/>
            <a:ext cx="8119814" cy="3505816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tabLst>
                <a:tab pos="1006079" algn="l"/>
              </a:tabLst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Teil I:  	Persistente </a:t>
            </a:r>
            <a:r>
              <a:rPr lang="de-DE" sz="3200" dirty="0" err="1" smtClean="0">
                <a:solidFill>
                  <a:schemeClr val="bg2">
                    <a:lumMod val="75000"/>
                  </a:schemeClr>
                </a:solidFill>
              </a:rPr>
              <a:t>Identifikatoren</a:t>
            </a: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für digitale Objekte, 	Beispiele: URN, DOI</a:t>
            </a:r>
            <a:endParaRPr lang="de-DE" sz="3200" dirty="0" smtClean="0"/>
          </a:p>
          <a:p>
            <a:pPr marL="0" indent="0">
              <a:spcAft>
                <a:spcPts val="1200"/>
              </a:spcAft>
              <a:buNone/>
              <a:tabLst>
                <a:tab pos="940594" algn="l"/>
                <a:tab pos="1006079" algn="l"/>
              </a:tabLst>
            </a:pPr>
            <a:r>
              <a:rPr lang="de-DE" sz="3200" dirty="0" smtClean="0"/>
              <a:t>Teil II: 	Persistente </a:t>
            </a:r>
            <a:r>
              <a:rPr lang="de-DE" sz="3200" dirty="0" err="1" smtClean="0"/>
              <a:t>Identifikatoren</a:t>
            </a:r>
            <a:r>
              <a:rPr lang="de-DE" sz="3200" dirty="0" smtClean="0"/>
              <a:t> für Forschende (Autoren-IDs), Beispiel: ORCID</a:t>
            </a:r>
          </a:p>
          <a:p>
            <a:pPr marL="0" indent="0">
              <a:buNone/>
              <a:tabLst>
                <a:tab pos="940594" algn="l"/>
                <a:tab pos="1006079" algn="l"/>
              </a:tabLst>
            </a:pPr>
            <a:r>
              <a:rPr lang="de-DE" sz="3200" dirty="0">
                <a:solidFill>
                  <a:schemeClr val="bg2">
                    <a:lumMod val="75000"/>
                  </a:schemeClr>
                </a:solidFill>
              </a:rPr>
              <a:t>Teil III: 	Persistente </a:t>
            </a:r>
            <a:r>
              <a:rPr lang="de-DE" sz="3200" dirty="0" err="1">
                <a:solidFill>
                  <a:schemeClr val="bg2">
                    <a:lumMod val="75000"/>
                  </a:schemeClr>
                </a:solidFill>
              </a:rPr>
              <a:t>Identifikatoren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</a:rPr>
              <a:t> für Institutionen, </a:t>
            </a: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	Beispiel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</a:rPr>
              <a:t>: ROR</a:t>
            </a:r>
          </a:p>
          <a:p>
            <a:pPr marL="0" indent="0">
              <a:buNone/>
              <a:tabLst>
                <a:tab pos="940594" algn="l"/>
                <a:tab pos="1006079" algn="l"/>
              </a:tabLst>
            </a:pPr>
            <a:endParaRPr lang="de-DE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873919" algn="l"/>
              </a:tabLst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reichen Personennamen nicht?</a:t>
            </a:r>
            <a:br>
              <a:rPr lang="de-DE" dirty="0"/>
            </a:b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467544" y="819247"/>
            <a:ext cx="7344816" cy="504056"/>
          </a:xfrm>
          <a:prstGeom prst="roundRect">
            <a:avLst/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DE" dirty="0"/>
              <a:t>Verschiedene Autoren können gleiche Namen haben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67544" y="1475703"/>
            <a:ext cx="7344816" cy="504056"/>
          </a:xfrm>
          <a:prstGeom prst="roundRect">
            <a:avLst/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DE" dirty="0"/>
              <a:t>Namen können sich ändern (z.B. bei Heirat)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67544" y="2139702"/>
            <a:ext cx="7344816" cy="2304256"/>
          </a:xfrm>
          <a:prstGeom prst="roundRect">
            <a:avLst>
              <a:gd name="adj" fmla="val 6240"/>
            </a:avLst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Diverse Schreibvarianten eines Autorennamens</a:t>
            </a:r>
            <a:r>
              <a:rPr lang="de-DE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de-DE" dirty="0"/>
              <a:t>	z.B. Karl Peter Müller 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de-DE" sz="1600" dirty="0"/>
              <a:t>Abkürzung Vornamen: K. P. Müller, Karl P. Müller</a:t>
            </a:r>
          </a:p>
          <a:p>
            <a:pPr marL="1657350" lvl="4" indent="-285750">
              <a:buFont typeface="Arial" panose="020B0604020202020204" pitchFamily="34" charset="0"/>
              <a:buChar char="•"/>
            </a:pPr>
            <a:r>
              <a:rPr lang="de-DE" sz="1600" dirty="0"/>
              <a:t>Umlaut wird zu „u“ oder „</a:t>
            </a:r>
            <a:r>
              <a:rPr lang="de-DE" sz="1600" dirty="0" err="1"/>
              <a:t>ue</a:t>
            </a:r>
            <a:r>
              <a:rPr lang="de-DE" sz="1600" dirty="0"/>
              <a:t>“ </a:t>
            </a:r>
            <a:r>
              <a:rPr lang="de-DE" sz="1600" dirty="0" smtClean="0"/>
              <a:t>aufgelöst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	z.B. </a:t>
            </a:r>
            <a:r>
              <a:rPr lang="az-Cyrl-AZ" dirty="0"/>
              <a:t>Сергей </a:t>
            </a:r>
            <a:r>
              <a:rPr lang="az-Cyrl-AZ" dirty="0" smtClean="0"/>
              <a:t>Королёв</a:t>
            </a:r>
            <a:r>
              <a:rPr lang="de-DE" dirty="0" smtClean="0"/>
              <a:t> (russ.), </a:t>
            </a:r>
            <a:r>
              <a:rPr lang="de-DE" dirty="0" err="1"/>
              <a:t>Сергі́й</a:t>
            </a:r>
            <a:r>
              <a:rPr lang="de-DE" dirty="0"/>
              <a:t> </a:t>
            </a:r>
            <a:r>
              <a:rPr lang="de-DE" dirty="0" err="1" smtClean="0"/>
              <a:t>Корольо́в</a:t>
            </a:r>
            <a:r>
              <a:rPr lang="de-DE" dirty="0" smtClean="0"/>
              <a:t> (</a:t>
            </a:r>
            <a:r>
              <a:rPr lang="de-DE" dirty="0" err="1" smtClean="0"/>
              <a:t>ukrain</a:t>
            </a:r>
            <a:r>
              <a:rPr lang="de-DE" dirty="0" smtClean="0"/>
              <a:t>.), </a:t>
            </a:r>
            <a:br>
              <a:rPr lang="de-DE" dirty="0" smtClean="0"/>
            </a:br>
            <a:r>
              <a:rPr lang="de-DE" dirty="0" smtClean="0"/>
              <a:t>	lat. Schreibweise von Transliterationstabelle abhängig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9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B3FCEAD-A37D-4CC7-ACBB-8DF8BD87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ORCID (Open Researcher and </a:t>
            </a:r>
            <a:r>
              <a:rPr lang="de-DE" sz="2700" dirty="0" err="1"/>
              <a:t>Contributor</a:t>
            </a:r>
            <a:r>
              <a:rPr lang="de-DE" sz="2700" dirty="0"/>
              <a:t> </a:t>
            </a:r>
            <a:r>
              <a:rPr lang="de-DE" sz="2700" dirty="0" err="1"/>
              <a:t>Identification</a:t>
            </a:r>
            <a:r>
              <a:rPr lang="de-DE" sz="2700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05815C3-50FE-426E-A3B4-4A3970A815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2056121"/>
            <a:ext cx="8820150" cy="9159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Torsten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Rathmann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https://orcid.org/0000-0001-5880-1546</a:t>
            </a:r>
            <a:endParaRPr lang="de-DE" sz="1800" dirty="0">
              <a:latin typeface="Courier New" panose="02070309020205020404" pitchFamily="49" charset="0"/>
              <a:cs typeface="Courier New" panose="02070309020205020404" pitchFamily="49" charset="0"/>
              <a:hlinkClick r:id="rId3"/>
            </a:endParaRPr>
          </a:p>
        </p:txBody>
      </p:sp>
      <p:pic>
        <p:nvPicPr>
          <p:cNvPr id="2050" name="Picture 2" descr="ORCID logo with tagline.svg">
            <a:extLst>
              <a:ext uri="{FF2B5EF4-FFF2-40B4-BE49-F238E27FC236}">
                <a16:creationId xmlns:a16="http://schemas.microsoft.com/office/drawing/2014/main" xmlns="" id="{84A01A84-3744-4AD7-B63A-61835027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5566"/>
            <a:ext cx="3657600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 icon">
            <a:hlinkClick r:id="rId3"/>
            <a:extLst>
              <a:ext uri="{FF2B5EF4-FFF2-40B4-BE49-F238E27FC236}">
                <a16:creationId xmlns:a16="http://schemas.microsoft.com/office/drawing/2014/main" xmlns="" id="{9D0474D4-1BE8-47D4-B057-98CFA17A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18" y="2424257"/>
            <a:ext cx="255454" cy="2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7EF6CF01-1926-4C6D-B9A6-E32899B27491}"/>
              </a:ext>
            </a:extLst>
          </p:cNvPr>
          <p:cNvSpPr txBox="1"/>
          <p:nvPr/>
        </p:nvSpPr>
        <p:spPr>
          <a:xfrm>
            <a:off x="192232" y="3003798"/>
            <a:ext cx="8340208" cy="22647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spcAft>
                <a:spcPts val="450"/>
              </a:spcAft>
              <a:buFont typeface="Webdings" panose="05030102010509060703" pitchFamily="18" charset="2"/>
              <a:buChar char="4"/>
            </a:pPr>
            <a:r>
              <a:rPr lang="de-DE" dirty="0">
                <a:sym typeface="Webdings" panose="05030102010509060703" pitchFamily="18" charset="2"/>
              </a:rPr>
              <a:t>Non-Profit-Organisation, Gründung 2010, Launch 2012, mehr </a:t>
            </a:r>
            <a:r>
              <a:rPr lang="de-DE">
                <a:sym typeface="Webdings" panose="05030102010509060703" pitchFamily="18" charset="2"/>
              </a:rPr>
              <a:t>als </a:t>
            </a:r>
            <a:r>
              <a:rPr lang="de-DE" smtClean="0">
                <a:sym typeface="Webdings" panose="05030102010509060703" pitchFamily="18" charset="2"/>
              </a:rPr>
              <a:t>16 </a:t>
            </a:r>
            <a:r>
              <a:rPr lang="de-DE" dirty="0">
                <a:sym typeface="Webdings" panose="05030102010509060703" pitchFamily="18" charset="2"/>
              </a:rPr>
              <a:t>Mill. </a:t>
            </a:r>
          </a:p>
          <a:p>
            <a:pPr marL="257175" indent="-257175">
              <a:spcAft>
                <a:spcPts val="450"/>
              </a:spcAft>
              <a:buFont typeface="Webdings" panose="05030102010509060703" pitchFamily="18" charset="2"/>
              <a:buChar char="4"/>
            </a:pPr>
            <a:r>
              <a:rPr lang="de-DE" dirty="0">
                <a:sym typeface="Webdings" panose="05030102010509060703" pitchFamily="18" charset="2"/>
              </a:rPr>
              <a:t>De-facto-Standard, bei einigen </a:t>
            </a:r>
            <a:r>
              <a:rPr lang="de-DE" dirty="0" smtClean="0">
                <a:sym typeface="Webdings" panose="05030102010509060703" pitchFamily="18" charset="2"/>
              </a:rPr>
              <a:t>Verlagen und Fachveranstaltungen </a:t>
            </a:r>
            <a:r>
              <a:rPr lang="de-DE" dirty="0">
                <a:sym typeface="Webdings" panose="05030102010509060703" pitchFamily="18" charset="2"/>
              </a:rPr>
              <a:t>schon </a:t>
            </a:r>
            <a:r>
              <a:rPr lang="de-DE" dirty="0" smtClean="0">
                <a:sym typeface="Webdings" panose="05030102010509060703" pitchFamily="18" charset="2"/>
              </a:rPr>
              <a:t>obligatorisch</a:t>
            </a:r>
          </a:p>
          <a:p>
            <a:pPr marL="257175" indent="-257175">
              <a:spcAft>
                <a:spcPts val="450"/>
              </a:spcAft>
              <a:buFont typeface="Webdings" panose="05030102010509060703" pitchFamily="18" charset="2"/>
              <a:buChar char="4"/>
            </a:pPr>
            <a:r>
              <a:rPr lang="de-DE" dirty="0" smtClean="0">
                <a:sym typeface="Webdings" panose="05030102010509060703" pitchFamily="18" charset="2"/>
              </a:rPr>
              <a:t>Zusätzliche Daten (Werdegang, Publikationsliste) können eingetragen werden.</a:t>
            </a:r>
            <a:endParaRPr lang="de-DE" dirty="0">
              <a:sym typeface="Webdings" panose="05030102010509060703" pitchFamily="18" charset="2"/>
            </a:endParaRPr>
          </a:p>
          <a:p>
            <a:pPr marL="257175" indent="-257175">
              <a:spcAft>
                <a:spcPts val="450"/>
              </a:spcAft>
              <a:buFont typeface="Webdings" panose="05030102010509060703" pitchFamily="18" charset="2"/>
              <a:buChar char="4"/>
            </a:pPr>
            <a:r>
              <a:rPr lang="de-DE" dirty="0">
                <a:sym typeface="Webdings" panose="05030102010509060703" pitchFamily="18" charset="2"/>
              </a:rPr>
              <a:t>Datenhoheit liegt beim </a:t>
            </a:r>
            <a:r>
              <a:rPr lang="de-DE" dirty="0" smtClean="0">
                <a:sym typeface="Webdings" panose="05030102010509060703" pitchFamily="18" charset="2"/>
              </a:rPr>
              <a:t>Forschenden</a:t>
            </a:r>
            <a:endParaRPr lang="de-DE" dirty="0">
              <a:sym typeface="Webdings" panose="05030102010509060703" pitchFamily="18" charset="2"/>
            </a:endParaRPr>
          </a:p>
          <a:p>
            <a:endParaRPr lang="de-DE" dirty="0"/>
          </a:p>
          <a:p>
            <a:r>
              <a:rPr lang="de-DE" dirty="0">
                <a:solidFill>
                  <a:schemeClr val="accent3"/>
                </a:solidFill>
                <a:sym typeface="Webdings" panose="05030102010509060703" pitchFamily="18" charset="2"/>
              </a:rPr>
              <a:t>   </a:t>
            </a:r>
            <a:endParaRPr lang="de-DE" dirty="0"/>
          </a:p>
          <a:p>
            <a:endParaRPr lang="de-DE" dirty="0"/>
          </a:p>
        </p:txBody>
      </p:sp>
      <p:pic>
        <p:nvPicPr>
          <p:cNvPr id="9" name="Picture 4" descr="iD icon">
            <a:hlinkClick r:id="rId3"/>
            <a:extLst>
              <a:ext uri="{FF2B5EF4-FFF2-40B4-BE49-F238E27FC236}">
                <a16:creationId xmlns:a16="http://schemas.microsoft.com/office/drawing/2014/main" xmlns="" id="{9D0474D4-1BE8-47D4-B057-98CFA17A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74" y="3040815"/>
            <a:ext cx="255454" cy="2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204679"/>
            <a:ext cx="8712967" cy="3229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Heute: Grundlagen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29898"/>
              </p:ext>
            </p:extLst>
          </p:nvPr>
        </p:nvGraphicFramePr>
        <p:xfrm>
          <a:off x="467544" y="771550"/>
          <a:ext cx="8411595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003"/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Inhalte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Basics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Was sind Forschungsdaten, Datenlebenszyklus, 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Nutzen</a:t>
                      </a:r>
                      <a:r>
                        <a:rPr lang="de-DE" baseline="0" dirty="0" smtClean="0"/>
                        <a:t> eines Forschungsdatenmanagements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Wie finde ich Forschungsdaten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Repositorien, Suchmaschinen, re3data,</a:t>
                      </a:r>
                      <a:r>
                        <a:rPr lang="de-DE" baseline="0" dirty="0" smtClean="0"/>
                        <a:t> Core Trust Seal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Anforderungen und Angebote der Universität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Grundsätze, Handlungsempfehlungen,</a:t>
                      </a:r>
                      <a:r>
                        <a:rPr lang="de-DE" baseline="0" dirty="0" smtClean="0"/>
                        <a:t> 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Übersicht über die Angebote des Servicezentrums Forschungsdatenmanagement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Persistente </a:t>
                      </a:r>
                      <a:r>
                        <a:rPr lang="de-DE" dirty="0" err="1" smtClean="0"/>
                        <a:t>Identifikatoren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DOI, URN, ORCID, ROR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Lizenzen für Forschungsdaten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Creative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Commons</a:t>
                      </a:r>
                      <a:r>
                        <a:rPr lang="de-DE" baseline="0" dirty="0" smtClean="0"/>
                        <a:t>, Open Data </a:t>
                      </a:r>
                      <a:r>
                        <a:rPr lang="de-DE" baseline="0" dirty="0" err="1" smtClean="0"/>
                        <a:t>Commons</a:t>
                      </a:r>
                      <a:r>
                        <a:rPr lang="de-DE" baseline="0" dirty="0" smtClean="0"/>
                        <a:t>, 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Lizenzen für Software, eigene Lizenz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BF2D6A-4B3D-4AD0-910A-5103B4E5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Publikationsrichtlinie der Bergischen Universität Wuppertal</a:t>
            </a:r>
            <a:br>
              <a:rPr lang="de-DE" dirty="0">
                <a:latin typeface="Arial" panose="020B0604020202020204" pitchFamily="34" charset="0"/>
              </a:rPr>
            </a:b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A08A4E36-B60E-4D2F-AB78-C3F2E7760A38}"/>
              </a:ext>
            </a:extLst>
          </p:cNvPr>
          <p:cNvSpPr/>
          <p:nvPr/>
        </p:nvSpPr>
        <p:spPr>
          <a:xfrm>
            <a:off x="611560" y="1275606"/>
            <a:ext cx="3943350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de-DE" dirty="0">
              <a:latin typeface="Arial" panose="020B0604020202020204" pitchFamily="34" charset="0"/>
            </a:endParaRPr>
          </a:p>
          <a:p>
            <a:r>
              <a:rPr lang="de-DE" i="1" dirty="0">
                <a:latin typeface="Arial" panose="020B0604020202020204" pitchFamily="34" charset="0"/>
              </a:rPr>
              <a:t>„Die Bergische Universität Wuppertal empfiehlt allen Autorinnen und Autoren die Anlegung einer ORCID </a:t>
            </a:r>
            <a:r>
              <a:rPr lang="de-DE" i="1" dirty="0" err="1">
                <a:latin typeface="Arial" panose="020B0604020202020204" pitchFamily="34" charset="0"/>
              </a:rPr>
              <a:t>iD</a:t>
            </a:r>
            <a:r>
              <a:rPr lang="de-DE" i="1" dirty="0">
                <a:latin typeface="Arial" panose="020B0604020202020204" pitchFamily="34" charset="0"/>
              </a:rPr>
              <a:t> zur eindeutigen Identifikation der eigenen Autorenschaft.“</a:t>
            </a:r>
            <a:endParaRPr lang="de-DE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D75D70D-9E9E-4258-86EE-8F871310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6"/>
          <a:stretch/>
        </p:blipFill>
        <p:spPr>
          <a:xfrm>
            <a:off x="6516216" y="267494"/>
            <a:ext cx="2145495" cy="41963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9EE63928-31B4-4AF2-8652-5F26C78F8AC4}"/>
              </a:ext>
            </a:extLst>
          </p:cNvPr>
          <p:cNvSpPr/>
          <p:nvPr/>
        </p:nvSpPr>
        <p:spPr>
          <a:xfrm>
            <a:off x="605874" y="3161605"/>
            <a:ext cx="55503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Amtliche Mitteilungen, Jg. 48, Nr. 10 vom 13.03.2019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0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Moodle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61" y="843558"/>
            <a:ext cx="6643888" cy="34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xmlns="" id="{0AEDC184-7168-44BF-A017-202EB8ACBA3F}"/>
              </a:ext>
            </a:extLst>
          </p:cNvPr>
          <p:cNvSpPr txBox="1">
            <a:spLocks/>
          </p:cNvSpPr>
          <p:nvPr/>
        </p:nvSpPr>
        <p:spPr>
          <a:xfrm>
            <a:off x="628650" y="915566"/>
            <a:ext cx="8119814" cy="3505816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tabLst>
                <a:tab pos="1006079" algn="l"/>
              </a:tabLst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Teil I:  	Persistente </a:t>
            </a:r>
            <a:r>
              <a:rPr lang="de-DE" sz="3200" dirty="0" err="1" smtClean="0">
                <a:solidFill>
                  <a:schemeClr val="bg2">
                    <a:lumMod val="75000"/>
                  </a:schemeClr>
                </a:solidFill>
              </a:rPr>
              <a:t>Identifikatoren</a:t>
            </a: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für digitale Objekte, 	Beispiele: URN, DOI</a:t>
            </a:r>
            <a:endParaRPr lang="de-DE" sz="3200" dirty="0" smtClean="0"/>
          </a:p>
          <a:p>
            <a:pPr marL="0" indent="0">
              <a:spcAft>
                <a:spcPts val="1200"/>
              </a:spcAft>
              <a:buNone/>
              <a:tabLst>
                <a:tab pos="940594" algn="l"/>
                <a:tab pos="1006079" algn="l"/>
              </a:tabLst>
            </a:pP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Teil II: 	Persistente </a:t>
            </a:r>
            <a:r>
              <a:rPr lang="de-DE" sz="3200" dirty="0" err="1" smtClean="0">
                <a:solidFill>
                  <a:schemeClr val="bg2">
                    <a:lumMod val="75000"/>
                  </a:schemeClr>
                </a:solidFill>
              </a:rPr>
              <a:t>Identifikatoren</a:t>
            </a:r>
            <a:r>
              <a:rPr lang="de-DE" sz="3200" dirty="0" smtClean="0">
                <a:solidFill>
                  <a:schemeClr val="bg2">
                    <a:lumMod val="75000"/>
                  </a:schemeClr>
                </a:solidFill>
              </a:rPr>
              <a:t> für Forschende (Autoren-IDs), Beispiel: ORCID</a:t>
            </a:r>
          </a:p>
          <a:p>
            <a:pPr marL="0" indent="0">
              <a:buNone/>
              <a:tabLst>
                <a:tab pos="940594" algn="l"/>
                <a:tab pos="1006079" algn="l"/>
              </a:tabLst>
            </a:pPr>
            <a:r>
              <a:rPr lang="de-DE" sz="3200" dirty="0"/>
              <a:t>Teil III: 	Persistente </a:t>
            </a:r>
            <a:r>
              <a:rPr lang="de-DE" sz="3200" dirty="0" err="1"/>
              <a:t>Identifikatoren</a:t>
            </a:r>
            <a:r>
              <a:rPr lang="de-DE" sz="3200" dirty="0"/>
              <a:t> für Institutionen, Beispiel: ROR</a:t>
            </a:r>
          </a:p>
          <a:p>
            <a:pPr marL="0" indent="0">
              <a:buNone/>
              <a:tabLst>
                <a:tab pos="940594" algn="l"/>
                <a:tab pos="1006079" algn="l"/>
              </a:tabLst>
            </a:pPr>
            <a:endParaRPr lang="de-DE" sz="3600" dirty="0" smtClean="0"/>
          </a:p>
          <a:p>
            <a:pPr marL="0" indent="0">
              <a:buNone/>
              <a:tabLst>
                <a:tab pos="873919" algn="l"/>
              </a:tabLst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7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Offene, persistente </a:t>
            </a:r>
            <a:r>
              <a:rPr lang="de-DE" dirty="0" err="1" smtClean="0"/>
              <a:t>Identifikatoren</a:t>
            </a:r>
            <a:r>
              <a:rPr lang="de-DE" dirty="0" smtClean="0"/>
              <a:t> für Organisationen</a:t>
            </a:r>
            <a:r>
              <a:rPr lang="de-DE" dirty="0"/>
              <a:t>: Research </a:t>
            </a:r>
            <a:r>
              <a:rPr lang="de-DE" dirty="0" err="1"/>
              <a:t>Organization</a:t>
            </a:r>
            <a:r>
              <a:rPr lang="de-DE" dirty="0"/>
              <a:t> Registry (ROR)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4" y="627534"/>
            <a:ext cx="92837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57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smtClean="0">
                <a:solidFill>
                  <a:srgbClr val="89BA17"/>
                </a:solidFill>
                <a:latin typeface="Arial"/>
                <a:cs typeface="Arial"/>
              </a:rPr>
              <a:t>Lizenzen für Forschungsdaten</a:t>
            </a:r>
          </a:p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FF0000"/>
                </a:solidFill>
                <a:latin typeface="Arial"/>
                <a:cs typeface="Arial"/>
              </a:rPr>
              <a:t>Keine Rechtsberatung!</a:t>
            </a:r>
          </a:p>
        </p:txBody>
      </p:sp>
    </p:spTree>
    <p:extLst>
      <p:ext uri="{BB962C8B-B14F-4D97-AF65-F5344CB8AC3E}">
        <p14:creationId xmlns:p14="http://schemas.microsoft.com/office/powerpoint/2010/main" val="42569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Lizenzen für Forschungsdaten?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492250"/>
            <a:ext cx="8435975" cy="2995613"/>
          </a:xfrm>
        </p:spPr>
        <p:txBody>
          <a:bodyPr/>
          <a:lstStyle/>
          <a:p>
            <a:pPr marL="0" indent="0" algn="ctr">
              <a:buNone/>
            </a:pPr>
            <a:endParaRPr lang="de-DE" sz="3000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endParaRPr lang="de-DE" sz="23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3789376"/>
              </p:ext>
            </p:extLst>
          </p:nvPr>
        </p:nvGraphicFramePr>
        <p:xfrm>
          <a:off x="714981" y="-92546"/>
          <a:ext cx="7567749" cy="42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997192" y="1995686"/>
            <a:ext cx="10058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🛡</a:t>
            </a:r>
            <a:r>
              <a:rPr lang="en-US" sz="1500" dirty="0" err="1" smtClean="0">
                <a:solidFill>
                  <a:schemeClr val="bg1"/>
                </a:solidFill>
              </a:rPr>
              <a:t>Haftungs</a:t>
            </a:r>
            <a:r>
              <a:rPr lang="en-US" sz="1500" dirty="0" smtClean="0">
                <a:solidFill>
                  <a:schemeClr val="bg1"/>
                </a:solidFill>
              </a:rPr>
              <a:t>-</a:t>
            </a:r>
          </a:p>
          <a:p>
            <a:pPr lvl="0" algn="ctr"/>
            <a:r>
              <a:rPr lang="en-US" sz="1500" dirty="0" err="1">
                <a:solidFill>
                  <a:schemeClr val="bg1"/>
                </a:solidFill>
              </a:rPr>
              <a:t>b</a:t>
            </a:r>
            <a:r>
              <a:rPr lang="en-US" sz="1500" dirty="0" err="1" smtClean="0">
                <a:solidFill>
                  <a:schemeClr val="bg1"/>
                </a:solidFill>
              </a:rPr>
              <a:t>eschrän</a:t>
            </a:r>
            <a:r>
              <a:rPr lang="en-US" sz="1500" dirty="0" smtClean="0">
                <a:solidFill>
                  <a:schemeClr val="bg1"/>
                </a:solidFill>
              </a:rPr>
              <a:t>-kung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Creative </a:t>
            </a:r>
            <a:r>
              <a:rPr lang="de-DE" b="1" dirty="0" err="1"/>
              <a:t>Commons</a:t>
            </a:r>
            <a:r>
              <a:rPr lang="de-DE" b="1" dirty="0"/>
              <a:t> (CC)</a:t>
            </a:r>
            <a:br>
              <a:rPr lang="de-DE" b="1" dirty="0"/>
            </a:b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4294967295"/>
          </p:nvPr>
        </p:nvSpPr>
        <p:spPr>
          <a:xfrm>
            <a:off x="376882" y="892026"/>
            <a:ext cx="3475038" cy="3479924"/>
          </a:xfrm>
        </p:spPr>
        <p:txBody>
          <a:bodyPr>
            <a:noAutofit/>
          </a:bodyPr>
          <a:lstStyle/>
          <a:p>
            <a:r>
              <a:rPr lang="de-DE" sz="1600" dirty="0" smtClean="0"/>
              <a:t>Weit verbreitet</a:t>
            </a:r>
          </a:p>
          <a:p>
            <a:r>
              <a:rPr lang="de-DE" sz="1600" dirty="0" smtClean="0"/>
              <a:t>Frei nachnutzbar (CC0)</a:t>
            </a:r>
          </a:p>
          <a:p>
            <a:pPr lvl="1"/>
            <a:r>
              <a:rPr lang="de-DE" sz="1300" dirty="0" smtClean="0"/>
              <a:t>Lizenztext</a:t>
            </a:r>
          </a:p>
          <a:p>
            <a:pPr lvl="1"/>
            <a:r>
              <a:rPr lang="de-DE" sz="1300" dirty="0" smtClean="0"/>
              <a:t>Symbol</a:t>
            </a:r>
          </a:p>
          <a:p>
            <a:pPr lvl="1"/>
            <a:r>
              <a:rPr lang="de-DE" sz="1300" dirty="0" smtClean="0"/>
              <a:t>Maschinenlesbare Form</a:t>
            </a:r>
          </a:p>
          <a:p>
            <a:r>
              <a:rPr lang="de-DE" sz="1600" dirty="0" smtClean="0"/>
              <a:t>kostenfrei</a:t>
            </a:r>
          </a:p>
          <a:p>
            <a:r>
              <a:rPr lang="de-DE" sz="1600" dirty="0" smtClean="0"/>
              <a:t>Für alle Objektarten außer Software</a:t>
            </a:r>
          </a:p>
          <a:p>
            <a:r>
              <a:rPr lang="de-DE" sz="1600" dirty="0" smtClean="0"/>
              <a:t>Mehrere unterschiedliche Lizenzen</a:t>
            </a:r>
          </a:p>
          <a:p>
            <a:pPr lvl="1"/>
            <a:r>
              <a:rPr lang="de-DE" sz="1300" dirty="0" smtClean="0"/>
              <a:t>CC0 </a:t>
            </a:r>
            <a:r>
              <a:rPr lang="de-DE" sz="1300" dirty="0" err="1" smtClean="0"/>
              <a:t>weitestgehender</a:t>
            </a:r>
            <a:r>
              <a:rPr lang="de-DE" sz="1300" dirty="0" smtClean="0"/>
              <a:t> Rechteverzicht</a:t>
            </a:r>
            <a:endParaRPr lang="de-DE" sz="1300" dirty="0"/>
          </a:p>
          <a:p>
            <a:pPr lvl="1"/>
            <a:r>
              <a:rPr lang="de-DE" sz="1300" dirty="0" smtClean="0"/>
              <a:t>CC BY Familie: alle enthalten eine Verpflichtung zur Nennung des Namens und der Lizenz</a:t>
            </a:r>
          </a:p>
        </p:txBody>
      </p:sp>
      <p:pic>
        <p:nvPicPr>
          <p:cNvPr id="1026" name="Picture 2" descr="C:\Users\Rathmann\Documents\FoDaKo\Schulungen\Materialien\Lizenzen\Abbildungen\cc_by-family_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78175"/>
            <a:ext cx="4655368" cy="46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bedeuten SA und ND?</a:t>
            </a:r>
            <a:endParaRPr lang="de-DE" dirty="0"/>
          </a:p>
        </p:txBody>
      </p:sp>
      <p:pic>
        <p:nvPicPr>
          <p:cNvPr id="2050" name="Picture 2" descr="C:\Users\Rathmann\Documents\FoDaKo\Schulungen\Materialien\Lizenzen\Abbildungen\license_for_derivatives_de_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74216"/>
            <a:ext cx="3721100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5"/>
          <p:cNvSpPr txBox="1">
            <a:spLocks/>
          </p:cNvSpPr>
          <p:nvPr/>
        </p:nvSpPr>
        <p:spPr>
          <a:xfrm>
            <a:off x="340162" y="843558"/>
            <a:ext cx="4447862" cy="35283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 err="1"/>
              <a:t>ShareAlike</a:t>
            </a:r>
            <a:r>
              <a:rPr lang="de-DE" sz="2000" b="1" dirty="0"/>
              <a:t> (SA)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DE" sz="2000" dirty="0" smtClean="0"/>
              <a:t>Lizenzen müssen wesensgleich sein bei Wiederveröffentlichung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 err="1" smtClean="0"/>
              <a:t>NoDerivatives</a:t>
            </a:r>
            <a:r>
              <a:rPr lang="de-DE" sz="2000" b="1" dirty="0" smtClean="0"/>
              <a:t> (ND)</a:t>
            </a:r>
          </a:p>
          <a:p>
            <a:r>
              <a:rPr lang="de-DE" sz="2000" dirty="0" smtClean="0"/>
              <a:t>Daten1 ≈ Daten2</a:t>
            </a:r>
          </a:p>
          <a:p>
            <a:r>
              <a:rPr lang="de-DE" sz="2000" dirty="0" smtClean="0"/>
              <a:t>Erhebliche Einschränkung!</a:t>
            </a:r>
          </a:p>
          <a:p>
            <a:pPr lvl="1"/>
            <a:r>
              <a:rPr lang="de-DE" sz="1700" dirty="0"/>
              <a:t>Das Recht, Derivate aus einem Werk zu ziehen, </a:t>
            </a:r>
            <a:r>
              <a:rPr lang="de-DE" sz="1700" dirty="0" smtClean="0"/>
              <a:t>wird von vielen für </a:t>
            </a:r>
            <a:r>
              <a:rPr lang="de-DE" sz="1700" dirty="0"/>
              <a:t>eines der zentralen Rechte der kulturellen </a:t>
            </a:r>
            <a:r>
              <a:rPr lang="de-DE" sz="1700" dirty="0" smtClean="0"/>
              <a:t>Freiheit gehalten.</a:t>
            </a:r>
          </a:p>
          <a:p>
            <a:pPr lvl="1"/>
            <a:r>
              <a:rPr lang="de-DE" sz="1700" dirty="0" smtClean="0"/>
              <a:t>Derivate sind wichtig in der Wissenschaft</a:t>
            </a:r>
          </a:p>
          <a:p>
            <a:pPr lvl="1">
              <a:spcAft>
                <a:spcPts val="600"/>
              </a:spcAft>
            </a:pPr>
            <a:r>
              <a:rPr lang="de-DE" sz="1700" dirty="0" smtClean="0"/>
              <a:t>Erreichen Korrekturen schon die Schöpfungshöhe?</a:t>
            </a:r>
          </a:p>
        </p:txBody>
      </p:sp>
    </p:spTree>
    <p:extLst>
      <p:ext uri="{BB962C8B-B14F-4D97-AF65-F5344CB8AC3E}">
        <p14:creationId xmlns:p14="http://schemas.microsoft.com/office/powerpoint/2010/main" val="36696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bedeutet </a:t>
            </a:r>
            <a:r>
              <a:rPr lang="de-DE" dirty="0" err="1" smtClean="0"/>
              <a:t>NonCommercial</a:t>
            </a:r>
            <a:r>
              <a:rPr lang="de-DE" dirty="0" smtClean="0"/>
              <a:t> (NC)?</a:t>
            </a:r>
            <a:endParaRPr lang="de-DE" dirty="0"/>
          </a:p>
        </p:txBody>
      </p:sp>
      <p:sp>
        <p:nvSpPr>
          <p:cNvPr id="3" name="Inhaltsplatzhalter 8"/>
          <p:cNvSpPr txBox="1">
            <a:spLocks/>
          </p:cNvSpPr>
          <p:nvPr/>
        </p:nvSpPr>
        <p:spPr>
          <a:xfrm>
            <a:off x="353556" y="843558"/>
            <a:ext cx="4002420" cy="3600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/>
              <a:t>"</a:t>
            </a:r>
            <a:r>
              <a:rPr lang="en-US" i="1" dirty="0" err="1" smtClean="0"/>
              <a:t>NonCommercial</a:t>
            </a:r>
            <a:r>
              <a:rPr lang="en-US" i="1" dirty="0" smtClean="0"/>
              <a:t> means not primarily intended for or directed towards commercial advantage or monetary compensation.”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dirty="0" smtClean="0"/>
              <a:t>Problem: </a:t>
            </a:r>
            <a:br>
              <a:rPr lang="en-US" dirty="0" smtClean="0"/>
            </a:br>
            <a:r>
              <a:rPr lang="en-US" dirty="0" err="1" smtClean="0"/>
              <a:t>Nicht-Regierungsorganisationen</a:t>
            </a:r>
            <a:r>
              <a:rPr lang="en-US" dirty="0" smtClean="0"/>
              <a:t> </a:t>
            </a:r>
            <a:r>
              <a:rPr lang="en-US" dirty="0" err="1" smtClean="0"/>
              <a:t>könnten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ausgeschlossen</a:t>
            </a:r>
            <a:r>
              <a:rPr lang="en-US" dirty="0" smtClean="0"/>
              <a:t> sein. 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Wir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empfehlen</a:t>
            </a:r>
            <a:r>
              <a:rPr lang="en-US" dirty="0" smtClean="0">
                <a:sym typeface="Wingdings"/>
              </a:rPr>
              <a:t> CC0, CC BY </a:t>
            </a:r>
            <a:r>
              <a:rPr lang="en-US" dirty="0" err="1" smtClean="0">
                <a:sym typeface="Wingdings"/>
              </a:rPr>
              <a:t>oder</a:t>
            </a:r>
            <a:r>
              <a:rPr lang="en-US" dirty="0" smtClean="0">
                <a:sym typeface="Wingdings"/>
              </a:rPr>
              <a:t> CC BY-SA</a:t>
            </a:r>
            <a:endParaRPr lang="de-DE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09409"/>
            <a:ext cx="4248472" cy="22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Übung: Lizenzvergabe </a:t>
            </a:r>
            <a:r>
              <a:rPr lang="de-DE" smtClean="0"/>
              <a:t>bei untrennbaren</a:t>
            </a:r>
            <a:r>
              <a:rPr lang="de-DE" dirty="0" smtClean="0"/>
              <a:t>, in veränderter Form wiederveröffentlichten Werken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10981"/>
              </p:ext>
            </p:extLst>
          </p:nvPr>
        </p:nvGraphicFramePr>
        <p:xfrm>
          <a:off x="300740" y="899843"/>
          <a:ext cx="8640960" cy="357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644072">
                <a:tc>
                  <a:txBody>
                    <a:bodyPr/>
                    <a:lstStyle/>
                    <a:p>
                      <a:pPr algn="r"/>
                      <a:r>
                        <a:rPr lang="de-DE" sz="900" dirty="0" smtClean="0"/>
                        <a:t>Nachgenutztes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DE" sz="900" dirty="0" smtClean="0"/>
                        <a:t>Werk</a:t>
                      </a:r>
                    </a:p>
                    <a:p>
                      <a:pPr algn="l"/>
                      <a:r>
                        <a:rPr lang="de-DE" sz="900" dirty="0" smtClean="0"/>
                        <a:t>Eigene</a:t>
                      </a:r>
                    </a:p>
                    <a:p>
                      <a:pPr algn="l"/>
                      <a:r>
                        <a:rPr lang="de-DE" sz="900" dirty="0" smtClean="0"/>
                        <a:t>Weiterentwicklung</a:t>
                      </a:r>
                    </a:p>
                  </a:txBody>
                  <a:tcPr marL="18000" marR="18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</a:tr>
              <a:tr h="412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6EA01D"/>
                        </a:solidFill>
                      </a:endParaRPr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R="72000" marB="18000"/>
                </a:tc>
              </a:tr>
            </a:tbl>
          </a:graphicData>
        </a:graphic>
      </p:graphicFrame>
      <p:pic>
        <p:nvPicPr>
          <p:cNvPr id="1026" name="Picture 2" descr="C:\Users\Rathmann\Documents\FoDaKo\Schulungen\Materialien\Lizenzen\CC\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85" y="1078680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55" y="911070"/>
            <a:ext cx="921258" cy="324612"/>
          </a:xfrm>
          <a:prstGeom prst="rect">
            <a:avLst/>
          </a:prstGeom>
        </p:spPr>
      </p:pic>
      <p:pic>
        <p:nvPicPr>
          <p:cNvPr id="1027" name="Picture 3" descr="C:\Users\Rathmann\Documents\FoDaKo\Schulungen\Materialien\Lizenzen\CC\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87" y="1077709"/>
            <a:ext cx="1058988" cy="3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thmann\Documents\FoDaKo\Schulungen\Materialien\Lizenzen\CC\by-n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57" y="1078680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thmann\Documents\FoDaKo\Schulungen\Materialien\Lizenzen\CC\by-nc-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78" y="1078640"/>
            <a:ext cx="1053677" cy="3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athmann\Documents\FoDaKo\Schulungen\Materialien\Lizenzen\CC\by-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37" y="1078680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athmann\Documents\FoDaKo\Schulungen\Materialien\Lizenzen\CC\by-nc-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04" y="1078680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athmann\Documents\FoDaKo\Schulungen\Materialien\Lizenzen\CC\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" y="2026466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athmann\Documents\FoDaKo\Schulungen\Materialien\Lizenzen\CC\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" y="2437362"/>
            <a:ext cx="1058988" cy="3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Rathmann\Documents\FoDaKo\Schulungen\Materialien\Lizenzen\CC\by-n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" y="2850200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Rathmann\Documents\FoDaKo\Schulungen\Materialien\Lizenzen\CC\by-nc-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" y="3261096"/>
            <a:ext cx="1053677" cy="3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Rathmann\Documents\FoDaKo\Schulungen\Materialien\Lizenzen\CC\by-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" y="3672072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Rathmann\Documents\FoDaKo\Schulungen\Materialien\Lizenzen\CC\by-nc-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" y="4082968"/>
            <a:ext cx="1055573" cy="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0" y="1617409"/>
            <a:ext cx="1042919" cy="367481"/>
          </a:xfrm>
          <a:prstGeom prst="rect">
            <a:avLst/>
          </a:prstGeom>
        </p:spPr>
      </p:pic>
      <p:pic>
        <p:nvPicPr>
          <p:cNvPr id="1032" name="Picture 8" descr="C:\Users\Rathmann\Documents\FoDaKo\Schulungen\Materialien\Lizenzen\CC\publicdoma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55" y="1240114"/>
            <a:ext cx="921258" cy="3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23529" y="892094"/>
            <a:ext cx="1063469" cy="6688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776240" y="160109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58" name="Textfeld 57"/>
          <p:cNvSpPr txBox="1"/>
          <p:nvPr/>
        </p:nvSpPr>
        <p:spPr>
          <a:xfrm>
            <a:off x="1734562" y="160109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734562" y="2011071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734562" y="242103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734562" y="2834805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734562" y="3245741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1734562" y="365667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1734562" y="4067573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45627" y="160412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834386" y="1596204"/>
            <a:ext cx="312906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927128" y="15933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003790" y="15997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084263" y="15933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7167270" y="15997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8248037" y="15933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3927128" y="19999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003790" y="20063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6084263" y="19999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7167270" y="20063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8248037" y="19999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5003790" y="24277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6084263" y="24212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7167270" y="24277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8248037" y="24212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080210" y="28278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7163217" y="283432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8243984" y="28278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7167270" y="32458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8248037" y="32393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8248037" y="36501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5627" y="200423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2797517" y="2006368"/>
            <a:ext cx="386644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803949" y="242293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797517" y="283432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796773" y="324915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797517" y="3659196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797517" y="407376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31937" y="242775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873842" y="2419543"/>
            <a:ext cx="386644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15520" y="283521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61" name="Textfeld 60"/>
          <p:cNvSpPr txBox="1"/>
          <p:nvPr/>
        </p:nvSpPr>
        <p:spPr>
          <a:xfrm>
            <a:off x="3915520" y="32499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62" name="Textfeld 61"/>
          <p:cNvSpPr txBox="1"/>
          <p:nvPr/>
        </p:nvSpPr>
        <p:spPr>
          <a:xfrm>
            <a:off x="3931937" y="365010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63" name="Textfeld 62"/>
          <p:cNvSpPr txBox="1"/>
          <p:nvPr/>
        </p:nvSpPr>
        <p:spPr>
          <a:xfrm>
            <a:off x="3916276" y="4067573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3911467" y="2834327"/>
            <a:ext cx="312906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927128" y="3658153"/>
            <a:ext cx="312906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3927128" y="3247046"/>
            <a:ext cx="312906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3927128" y="4067326"/>
            <a:ext cx="312906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08599" y="282786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4966921" y="2835212"/>
            <a:ext cx="386644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008599" y="3245741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4966921" y="3243295"/>
            <a:ext cx="386644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084263" y="3245741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94" name="Textfeld 93"/>
          <p:cNvSpPr txBox="1"/>
          <p:nvPr/>
        </p:nvSpPr>
        <p:spPr>
          <a:xfrm>
            <a:off x="6089828" y="365010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95" name="Textfeld 94"/>
          <p:cNvSpPr txBox="1"/>
          <p:nvPr/>
        </p:nvSpPr>
        <p:spPr>
          <a:xfrm>
            <a:off x="6089828" y="408296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6048150" y="3245118"/>
            <a:ext cx="386644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080210" y="3658153"/>
            <a:ext cx="312906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6080210" y="4066513"/>
            <a:ext cx="312906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68026" y="364889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35" name="Textfeld 34"/>
          <p:cNvSpPr txBox="1"/>
          <p:nvPr/>
        </p:nvSpPr>
        <p:spPr>
          <a:xfrm>
            <a:off x="5008880" y="4083865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99" name="Textfeld 98"/>
          <p:cNvSpPr txBox="1"/>
          <p:nvPr/>
        </p:nvSpPr>
        <p:spPr>
          <a:xfrm>
            <a:off x="5003527" y="367365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32" name="Textfeld 31"/>
          <p:cNvSpPr txBox="1"/>
          <p:nvPr/>
        </p:nvSpPr>
        <p:spPr>
          <a:xfrm>
            <a:off x="7168026" y="3649267"/>
            <a:ext cx="312906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7168026" y="4077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8248037" y="40829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95536" y="575440"/>
            <a:ext cx="431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Beisp</a:t>
            </a:r>
            <a:r>
              <a:rPr lang="de-DE" sz="1600" dirty="0" smtClean="0"/>
              <a:t>.: nachgenutzter Text + eigene Annotationen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5008880" y="3660991"/>
            <a:ext cx="312906" cy="400110"/>
          </a:xfrm>
          <a:prstGeom prst="rect">
            <a:avLst/>
          </a:prstGeom>
          <a:pattFill prst="pct50">
            <a:fgClr>
              <a:srgbClr val="D0D8E8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×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962112" y="4065382"/>
            <a:ext cx="386644" cy="400110"/>
          </a:xfrm>
          <a:prstGeom prst="rect">
            <a:avLst/>
          </a:prstGeom>
          <a:solidFill>
            <a:srgbClr val="D0D8E8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6EA01D"/>
                </a:solidFill>
                <a:sym typeface="Wingdings"/>
              </a:rPr>
              <a:t></a:t>
            </a:r>
            <a:endParaRPr lang="de-DE" sz="2000" dirty="0">
              <a:solidFill>
                <a:srgbClr val="6EA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66" grpId="0"/>
      <p:bldP spid="67" grpId="0"/>
      <p:bldP spid="68" grpId="0"/>
      <p:bldP spid="69" grpId="0"/>
      <p:bldP spid="70" grpId="0"/>
      <p:bldP spid="71" grpId="0"/>
      <p:bldP spid="6" grpId="0"/>
      <p:bldP spid="8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" grpId="0"/>
      <p:bldP spid="10" grpId="0" animBg="1"/>
      <p:bldP spid="53" grpId="0"/>
      <p:bldP spid="54" grpId="0"/>
      <p:bldP spid="55" grpId="0"/>
      <p:bldP spid="56" grpId="0"/>
      <p:bldP spid="57" grpId="0"/>
      <p:bldP spid="11" grpId="0"/>
      <p:bldP spid="19" grpId="0" animBg="1"/>
      <p:bldP spid="20" grpId="0"/>
      <p:bldP spid="61" grpId="0"/>
      <p:bldP spid="62" grpId="0"/>
      <p:bldP spid="63" grpId="0"/>
      <p:bldP spid="21" grpId="0" animBg="1"/>
      <p:bldP spid="65" grpId="0" animBg="1"/>
      <p:bldP spid="72" grpId="0" animBg="1"/>
      <p:bldP spid="93" grpId="0" animBg="1"/>
      <p:bldP spid="22" grpId="0"/>
      <p:bldP spid="23" grpId="0" animBg="1"/>
      <p:bldP spid="24" grpId="0"/>
      <p:bldP spid="25" grpId="0" animBg="1"/>
      <p:bldP spid="29" grpId="0"/>
      <p:bldP spid="94" grpId="0"/>
      <p:bldP spid="95" grpId="0"/>
      <p:bldP spid="30" grpId="0" animBg="1"/>
      <p:bldP spid="31" grpId="0" animBg="1"/>
      <p:bldP spid="96" grpId="0" animBg="1"/>
      <p:bldP spid="33" grpId="0"/>
      <p:bldP spid="35" grpId="0"/>
      <p:bldP spid="99" grpId="0"/>
      <p:bldP spid="32" grpId="0" animBg="1"/>
      <p:bldP spid="97" grpId="0"/>
      <p:bldP spid="98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306152" y="2139702"/>
            <a:ext cx="8658336" cy="1872208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  <a:spcAft>
                <a:spcPts val="600"/>
              </a:spcAft>
            </a:pPr>
            <a:r>
              <a:rPr lang="de-DE" sz="4800" dirty="0" smtClean="0">
                <a:solidFill>
                  <a:srgbClr val="89BA17"/>
                </a:solidFill>
                <a:latin typeface="Arial"/>
                <a:cs typeface="Arial"/>
              </a:rPr>
              <a:t>Basics</a:t>
            </a:r>
            <a:endParaRPr lang="de-DE" sz="4800" dirty="0" smtClean="0">
              <a:ea typeface="Helvetica" charset="0"/>
              <a:cs typeface="Helvetica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73438" y="4365864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40" y="4429213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Lizenzen für Software (Beispiele)</a:t>
            </a:r>
            <a:endParaRPr lang="de-DE" sz="20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62649"/>
              </p:ext>
            </p:extLst>
          </p:nvPr>
        </p:nvGraphicFramePr>
        <p:xfrm>
          <a:off x="345957" y="699542"/>
          <a:ext cx="8640959" cy="286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1"/>
                <a:gridCol w="511256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GNU General Public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License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 (GPL)</a:t>
                      </a:r>
                    </a:p>
                  </a:txBody>
                  <a:tcPr marT="144000" marB="144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Quellcode offen,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Copyleft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GNU </a:t>
                      </a:r>
                      <a:r>
                        <a:rPr lang="de-DE" sz="2000" i="1" dirty="0" smtClean="0"/>
                        <a:t>Lesser</a:t>
                      </a:r>
                      <a:r>
                        <a:rPr lang="de-DE" sz="2000" dirty="0" smtClean="0"/>
                        <a:t> General Public </a:t>
                      </a:r>
                      <a:r>
                        <a:rPr lang="de-DE" sz="2000" dirty="0" err="1" smtClean="0"/>
                        <a:t>License</a:t>
                      </a:r>
                      <a:r>
                        <a:rPr lang="de-DE" sz="2000" dirty="0" smtClean="0"/>
                        <a:t> (LGPL)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wie</a:t>
                      </a:r>
                      <a:r>
                        <a:rPr lang="de-DE" sz="2000" baseline="0" dirty="0" smtClean="0"/>
                        <a:t> GPL, aber kein </a:t>
                      </a:r>
                      <a:r>
                        <a:rPr lang="de-DE" sz="2000" baseline="0" dirty="0" err="1" smtClean="0"/>
                        <a:t>Copyleft</a:t>
                      </a:r>
                      <a:r>
                        <a:rPr lang="de-DE" sz="2000" baseline="0" dirty="0" smtClean="0"/>
                        <a:t>, wenn Verknüpfung nur Bibliotheksaufruf</a:t>
                      </a:r>
                      <a:endParaRPr lang="de-DE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Apache-Lizenz</a:t>
                      </a:r>
                    </a:p>
                  </a:txBody>
                  <a:tcPr marT="144000" marB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Quellcode muss nicht offen sein.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/>
                        <a:t>Apache-Lizenz muss beiliegen, aber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/>
                        <a:t>eigene Software muss nicht unter der Apache-Lizenz stehen.</a:t>
                      </a:r>
                    </a:p>
                  </a:txBody>
                  <a:tcPr marT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 rot="10800000">
            <a:off x="6632595" y="955327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©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84730" y="3808080"/>
            <a:ext cx="5815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Übersicht zu zahlreichen weiteren Software-Lizenzen: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www.gnu.org/licenses/license-list#SoftwareLicenses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Lizenzen von Open Data </a:t>
            </a:r>
            <a:r>
              <a:rPr lang="de-DE" sz="2000" dirty="0" err="1" smtClean="0"/>
              <a:t>Commons</a:t>
            </a:r>
            <a:r>
              <a:rPr lang="de-DE" sz="2000" dirty="0" smtClean="0"/>
              <a:t> (ODC) für Datenbanken</a:t>
            </a:r>
            <a:endParaRPr lang="de-DE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97155"/>
              </p:ext>
            </p:extLst>
          </p:nvPr>
        </p:nvGraphicFramePr>
        <p:xfrm>
          <a:off x="345957" y="1887838"/>
          <a:ext cx="8258491" cy="255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217"/>
                <a:gridCol w="48862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Public Domain Dedication and License (PDDL)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Größtmöglicher</a:t>
                      </a:r>
                      <a:r>
                        <a:rPr lang="de-DE" sz="2000" b="0" baseline="0" dirty="0" smtClean="0">
                          <a:solidFill>
                            <a:schemeClr val="tx1"/>
                          </a:solidFill>
                        </a:rPr>
                        <a:t> Rechteverzicht analog CC0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smtClean="0"/>
                        <a:t>Open Data </a:t>
                      </a:r>
                      <a:r>
                        <a:rPr lang="de-DE" sz="2000" b="0" dirty="0" err="1" smtClean="0"/>
                        <a:t>Commons</a:t>
                      </a:r>
                      <a:r>
                        <a:rPr lang="de-DE" sz="2000" b="0" dirty="0" smtClean="0"/>
                        <a:t> Attribution </a:t>
                      </a:r>
                      <a:r>
                        <a:rPr lang="de-DE" sz="2000" b="0" dirty="0" err="1" smtClean="0"/>
                        <a:t>License</a:t>
                      </a:r>
                      <a:r>
                        <a:rPr lang="de-DE" sz="2000" b="0" dirty="0" smtClean="0"/>
                        <a:t> (ODC-</a:t>
                      </a:r>
                      <a:r>
                        <a:rPr lang="de-DE" sz="2000" b="0" dirty="0" err="1" smtClean="0"/>
                        <a:t>By</a:t>
                      </a:r>
                      <a:r>
                        <a:rPr lang="de-DE" sz="2000" b="0" dirty="0" smtClean="0"/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Namensnennungspflicht</a:t>
                      </a:r>
                      <a:r>
                        <a:rPr lang="de-DE" sz="2000" baseline="0" dirty="0" smtClean="0"/>
                        <a:t> analog CC BY</a:t>
                      </a:r>
                      <a:endParaRPr lang="de-DE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0" dirty="0" smtClean="0"/>
                        <a:t>Open Database </a:t>
                      </a:r>
                      <a:r>
                        <a:rPr lang="de-DE" sz="2000" b="0" dirty="0" err="1" smtClean="0"/>
                        <a:t>License</a:t>
                      </a:r>
                      <a:r>
                        <a:rPr lang="de-DE" sz="2000" b="0" dirty="0" smtClean="0"/>
                        <a:t> (ODC-</a:t>
                      </a:r>
                      <a:r>
                        <a:rPr lang="de-DE" sz="2000" b="0" dirty="0" err="1" smtClean="0"/>
                        <a:t>ODbL</a:t>
                      </a:r>
                      <a:r>
                        <a:rPr lang="de-DE" sz="2000" b="0" dirty="0" smtClean="0"/>
                        <a:t>)</a:t>
                      </a:r>
                      <a:endParaRPr lang="de-DE" sz="2000" b="0" dirty="0"/>
                    </a:p>
                  </a:txBody>
                  <a:tcPr marT="144000" marB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Analog CC BY-SA, Verpflichtung zur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b="0" dirty="0" smtClean="0">
                          <a:solidFill>
                            <a:schemeClr val="tx1"/>
                          </a:solidFill>
                        </a:rPr>
                        <a:t>Namensnennung und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b="0" dirty="0" smtClean="0">
                          <a:solidFill>
                            <a:schemeClr val="tx1"/>
                          </a:solidFill>
                        </a:rPr>
                        <a:t>Bereitstellung unter der gleichen Lizenz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smtClean="0"/>
                        <a:t>Wichtigster Nutzer: </a:t>
                      </a:r>
                      <a:r>
                        <a:rPr lang="de-DE" sz="2000" dirty="0" err="1" smtClean="0"/>
                        <a:t>OpenStreetMap</a:t>
                      </a:r>
                      <a:endParaRPr lang="de-DE" sz="2000" dirty="0" smtClean="0"/>
                    </a:p>
                  </a:txBody>
                  <a:tcPr marT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73108" y="699542"/>
            <a:ext cx="81593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Geschaffen, um Datenbankrecht mit abzudecken (</a:t>
            </a:r>
            <a:r>
              <a:rPr lang="de-DE" sz="2000" dirty="0"/>
              <a:t>n</a:t>
            </a:r>
            <a:r>
              <a:rPr lang="de-DE" sz="2000" dirty="0" smtClean="0"/>
              <a:t>ach § 87b UrhG eigenes Vervielfältigungs-, Verbreitungs- und Wiedergaberecht für Datenbanken), denn CC-Lizenzen schützen Datenbanken erst ab </a:t>
            </a:r>
            <a:r>
              <a:rPr lang="de-DE" sz="2000" dirty="0"/>
              <a:t>V</a:t>
            </a:r>
            <a:r>
              <a:rPr lang="de-DE" sz="2000" dirty="0" smtClean="0"/>
              <a:t>ersion 4.0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59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sollte mindestens in eine Lizenz für Forschungsdaten hinein?</a:t>
            </a:r>
            <a:endParaRPr lang="de-DE" dirty="0"/>
          </a:p>
        </p:txBody>
      </p:sp>
      <p:sp>
        <p:nvSpPr>
          <p:cNvPr id="4" name="Fensterinhalt vertikal verschieben 3"/>
          <p:cNvSpPr/>
          <p:nvPr/>
        </p:nvSpPr>
        <p:spPr>
          <a:xfrm>
            <a:off x="1619672" y="771550"/>
            <a:ext cx="5832648" cy="3600400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339752" y="1339190"/>
            <a:ext cx="439248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Gewährung eines nicht-ausschließlichen Nutzungsrechts</a:t>
            </a:r>
          </a:p>
          <a:p>
            <a:pPr>
              <a:spcAft>
                <a:spcPts val="1800"/>
              </a:spcAft>
            </a:pPr>
            <a:r>
              <a:rPr lang="de-DE" dirty="0" smtClean="0"/>
              <a:t>Gewährleistungsausschluss </a:t>
            </a:r>
            <a:endParaRPr lang="de-DE" dirty="0"/>
          </a:p>
          <a:p>
            <a:pPr>
              <a:spcAft>
                <a:spcPts val="1800"/>
              </a:spcAft>
            </a:pPr>
            <a:r>
              <a:rPr lang="de-DE" dirty="0" smtClean="0"/>
              <a:t>Haftungsbeschränkung</a:t>
            </a:r>
          </a:p>
          <a:p>
            <a:pPr>
              <a:spcAft>
                <a:spcPts val="1800"/>
              </a:spcAft>
            </a:pPr>
            <a:r>
              <a:rPr lang="de-DE" dirty="0" smtClean="0"/>
              <a:t>Ggf. Zitationspflicht</a:t>
            </a:r>
          </a:p>
          <a:p>
            <a:pPr>
              <a:spcAft>
                <a:spcPts val="1800"/>
              </a:spcAft>
            </a:pPr>
            <a:r>
              <a:rPr lang="de-DE" dirty="0" smtClean="0"/>
              <a:t>Regeln für Datenbanken und Sammlungen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3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Achtung!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987574"/>
            <a:ext cx="794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Lizenz muss kompatibel zu den Nutzungsbedingungen Ihres Repositoriums sein.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59838"/>
            <a:ext cx="4824536" cy="21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Moodle</a:t>
            </a:r>
            <a:r>
              <a:rPr lang="de-DE" dirty="0" smtClean="0"/>
              <a:t>-Kurs Forschungsdatenmanagement</a:t>
            </a:r>
            <a:endParaRPr lang="de-DE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180315" cy="21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547664" y="3651870"/>
            <a:ext cx="6410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</a:t>
            </a:r>
            <a:r>
              <a:rPr lang="de-DE"/>
              <a:t>://</a:t>
            </a:r>
            <a:r>
              <a:rPr lang="de-DE" smtClean="0"/>
              <a:t>moodle.uni-wuppertal.de/course/view.php?id=11705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0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_Panorama.jp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04" y="17608"/>
            <a:ext cx="9144000" cy="5143499"/>
          </a:xfrm>
          <a:prstGeom prst="rect">
            <a:avLst/>
          </a:prstGeom>
        </p:spPr>
      </p:pic>
      <p:sp>
        <p:nvSpPr>
          <p:cNvPr id="3" name="Freihandform 2"/>
          <p:cNvSpPr/>
          <p:nvPr/>
        </p:nvSpPr>
        <p:spPr>
          <a:xfrm>
            <a:off x="1604449" y="867450"/>
            <a:ext cx="6037737" cy="260829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>
            <a:bevelT w="127000" h="25400" prst="softRound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Vielen Dank für Ihre Aufmerksamkeit!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7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athmann\Documents\FoDaKo\Schulungen\Materialien\Grundlagen\forschungsdaten_text_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816" y="627534"/>
            <a:ext cx="5847988" cy="37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Was sind Forschungsdaten?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5652120" y="771550"/>
            <a:ext cx="345679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Forschungsdaten sind </a:t>
            </a:r>
            <a:r>
              <a:rPr lang="de-DE" sz="2400" dirty="0" smtClean="0"/>
              <a:t>Daten</a:t>
            </a:r>
            <a:r>
              <a:rPr lang="de-DE" sz="2400" dirty="0"/>
              <a:t>, </a:t>
            </a:r>
            <a:r>
              <a:rPr lang="de-DE" sz="2400" dirty="0" smtClean="0"/>
              <a:t>die während </a:t>
            </a:r>
            <a:r>
              <a:rPr lang="de-DE" sz="2400" dirty="0"/>
              <a:t>eines </a:t>
            </a:r>
            <a:r>
              <a:rPr lang="de-DE" sz="2400" dirty="0" smtClean="0"/>
              <a:t>Forschungsprozesses </a:t>
            </a:r>
            <a:r>
              <a:rPr lang="de-DE" sz="2400" dirty="0"/>
              <a:t>entstehen oder sein Ergebnis sind. </a:t>
            </a:r>
            <a:endParaRPr lang="de-DE" sz="2400" dirty="0" smtClean="0"/>
          </a:p>
          <a:p>
            <a:pPr>
              <a:spcAft>
                <a:spcPts val="600"/>
              </a:spcAft>
            </a:pPr>
            <a:r>
              <a:rPr lang="de-DE" sz="2000" dirty="0" smtClean="0"/>
              <a:t>Normalerweise keine FD: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Aufsatzpublikationen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Anträge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Projektinterne Protokolle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Datenmanagementplan</a:t>
            </a:r>
            <a:endParaRPr lang="de-DE" sz="2000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22905"/>
              </p:ext>
            </p:extLst>
          </p:nvPr>
        </p:nvGraphicFramePr>
        <p:xfrm>
          <a:off x="3756004" y="2887196"/>
          <a:ext cx="1512168" cy="126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45" y="3363838"/>
            <a:ext cx="784007" cy="4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Übung Datenlebenszyklus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58" y="627534"/>
            <a:ext cx="5734300" cy="391717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37090" y="2139702"/>
            <a:ext cx="588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Setzen sie einen sechsgliedrigen Lebenszyklus</a:t>
            </a:r>
            <a:br>
              <a:rPr lang="de-DE" sz="2400" dirty="0" smtClean="0"/>
            </a:br>
            <a:r>
              <a:rPr lang="de-DE" sz="2400" dirty="0" smtClean="0"/>
              <a:t>für Forschungsdaten zusammen</a:t>
            </a:r>
          </a:p>
        </p:txBody>
      </p:sp>
    </p:spTree>
    <p:extLst>
      <p:ext uri="{BB962C8B-B14F-4D97-AF65-F5344CB8AC3E}">
        <p14:creationId xmlns:p14="http://schemas.microsoft.com/office/powerpoint/2010/main" val="17744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14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>Wozu Forschungsdatenmanagement?</a:t>
            </a:r>
            <a:endParaRPr dirty="0"/>
          </a:p>
        </p:txBody>
      </p:sp>
      <p:grpSp>
        <p:nvGrpSpPr>
          <p:cNvPr id="6" name="Diagram 1"/>
          <p:cNvGrpSpPr/>
          <p:nvPr/>
        </p:nvGrpSpPr>
        <p:grpSpPr bwMode="auto">
          <a:xfrm rot="16200000">
            <a:off x="3682806" y="148577"/>
            <a:ext cx="6045002" cy="4554645"/>
            <a:chOff x="168087" y="-33144"/>
            <a:chExt cx="8060002" cy="6072859"/>
          </a:xfrm>
        </p:grpSpPr>
        <p:sp>
          <p:nvSpPr>
            <p:cNvPr id="7" name="Hexagon 6"/>
            <p:cNvSpPr/>
            <p:nvPr/>
          </p:nvSpPr>
          <p:spPr bwMode="auto">
            <a:xfrm rot="5400000">
              <a:off x="1457826" y="145613"/>
              <a:ext cx="2238889" cy="19478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633398">
                <a:lnSpc>
                  <a:spcPct val="90000"/>
                </a:lnSpc>
                <a:defRPr/>
              </a:pPr>
              <a:r>
                <a:rPr lang="de-DE" sz="1400" kern="0" dirty="0" smtClean="0">
                  <a:solidFill>
                    <a:srgbClr val="FFFFFF"/>
                  </a:solidFill>
                </a:rPr>
                <a:t>Doppelarbeit</a:t>
              </a:r>
            </a:p>
            <a:p>
              <a:pPr algn="ctr" defTabSz="633398">
                <a:lnSpc>
                  <a:spcPct val="90000"/>
                </a:lnSpc>
                <a:defRPr/>
              </a:pPr>
              <a:r>
                <a:rPr lang="de-DE" sz="1400" kern="0" dirty="0" smtClean="0">
                  <a:solidFill>
                    <a:srgbClr val="FFFFFF"/>
                  </a:solidFill>
                </a:rPr>
                <a:t>vermeiden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29489" y="447865"/>
              <a:ext cx="2498600" cy="13433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Hexagon 8"/>
            <p:cNvSpPr/>
            <p:nvPr/>
          </p:nvSpPr>
          <p:spPr bwMode="auto">
            <a:xfrm rot="5400000">
              <a:off x="3570061" y="112383"/>
              <a:ext cx="2238889" cy="194783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defRPr/>
              </a:pPr>
              <a:endParaRPr lang="en-US" sz="2700" kern="0">
                <a:solidFill>
                  <a:srgbClr val="FFFFFF"/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 bwMode="auto">
            <a:xfrm rot="5400000">
              <a:off x="2521160" y="204598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633398">
                <a:lnSpc>
                  <a:spcPct val="90000"/>
                </a:lnSpc>
                <a:defRPr/>
              </a:pPr>
              <a:r>
                <a:rPr lang="de-DE" sz="1400" kern="0" dirty="0" smtClean="0">
                  <a:solidFill>
                    <a:srgbClr val="FFFFFF"/>
                  </a:solidFill>
                </a:rPr>
                <a:t>Nachnutzung ermöglichen</a:t>
              </a:r>
              <a:endParaRPr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8087" y="2348234"/>
              <a:ext cx="2418000" cy="13433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Hexagon 12"/>
            <p:cNvSpPr/>
            <p:nvPr/>
          </p:nvSpPr>
          <p:spPr bwMode="auto">
            <a:xfrm rot="5400000">
              <a:off x="3577020" y="394635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633398">
                <a:lnSpc>
                  <a:spcPct val="90000"/>
                </a:lnSpc>
                <a:defRPr/>
              </a:pPr>
              <a:r>
                <a:rPr lang="en-US" sz="1400" kern="0" dirty="0" err="1" smtClean="0">
                  <a:solidFill>
                    <a:srgbClr val="FFFFFF"/>
                  </a:solidFill>
                </a:rPr>
                <a:t>Gute</a:t>
              </a:r>
              <a:r>
                <a:rPr lang="en-US" sz="1400" kern="0" dirty="0" smtClean="0">
                  <a:solidFill>
                    <a:srgbClr val="FFFFFF"/>
                  </a:solidFill>
                </a:rPr>
                <a:t> </a:t>
              </a:r>
              <a:r>
                <a:rPr lang="en-US" sz="1400" kern="0" dirty="0" err="1" smtClean="0">
                  <a:solidFill>
                    <a:srgbClr val="FFFFFF"/>
                  </a:solidFill>
                </a:rPr>
                <a:t>wissenschaft-liche</a:t>
              </a:r>
              <a:r>
                <a:rPr lang="en-US" sz="1400" kern="0" dirty="0" smtClean="0">
                  <a:solidFill>
                    <a:srgbClr val="FFFFFF"/>
                  </a:solidFill>
                </a:rPr>
                <a:t> Praxis </a:t>
              </a:r>
              <a:endParaRPr sz="1400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29489" y="4248604"/>
              <a:ext cx="2498600" cy="13433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Hexagon 14"/>
            <p:cNvSpPr/>
            <p:nvPr/>
          </p:nvSpPr>
          <p:spPr bwMode="auto">
            <a:xfrm rot="5400000">
              <a:off x="1473360" y="394635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defRPr/>
              </a:pPr>
              <a:endParaRPr lang="en-US" sz="2700" ker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8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ctr">
              <a:buNone/>
              <a:defRPr/>
            </a:pPr>
            <a:endParaRPr lang="de-DE" sz="3000" dirty="0">
              <a:latin typeface="Century Schoolbook"/>
              <a:ea typeface="Century Schoolbook"/>
              <a:cs typeface="Century Schoolbook"/>
            </a:endParaRPr>
          </a:p>
          <a:p>
            <a:pPr>
              <a:defRPr/>
            </a:pPr>
            <a:endParaRPr lang="de-DE" sz="2300" dirty="0"/>
          </a:p>
        </p:txBody>
      </p:sp>
      <p:grpSp>
        <p:nvGrpSpPr>
          <p:cNvPr id="8" name="Diagram 1"/>
          <p:cNvGrpSpPr/>
          <p:nvPr/>
        </p:nvGrpSpPr>
        <p:grpSpPr bwMode="auto">
          <a:xfrm>
            <a:off x="2476859" y="195486"/>
            <a:ext cx="7567749" cy="4205923"/>
            <a:chOff x="0" y="0"/>
            <a:chExt cx="10090332" cy="5607897"/>
          </a:xfrm>
        </p:grpSpPr>
        <p:sp>
          <p:nvSpPr>
            <p:cNvPr id="9" name="Hexagon 8"/>
            <p:cNvSpPr/>
            <p:nvPr/>
          </p:nvSpPr>
          <p:spPr bwMode="auto">
            <a:xfrm rot="5400000">
              <a:off x="4607053" y="106100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6200" tIns="76200" rIns="76200" bIns="7620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400" dirty="0" smtClean="0"/>
                <a:t>Schutz </a:t>
              </a:r>
              <a:r>
                <a:rPr lang="en-US" sz="1400" dirty="0" err="1" smtClean="0"/>
                <a:t>vor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Verlust</a:t>
              </a:r>
              <a:endParaRPr sz="14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125442" y="319312"/>
              <a:ext cx="1762556" cy="9476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Hexagon 10"/>
            <p:cNvSpPr/>
            <p:nvPr/>
          </p:nvSpPr>
          <p:spPr bwMode="auto">
            <a:xfrm rot="5400000">
              <a:off x="3123095" y="108879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 algn="ctr">
              <a:solidFill>
                <a:schemeClr val="accent4"/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  <p:sp>
          <p:nvSpPr>
            <p:cNvPr id="12" name="Hexagon 11"/>
            <p:cNvSpPr/>
            <p:nvPr/>
          </p:nvSpPr>
          <p:spPr bwMode="auto">
            <a:xfrm rot="5400000">
              <a:off x="3862231" y="1446653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6200" tIns="76200" rIns="76200" bIns="7620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de-DE" sz="1400" dirty="0" smtClean="0"/>
                <a:t>Schutz vor </a:t>
              </a:r>
              <a:r>
                <a:rPr lang="de-DE" sz="1400" dirty="0" err="1" smtClean="0"/>
                <a:t>Verän-derung</a:t>
              </a:r>
              <a:endParaRPr sz="14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02333" y="1659866"/>
              <a:ext cx="1705699" cy="9476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4" name="Hexagon 13"/>
            <p:cNvSpPr/>
            <p:nvPr/>
          </p:nvSpPr>
          <p:spPr bwMode="auto">
            <a:xfrm rot="5400000">
              <a:off x="5346190" y="1449432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 algn="ctr">
              <a:solidFill>
                <a:schemeClr val="accent4"/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  <p:sp>
          <p:nvSpPr>
            <p:cNvPr id="15" name="Hexagon 14"/>
            <p:cNvSpPr/>
            <p:nvPr/>
          </p:nvSpPr>
          <p:spPr bwMode="auto">
            <a:xfrm rot="5400000">
              <a:off x="4607053" y="2787207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6200" tIns="76200" rIns="76200" bIns="7620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de-DE" sz="1400" dirty="0" smtClean="0"/>
                <a:t>Pflege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125442" y="3000419"/>
              <a:ext cx="1762556" cy="9476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Hexagon 16"/>
            <p:cNvSpPr/>
            <p:nvPr/>
          </p:nvSpPr>
          <p:spPr bwMode="auto">
            <a:xfrm rot="5400000">
              <a:off x="3123095" y="2789987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 algn="ctr">
              <a:solidFill>
                <a:schemeClr val="accent4"/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  <p:sp>
          <p:nvSpPr>
            <p:cNvPr id="18" name="Hexagon 17"/>
            <p:cNvSpPr/>
            <p:nvPr/>
          </p:nvSpPr>
          <p:spPr bwMode="auto">
            <a:xfrm rot="5400000">
              <a:off x="3862231" y="4127760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6200" tIns="76200" rIns="76200" bIns="7620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defRPr/>
              </a:pPr>
              <a:r>
                <a:rPr lang="en-US" sz="1500" dirty="0" smtClean="0"/>
                <a:t>Lang-</a:t>
              </a:r>
              <a:r>
                <a:rPr lang="en-US" sz="1500" dirty="0" err="1" smtClean="0"/>
                <a:t>zeit</a:t>
              </a:r>
              <a:endParaRPr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02333" y="4340973"/>
              <a:ext cx="1705699" cy="9476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0" name="Hexagon 19"/>
            <p:cNvSpPr/>
            <p:nvPr/>
          </p:nvSpPr>
          <p:spPr bwMode="auto">
            <a:xfrm rot="5400000">
              <a:off x="5346190" y="4130540"/>
              <a:ext cx="1579351" cy="137403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 algn="ctr">
              <a:solidFill>
                <a:schemeClr val="accent4"/>
              </a:solidFill>
              <a:prstDash val="solid"/>
              <a:miter lim="800000"/>
            </a:ln>
          </p:spPr>
          <p:style>
            <a:lnRef idx="3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</p:grpSp>
      <p:pic>
        <p:nvPicPr>
          <p:cNvPr id="2054" name="Picture 6" descr="C:\Users\Rathmann\Documents\FoDaKo\Schulungen\Materialien\Grundlagen\9Lissa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6"/>
            <a:ext cx="3384376" cy="4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5496" y="-761066"/>
            <a:ext cx="4680520" cy="5268648"/>
          </a:xfrm>
          <a:prstGeom prst="rect">
            <a:avLst/>
          </a:prstGeom>
        </p:spPr>
      </p:pic>
      <p:grpSp>
        <p:nvGrpSpPr>
          <p:cNvPr id="6" name="Diagram 1"/>
          <p:cNvGrpSpPr/>
          <p:nvPr/>
        </p:nvGrpSpPr>
        <p:grpSpPr bwMode="auto">
          <a:xfrm>
            <a:off x="3805531" y="262057"/>
            <a:ext cx="5970547" cy="4181840"/>
            <a:chOff x="168087" y="86"/>
            <a:chExt cx="8060002" cy="6039629"/>
          </a:xfrm>
        </p:grpSpPr>
        <p:sp>
          <p:nvSpPr>
            <p:cNvPr id="7" name="Hexagon 6"/>
            <p:cNvSpPr/>
            <p:nvPr/>
          </p:nvSpPr>
          <p:spPr bwMode="auto">
            <a:xfrm rot="5400000">
              <a:off x="3577019" y="14561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2390" tIns="72390" rIns="72390" bIns="7239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defRPr/>
              </a:pPr>
              <a:r>
                <a:rPr lang="de-DE" sz="1400" dirty="0" smtClean="0"/>
                <a:t>Drittmittel</a:t>
              </a:r>
              <a:endParaRPr sz="14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29489" y="447865"/>
              <a:ext cx="2498600" cy="13433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Hexagon 8"/>
            <p:cNvSpPr/>
            <p:nvPr/>
          </p:nvSpPr>
          <p:spPr bwMode="auto">
            <a:xfrm rot="5400000">
              <a:off x="1473360" y="164623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 algn="ctr">
              <a:solidFill>
                <a:schemeClr val="accent3"/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  <p:sp>
          <p:nvSpPr>
            <p:cNvPr id="10" name="Hexagon 9"/>
            <p:cNvSpPr/>
            <p:nvPr/>
          </p:nvSpPr>
          <p:spPr bwMode="auto">
            <a:xfrm rot="5400000">
              <a:off x="2521160" y="204598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2390" tIns="72390" rIns="72390" bIns="7239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defRPr/>
              </a:pPr>
              <a:r>
                <a:rPr lang="de-DE" sz="1400" dirty="0" smtClean="0"/>
                <a:t>Hilfe</a:t>
              </a:r>
              <a:endParaRPr sz="14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8087" y="2348234"/>
              <a:ext cx="2418000" cy="13433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Hexagon 11"/>
            <p:cNvSpPr/>
            <p:nvPr/>
          </p:nvSpPr>
          <p:spPr bwMode="auto">
            <a:xfrm rot="5400000">
              <a:off x="4624821" y="2064992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 algn="ctr">
              <a:solidFill>
                <a:schemeClr val="accent3"/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  <p:sp>
          <p:nvSpPr>
            <p:cNvPr id="13" name="Hexagon 12"/>
            <p:cNvSpPr/>
            <p:nvPr/>
          </p:nvSpPr>
          <p:spPr bwMode="auto">
            <a:xfrm rot="5400000">
              <a:off x="3577020" y="394635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72390" tIns="72390" rIns="72390" bIns="72390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defRPr/>
              </a:pPr>
              <a:r>
                <a:rPr lang="en-US" sz="1400" dirty="0" err="1" smtClean="0"/>
                <a:t>Sichtbar-keit</a:t>
              </a:r>
              <a:endParaRPr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29489" y="4248604"/>
              <a:ext cx="2498600" cy="13433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Hexagon 14"/>
            <p:cNvSpPr/>
            <p:nvPr/>
          </p:nvSpPr>
          <p:spPr bwMode="auto">
            <a:xfrm rot="5400000">
              <a:off x="1473360" y="3946354"/>
              <a:ext cx="2238889" cy="1947834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flat" cmpd="sng" algn="ctr">
              <a:solidFill>
                <a:schemeClr val="accent3"/>
              </a:solidFill>
              <a:prstDash val="solid"/>
              <a:miter lim="800000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defRPr/>
              </a:pPr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6097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-Vorlage-Uni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1811</Words>
  <Application>Microsoft Office PowerPoint</Application>
  <PresentationFormat>Bildschirmpräsentation (16:9)</PresentationFormat>
  <Paragraphs>424</Paragraphs>
  <Slides>45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2_Benutzerdefiniertes Design</vt:lpstr>
      <vt:lpstr>4_Benutzerdefiniertes Design</vt:lpstr>
      <vt:lpstr>3_Benutzerdefiniertes Design</vt:lpstr>
      <vt:lpstr>PPT-Vorlage-Uni</vt:lpstr>
      <vt:lpstr>PowerPoint-Präsentation</vt:lpstr>
      <vt:lpstr>Schulung Forschungsdatenmanagement – online</vt:lpstr>
      <vt:lpstr>Heute: Grundlagen</vt:lpstr>
      <vt:lpstr>PowerPoint-Präsentation</vt:lpstr>
      <vt:lpstr>Was sind Forschungsdaten?</vt:lpstr>
      <vt:lpstr>Übung Datenlebenszyklus</vt:lpstr>
      <vt:lpstr>Wozu Forschungsdatenmanagement?</vt:lpstr>
      <vt:lpstr>PowerPoint-Präsentation</vt:lpstr>
      <vt:lpstr>PowerPoint-Präsentation</vt:lpstr>
      <vt:lpstr>PowerPoint-Präsentation</vt:lpstr>
      <vt:lpstr>Wo sind öffentlich zugängliche Forschungsdaten abgelegt?</vt:lpstr>
      <vt:lpstr>Wie finde ich Forschungsdaten?</vt:lpstr>
      <vt:lpstr>Qualitätssiegel für Forschungsdatenrepositorien: Core Trust Seal</vt:lpstr>
      <vt:lpstr>PowerPoint-Präsentation</vt:lpstr>
      <vt:lpstr>PowerPoint-Präsentation</vt:lpstr>
      <vt:lpstr>PowerPoint-Präsentation</vt:lpstr>
      <vt:lpstr>Angebote des Servicezentrums Forschungsdatenmanagement</vt:lpstr>
      <vt:lpstr>PowerPoint-Präsentation</vt:lpstr>
      <vt:lpstr>PowerPoint-Präsentation</vt:lpstr>
      <vt:lpstr>Warum reichen „Webadressen“ (URLs) nicht? </vt:lpstr>
      <vt:lpstr>Idee: PID statt „Web-Adresse“</vt:lpstr>
      <vt:lpstr>Prinzip von PID-Systemen</vt:lpstr>
      <vt:lpstr>URN (Uniform Resource Name)</vt:lpstr>
      <vt:lpstr>DOI (Digital Object Identifier)</vt:lpstr>
      <vt:lpstr>DOI (Digital Object Identifier)</vt:lpstr>
      <vt:lpstr>Unterschiede und Gemeinsamkeiten</vt:lpstr>
      <vt:lpstr>PowerPoint-Präsentation</vt:lpstr>
      <vt:lpstr>Warum reichen Personennamen nicht? </vt:lpstr>
      <vt:lpstr>ORCID (Open Researcher and Contributor Identification)</vt:lpstr>
      <vt:lpstr>Publikationsrichtlinie der Bergischen Universität Wuppertal </vt:lpstr>
      <vt:lpstr>Moodle</vt:lpstr>
      <vt:lpstr>PowerPoint-Präsentation</vt:lpstr>
      <vt:lpstr>Offene, persistente Identifikatoren für Organisationen: Research Organization Registry (ROR)</vt:lpstr>
      <vt:lpstr>PowerPoint-Präsentation</vt:lpstr>
      <vt:lpstr>Warum Lizenzen für Forschungsdaten?</vt:lpstr>
      <vt:lpstr>Creative Commons (CC) </vt:lpstr>
      <vt:lpstr>Was bedeuten SA und ND?</vt:lpstr>
      <vt:lpstr>Was bedeutet NonCommercial (NC)?</vt:lpstr>
      <vt:lpstr>Übung: Lizenzvergabe bei untrennbaren, in veränderter Form wiederveröffentlichten Werken</vt:lpstr>
      <vt:lpstr>Lizenzen für Software (Beispiele)</vt:lpstr>
      <vt:lpstr>Lizenzen von Open Data Commons (ODC) für Datenbanken</vt:lpstr>
      <vt:lpstr>Was sollte mindestens in eine Lizenz für Forschungsdaten hinein?</vt:lpstr>
      <vt:lpstr>Achtung!</vt:lpstr>
      <vt:lpstr>Moodle-Kurs Forschungsdatenmanagement</vt:lpstr>
      <vt:lpstr>PowerPoint-Präsentation</vt:lpstr>
    </vt:vector>
  </TitlesOfParts>
  <Company>Bergische Universität Wuppertal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Stephanie Saage</dc:creator>
  <cp:lastModifiedBy>Rathmann</cp:lastModifiedBy>
  <cp:revision>1224</cp:revision>
  <cp:lastPrinted>2015-01-07T13:01:17Z</cp:lastPrinted>
  <dcterms:created xsi:type="dcterms:W3CDTF">2013-01-14T08:49:01Z</dcterms:created>
  <dcterms:modified xsi:type="dcterms:W3CDTF">2023-12-15T20:42:25Z</dcterms:modified>
</cp:coreProperties>
</file>